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6"/>
  </p:notesMasterIdLst>
  <p:handoutMasterIdLst>
    <p:handoutMasterId r:id="rId37"/>
  </p:handoutMasterIdLst>
  <p:sldIdLst>
    <p:sldId id="256" r:id="rId2"/>
    <p:sldId id="318" r:id="rId3"/>
    <p:sldId id="294" r:id="rId4"/>
    <p:sldId id="320" r:id="rId5"/>
    <p:sldId id="323" r:id="rId6"/>
    <p:sldId id="325" r:id="rId7"/>
    <p:sldId id="322" r:id="rId8"/>
    <p:sldId id="319" r:id="rId9"/>
    <p:sldId id="327" r:id="rId10"/>
    <p:sldId id="306" r:id="rId11"/>
    <p:sldId id="308" r:id="rId12"/>
    <p:sldId id="310" r:id="rId13"/>
    <p:sldId id="312" r:id="rId14"/>
    <p:sldId id="317" r:id="rId15"/>
    <p:sldId id="329" r:id="rId16"/>
    <p:sldId id="331" r:id="rId17"/>
    <p:sldId id="314" r:id="rId18"/>
    <p:sldId id="296" r:id="rId19"/>
    <p:sldId id="300" r:id="rId20"/>
    <p:sldId id="315" r:id="rId21"/>
    <p:sldId id="302" r:id="rId22"/>
    <p:sldId id="262" r:id="rId23"/>
    <p:sldId id="263" r:id="rId24"/>
    <p:sldId id="264" r:id="rId25"/>
    <p:sldId id="316" r:id="rId26"/>
    <p:sldId id="265" r:id="rId27"/>
    <p:sldId id="267" r:id="rId28"/>
    <p:sldId id="268" r:id="rId29"/>
    <p:sldId id="272" r:id="rId30"/>
    <p:sldId id="273" r:id="rId31"/>
    <p:sldId id="274" r:id="rId32"/>
    <p:sldId id="275" r:id="rId33"/>
    <p:sldId id="276" r:id="rId34"/>
    <p:sldId id="282"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620"/>
    <p:restoredTop sz="98577" autoAdjust="0"/>
  </p:normalViewPr>
  <p:slideViewPr>
    <p:cSldViewPr>
      <p:cViewPr>
        <p:scale>
          <a:sx n="66" d="100"/>
          <a:sy n="66" d="100"/>
        </p:scale>
        <p:origin x="-1260" y="-23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DF103C51-4B31-4CB6-AE37-C02B070B9C7C}" type="datetimeFigureOut">
              <a:rPr lang="en-US"/>
              <a:pPr>
                <a:defRPr/>
              </a:pPr>
              <a:t>2/22/2017</a:t>
            </a:fld>
            <a:endParaRPr 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5342928-8367-4DCA-B5F5-72C656221C7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4C37C99E-E0DD-4B57-A0A1-31393A6C2A16}" type="datetimeFigureOut">
              <a:rPr lang="en-US"/>
              <a:pPr>
                <a:defRPr/>
              </a:pPr>
              <a:t>2/22/2017</a:t>
            </a:fld>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5E36435-98D2-46AD-B1FC-B2A7A050F03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E36435-98D2-46AD-B1FC-B2A7A050F032}"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5E36435-98D2-46AD-B1FC-B2A7A050F032}" type="slidenum">
              <a:rPr lang="en-US" smtClean="0"/>
              <a:pPr>
                <a:defRPr/>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A065BF04-DBDB-4239-9943-E7FF1A2DFCDF}" type="datetimeFigureOut">
              <a:rPr lang="en-US"/>
              <a:pPr>
                <a:defRPr/>
              </a:pPr>
              <a:t>2/22/2017</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ADA1FDD-6F7B-4307-BC4E-E01BA6BBE44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564EA2-A9CE-422E-ADE5-C28B80C9A26C}" type="datetimeFigureOut">
              <a:rPr lang="en-US"/>
              <a:pPr>
                <a:defRPr/>
              </a:pPr>
              <a:t>2/22/2017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C162C9-A89A-48BB-91C3-5DC1D12F77F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0379394-0288-4133-B7C9-477ECD65BECE}" type="datetimeFigureOut">
              <a:rPr lang="en-US"/>
              <a:pPr>
                <a:defRPr/>
              </a:pPr>
              <a:t>2/22/2017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E732EC-43E5-490D-97D8-037C920E249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D7E03393-4B15-4083-8170-509DEF5E0194}" type="datetimeFigureOut">
              <a:rPr lang="en-US"/>
              <a:pPr>
                <a:defRPr/>
              </a:pPr>
              <a:t>2/22/2017</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D4F50837-4501-42D8-916F-F4D762C7187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7A292569-2CC3-4553-A823-F74BEA9E85E1}" type="datetimeFigureOut">
              <a:rPr lang="en-US"/>
              <a:pPr>
                <a:defRPr/>
              </a:pPr>
              <a:t>2/22/2017</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9CF1CD6C-E6FF-46B8-8942-87D244AABE7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1CCED90C-01D8-405B-8DA8-94A5D9BB11D5}" type="datetimeFigureOut">
              <a:rPr lang="en-US"/>
              <a:pPr>
                <a:defRPr/>
              </a:pPr>
              <a:t>2/22/2017</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BBF0186A-0198-433C-A0AC-E539ECB9D29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7655AB37-181B-4EC2-84AD-F16D30E2D6A1}" type="datetimeFigureOut">
              <a:rPr lang="en-US"/>
              <a:pPr>
                <a:defRPr/>
              </a:pPr>
              <a:t>2/22/2017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3107403-AB0C-4A16-B0E4-C74003C3C39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9D5F806-BD35-4F64-862C-0B7F3E16DF15}" type="datetimeFigureOut">
              <a:rPr lang="en-US"/>
              <a:pPr>
                <a:defRPr/>
              </a:pPr>
              <a:t>2/22/2017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BD8A28-D3E7-4A4B-9845-761808C57DF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8F2AE2-A77D-4912-B90A-11BF58CBE353}" type="datetimeFigureOut">
              <a:rPr lang="en-US"/>
              <a:pPr>
                <a:defRPr/>
              </a:pPr>
              <a:t>2/22/2017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BA89FB8-9C58-4ECE-A8D6-F45DE1459D2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1B6E73-BFD3-408F-A9B7-EF1C68F0317A}" type="datetimeFigureOut">
              <a:rPr lang="en-US"/>
              <a:pPr>
                <a:defRPr/>
              </a:pPr>
              <a:t>2/22/2017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2421B6-01E9-4274-8DA4-A2DDF8FA380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719561A0-30BE-4092-818D-B7AA2C3EC2AB}" type="datetimeFigureOut">
              <a:rPr lang="en-US"/>
              <a:pPr>
                <a:defRPr/>
              </a:pPr>
              <a:t>2/22/2017</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pPr>
              <a:defRPr/>
            </a:pPr>
            <a:fld id="{553E4692-7284-49CD-A8E1-B6442BE31C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cs typeface="+mn-cs"/>
              </a:defRPr>
            </a:lvl1pPr>
          </a:lstStyle>
          <a:p>
            <a:pPr>
              <a:defRPr/>
            </a:pPr>
            <a:fld id="{5A6AFAE1-E80F-407E-8607-32677859B716}" type="datetimeFigureOut">
              <a:rPr lang="en-US"/>
              <a:pPr>
                <a:defRPr/>
              </a:pPr>
              <a:t>2/22/2017</a:t>
            </a:fld>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lumMod val="50000"/>
                    <a:lumOff val="50000"/>
                  </a:schemeClr>
                </a:solidFill>
                <a:latin typeface="+mn-lt"/>
                <a:cs typeface="+mn-cs"/>
              </a:defRPr>
            </a:lvl1pPr>
          </a:lstStyle>
          <a:p>
            <a:pPr>
              <a:defRPr/>
            </a:pPr>
            <a:fld id="{39411193-9EA3-4E15-A615-FFA4B47D19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24" r:id="rId2"/>
    <p:sldLayoutId id="2147483733" r:id="rId3"/>
    <p:sldLayoutId id="2147483725" r:id="rId4"/>
    <p:sldLayoutId id="2147483726" r:id="rId5"/>
    <p:sldLayoutId id="2147483727" r:id="rId6"/>
    <p:sldLayoutId id="2147483728" r:id="rId7"/>
    <p:sldLayoutId id="2147483729" r:id="rId8"/>
    <p:sldLayoutId id="2147483734" r:id="rId9"/>
    <p:sldLayoutId id="2147483730" r:id="rId10"/>
    <p:sldLayoutId id="2147483731" r:id="rId11"/>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4175" y="1377950"/>
            <a:ext cx="8001000" cy="1600200"/>
          </a:xfrm>
        </p:spPr>
        <p:txBody>
          <a:bodyPr/>
          <a:lstStyle/>
          <a:p>
            <a:pPr marL="182880" indent="0" algn="ctr" eaLnBrk="1" fontAlgn="auto" hangingPunct="1">
              <a:lnSpc>
                <a:spcPct val="150000"/>
              </a:lnSpc>
              <a:spcAft>
                <a:spcPts val="0"/>
              </a:spcAft>
              <a:buClr>
                <a:schemeClr val="accent6">
                  <a:lumMod val="75000"/>
                </a:schemeClr>
              </a:buClr>
              <a:buFont typeface="Georgia" pitchFamily="18" charset="0"/>
              <a:buNone/>
              <a:defRPr/>
            </a:pPr>
            <a:r>
              <a:rPr lang="en-US" sz="3200" dirty="0" smtClean="0">
                <a:solidFill>
                  <a:srgbClr val="C00000"/>
                </a:solidFill>
                <a:latin typeface="+mn-lt"/>
              </a:rPr>
              <a:t>Mid-Day-Meal Scheme</a:t>
            </a:r>
            <a:br>
              <a:rPr lang="en-US" sz="3200" dirty="0" smtClean="0">
                <a:solidFill>
                  <a:srgbClr val="C00000"/>
                </a:solidFill>
                <a:latin typeface="+mn-lt"/>
              </a:rPr>
            </a:br>
            <a:r>
              <a:rPr lang="en-US" sz="3200" dirty="0" smtClean="0">
                <a:solidFill>
                  <a:srgbClr val="C00000"/>
                </a:solidFill>
                <a:latin typeface="+mn-lt"/>
              </a:rPr>
              <a:t>PAB – MDM - ASSAM</a:t>
            </a:r>
            <a:endParaRPr lang="en-US" sz="3200" dirty="0">
              <a:solidFill>
                <a:srgbClr val="C00000"/>
              </a:solidFill>
              <a:latin typeface="+mn-lt"/>
            </a:endParaRPr>
          </a:p>
        </p:txBody>
      </p:sp>
      <p:pic>
        <p:nvPicPr>
          <p:cNvPr id="15362" name="Picture 1" descr="MDM_logo.jpg"/>
          <p:cNvPicPr>
            <a:picLocks noChangeAspect="1" noChangeArrowheads="1"/>
          </p:cNvPicPr>
          <p:nvPr/>
        </p:nvPicPr>
        <p:blipFill>
          <a:blip r:embed="rId3"/>
          <a:srcRect/>
          <a:stretch>
            <a:fillRect/>
          </a:stretch>
        </p:blipFill>
        <p:spPr bwMode="auto">
          <a:xfrm>
            <a:off x="8210550" y="0"/>
            <a:ext cx="933450" cy="1133475"/>
          </a:xfrm>
          <a:prstGeom prst="rect">
            <a:avLst/>
          </a:prstGeom>
          <a:noFill/>
          <a:ln w="9525">
            <a:noFill/>
            <a:miter lim="800000"/>
            <a:headEnd/>
            <a:tailEnd/>
          </a:ln>
        </p:spPr>
      </p:pic>
      <p:sp>
        <p:nvSpPr>
          <p:cNvPr id="15363" name="Rectangle 3"/>
          <p:cNvSpPr>
            <a:spLocks noChangeArrowheads="1"/>
          </p:cNvSpPr>
          <p:nvPr/>
        </p:nvSpPr>
        <p:spPr bwMode="auto">
          <a:xfrm>
            <a:off x="1524000" y="4340423"/>
            <a:ext cx="6476999" cy="400110"/>
          </a:xfrm>
          <a:prstGeom prst="rect">
            <a:avLst/>
          </a:prstGeom>
          <a:noFill/>
          <a:ln w="9525">
            <a:noFill/>
            <a:miter lim="800000"/>
            <a:headEnd/>
            <a:tailEnd/>
          </a:ln>
        </p:spPr>
        <p:txBody>
          <a:bodyPr wrap="square">
            <a:spAutoFit/>
          </a:bodyPr>
          <a:lstStyle/>
          <a:p>
            <a:pPr algn="ctr"/>
            <a:r>
              <a:rPr lang="en-US" sz="2000" b="1" dirty="0">
                <a:solidFill>
                  <a:srgbClr val="0070C0"/>
                </a:solidFill>
                <a:latin typeface="Trebuchet MS" pitchFamily="34" charset="0"/>
              </a:rPr>
              <a:t>Date : </a:t>
            </a:r>
            <a:r>
              <a:rPr lang="en-US" sz="2000" b="1" dirty="0" smtClean="0">
                <a:solidFill>
                  <a:srgbClr val="0070C0"/>
                </a:solidFill>
                <a:latin typeface="Trebuchet MS" pitchFamily="34" charset="0"/>
              </a:rPr>
              <a:t>22</a:t>
            </a:r>
            <a:r>
              <a:rPr lang="en-US" sz="2000" b="1" baseline="30000" dirty="0" smtClean="0">
                <a:solidFill>
                  <a:srgbClr val="0070C0"/>
                </a:solidFill>
                <a:latin typeface="Trebuchet MS" pitchFamily="34" charset="0"/>
              </a:rPr>
              <a:t>nd</a:t>
            </a:r>
            <a:r>
              <a:rPr lang="en-US" sz="2000" b="1" dirty="0" smtClean="0">
                <a:solidFill>
                  <a:srgbClr val="0070C0"/>
                </a:solidFill>
                <a:latin typeface="Trebuchet MS" pitchFamily="34" charset="0"/>
              </a:rPr>
              <a:t> February</a:t>
            </a:r>
            <a:r>
              <a:rPr lang="en-US" sz="2000" b="1" dirty="0">
                <a:solidFill>
                  <a:srgbClr val="0070C0"/>
                </a:solidFill>
                <a:latin typeface="Trebuchet MS" pitchFamily="34" charset="0"/>
              </a:rPr>
              <a:t>, 2017 at </a:t>
            </a:r>
            <a:r>
              <a:rPr lang="en-US" sz="2000" b="1" dirty="0" smtClean="0">
                <a:solidFill>
                  <a:srgbClr val="0070C0"/>
                </a:solidFill>
                <a:latin typeface="Trebuchet MS" pitchFamily="34" charset="0"/>
              </a:rPr>
              <a:t>5:00 PM</a:t>
            </a:r>
            <a:endParaRPr lang="en-US" sz="2000" b="1" dirty="0">
              <a:solidFill>
                <a:srgbClr val="0070C0"/>
              </a:solidFill>
              <a:latin typeface="Trebuchet MS" pitchFamily="34" charset="0"/>
            </a:endParaRPr>
          </a:p>
        </p:txBody>
      </p:sp>
      <p:sp>
        <p:nvSpPr>
          <p:cNvPr id="5" name="Rectangle 4"/>
          <p:cNvSpPr/>
          <p:nvPr/>
        </p:nvSpPr>
        <p:spPr>
          <a:xfrm>
            <a:off x="762000" y="5638800"/>
            <a:ext cx="8077200" cy="707886"/>
          </a:xfrm>
          <a:prstGeom prst="rect">
            <a:avLst/>
          </a:prstGeom>
        </p:spPr>
        <p:txBody>
          <a:bodyPr wrap="square">
            <a:spAutoFit/>
          </a:bodyPr>
          <a:lstStyle/>
          <a:p>
            <a:pPr algn="ctr" fontAlgn="auto">
              <a:spcBef>
                <a:spcPts val="0"/>
              </a:spcBef>
              <a:spcAft>
                <a:spcPts val="0"/>
              </a:spcAft>
              <a:defRPr/>
            </a:pPr>
            <a:r>
              <a:rPr lang="en-IN" sz="2000" b="1" cap="small" dirty="0">
                <a:solidFill>
                  <a:srgbClr val="C00000"/>
                </a:solidFill>
                <a:latin typeface="+mn-lt"/>
                <a:cs typeface="+mn-cs"/>
              </a:rPr>
              <a:t>Venue: </a:t>
            </a:r>
            <a:r>
              <a:rPr lang="en-US" sz="2000" b="1" cap="small" dirty="0" smtClean="0">
                <a:solidFill>
                  <a:srgbClr val="C00000"/>
                </a:solidFill>
                <a:latin typeface="+mn-lt"/>
                <a:cs typeface="+mn-cs"/>
              </a:rPr>
              <a:t>Aluminum Room, 1</a:t>
            </a:r>
            <a:r>
              <a:rPr lang="en-US" sz="2000" b="1" cap="small" baseline="30000" dirty="0" smtClean="0">
                <a:solidFill>
                  <a:srgbClr val="C00000"/>
                </a:solidFill>
                <a:latin typeface="+mn-lt"/>
                <a:cs typeface="+mn-cs"/>
              </a:rPr>
              <a:t>st</a:t>
            </a:r>
            <a:r>
              <a:rPr lang="en-US" sz="2000" b="1" cap="small" dirty="0" smtClean="0">
                <a:solidFill>
                  <a:srgbClr val="C00000"/>
                </a:solidFill>
                <a:latin typeface="+mn-lt"/>
                <a:cs typeface="+mn-cs"/>
              </a:rPr>
              <a:t> Floor, “D” Wing, </a:t>
            </a:r>
            <a:r>
              <a:rPr lang="en-US" sz="2000" b="1" cap="small" dirty="0" err="1" smtClean="0">
                <a:solidFill>
                  <a:srgbClr val="C00000"/>
                </a:solidFill>
                <a:latin typeface="+mn-lt"/>
                <a:cs typeface="+mn-cs"/>
              </a:rPr>
              <a:t>Shastri</a:t>
            </a:r>
            <a:r>
              <a:rPr lang="en-US" sz="2000" b="1" cap="small" dirty="0" smtClean="0">
                <a:solidFill>
                  <a:srgbClr val="C00000"/>
                </a:solidFill>
                <a:latin typeface="+mn-lt"/>
                <a:cs typeface="+mn-cs"/>
              </a:rPr>
              <a:t> </a:t>
            </a:r>
            <a:r>
              <a:rPr lang="en-US" sz="2000" b="1" cap="small" dirty="0" err="1" smtClean="0">
                <a:solidFill>
                  <a:srgbClr val="C00000"/>
                </a:solidFill>
                <a:latin typeface="+mn-lt"/>
                <a:cs typeface="+mn-cs"/>
              </a:rPr>
              <a:t>Bhawan</a:t>
            </a:r>
            <a:r>
              <a:rPr lang="en-US" sz="2000" b="1" cap="small" dirty="0" smtClean="0">
                <a:solidFill>
                  <a:srgbClr val="C00000"/>
                </a:solidFill>
                <a:latin typeface="+mn-lt"/>
                <a:cs typeface="+mn-cs"/>
              </a:rPr>
              <a:t>, MHRD, New Delhi-1</a:t>
            </a:r>
            <a:r>
              <a:rPr lang="pt-BR" sz="2000" b="1" cap="small" dirty="0" smtClean="0">
                <a:solidFill>
                  <a:srgbClr val="C00000"/>
                </a:solidFill>
                <a:latin typeface="+mn-lt"/>
                <a:cs typeface="+mn-cs"/>
              </a:rPr>
              <a:t> </a:t>
            </a:r>
            <a:endParaRPr lang="en-US" sz="2000" dirty="0">
              <a:solidFill>
                <a:srgbClr val="C00000"/>
              </a:solidFill>
              <a:latin typeface="+mn-lt"/>
              <a:cs typeface="+mn-cs"/>
            </a:endParaRPr>
          </a:p>
        </p:txBody>
      </p:sp>
      <p:pic>
        <p:nvPicPr>
          <p:cNvPr id="7" name="Picture 6" descr="National Emblem of India"/>
          <p:cNvPicPr>
            <a:picLocks noChangeAspect="1" noChangeArrowheads="1"/>
          </p:cNvPicPr>
          <p:nvPr/>
        </p:nvPicPr>
        <p:blipFill>
          <a:blip r:embed="rId4"/>
          <a:srcRect/>
          <a:stretch>
            <a:fillRect/>
          </a:stretch>
        </p:blipFill>
        <p:spPr bwMode="auto">
          <a:xfrm>
            <a:off x="-14288" y="0"/>
            <a:ext cx="914401" cy="117633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p:cNvSpPr>
          <p:nvPr>
            <p:ph type="body" idx="4294967295"/>
          </p:nvPr>
        </p:nvSpPr>
        <p:spPr>
          <a:xfrm>
            <a:off x="2819400" y="228600"/>
            <a:ext cx="3581400" cy="381000"/>
          </a:xfrm>
        </p:spPr>
        <p:txBody>
          <a:bodyPr/>
          <a:lstStyle/>
          <a:p>
            <a:pPr algn="ctr">
              <a:lnSpc>
                <a:spcPct val="90000"/>
              </a:lnSpc>
              <a:buFont typeface="Georgia" pitchFamily="18" charset="0"/>
              <a:buNone/>
            </a:pPr>
            <a:r>
              <a:rPr lang="en-US" sz="2800" b="1" u="sng" dirty="0" smtClean="0">
                <a:solidFill>
                  <a:schemeClr val="accent5">
                    <a:lumMod val="75000"/>
                  </a:schemeClr>
                </a:solidFill>
              </a:rPr>
              <a:t>BEST PRACTICES</a:t>
            </a:r>
            <a:endParaRPr lang="en-US" b="1" u="sng" dirty="0" smtClean="0">
              <a:solidFill>
                <a:schemeClr val="accent5">
                  <a:lumMod val="75000"/>
                </a:schemeClr>
              </a:solidFill>
            </a:endParaRPr>
          </a:p>
          <a:p>
            <a:pPr algn="ctr">
              <a:lnSpc>
                <a:spcPct val="90000"/>
              </a:lnSpc>
              <a:buFont typeface="Georgia" pitchFamily="18" charset="0"/>
              <a:buNone/>
            </a:pPr>
            <a:endParaRPr lang="en-US" b="1" u="sng" dirty="0" smtClean="0">
              <a:solidFill>
                <a:schemeClr val="tx1"/>
              </a:solidFill>
            </a:endParaRPr>
          </a:p>
        </p:txBody>
      </p:sp>
      <p:sp>
        <p:nvSpPr>
          <p:cNvPr id="5" name="Rectangle 3"/>
          <p:cNvSpPr txBox="1">
            <a:spLocks/>
          </p:cNvSpPr>
          <p:nvPr/>
        </p:nvSpPr>
        <p:spPr bwMode="auto">
          <a:xfrm>
            <a:off x="457200" y="9144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none" strike="noStrike" kern="1200" cap="none" spc="0" normalizeH="0" baseline="0" noProof="0" dirty="0" smtClean="0">
                <a:ln>
                  <a:noFill/>
                </a:ln>
                <a:solidFill>
                  <a:schemeClr val="accent4">
                    <a:lumMod val="50000"/>
                  </a:schemeClr>
                </a:solidFill>
                <a:effectLst/>
                <a:uLnTx/>
                <a:uFillTx/>
                <a:latin typeface="+mn-lt"/>
                <a:ea typeface="+mn-ea"/>
                <a:cs typeface="+mn-cs"/>
              </a:rPr>
              <a:t>Kitchen Garden</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pic>
        <p:nvPicPr>
          <p:cNvPr id="6" name="Picture 5"/>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04800" y="1143000"/>
            <a:ext cx="8534400" cy="57150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p:cNvSpPr>
          <p:nvPr>
            <p:ph type="body" idx="4294967295"/>
          </p:nvPr>
        </p:nvSpPr>
        <p:spPr>
          <a:xfrm>
            <a:off x="2819400" y="228600"/>
            <a:ext cx="3581400" cy="381000"/>
          </a:xfrm>
        </p:spPr>
        <p:txBody>
          <a:bodyPr/>
          <a:lstStyle/>
          <a:p>
            <a:pPr algn="ctr">
              <a:lnSpc>
                <a:spcPct val="90000"/>
              </a:lnSpc>
              <a:buFont typeface="Georgia" pitchFamily="18" charset="0"/>
              <a:buNone/>
            </a:pPr>
            <a:r>
              <a:rPr lang="en-US" sz="2800" b="1" u="sng" dirty="0" smtClean="0">
                <a:solidFill>
                  <a:schemeClr val="accent5">
                    <a:lumMod val="75000"/>
                  </a:schemeClr>
                </a:solidFill>
              </a:rPr>
              <a:t>BEST PRACTICES</a:t>
            </a:r>
            <a:endParaRPr lang="en-US" b="1" u="sng" dirty="0" smtClean="0">
              <a:solidFill>
                <a:schemeClr val="accent5">
                  <a:lumMod val="75000"/>
                </a:schemeClr>
              </a:solidFill>
            </a:endParaRPr>
          </a:p>
          <a:p>
            <a:pPr algn="ctr">
              <a:lnSpc>
                <a:spcPct val="90000"/>
              </a:lnSpc>
              <a:buFont typeface="Georgia" pitchFamily="18" charset="0"/>
              <a:buNone/>
            </a:pPr>
            <a:endParaRPr lang="en-US" b="1" u="sng" dirty="0" smtClean="0">
              <a:solidFill>
                <a:schemeClr val="tx1"/>
              </a:solidFill>
            </a:endParaRPr>
          </a:p>
        </p:txBody>
      </p:sp>
      <p:sp>
        <p:nvSpPr>
          <p:cNvPr id="5" name="Rectangle 3"/>
          <p:cNvSpPr txBox="1">
            <a:spLocks/>
          </p:cNvSpPr>
          <p:nvPr/>
        </p:nvSpPr>
        <p:spPr bwMode="auto">
          <a:xfrm>
            <a:off x="457200" y="9144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none" strike="noStrike" kern="1200" cap="none" spc="0" normalizeH="0" baseline="0" noProof="0" dirty="0" err="1" smtClean="0">
                <a:ln>
                  <a:noFill/>
                </a:ln>
                <a:solidFill>
                  <a:schemeClr val="accent4">
                    <a:lumMod val="50000"/>
                  </a:schemeClr>
                </a:solidFill>
                <a:effectLst/>
                <a:uLnTx/>
                <a:uFillTx/>
                <a:latin typeface="+mn-lt"/>
                <a:ea typeface="+mn-ea"/>
                <a:cs typeface="+mn-cs"/>
              </a:rPr>
              <a:t>Sampriti</a:t>
            </a:r>
            <a:r>
              <a:rPr kumimoji="0" lang="en-US" sz="2800" b="1" i="0" u="none" strike="noStrike" kern="1200" cap="none" spc="0" normalizeH="0" baseline="0" noProof="0" dirty="0" smtClean="0">
                <a:ln>
                  <a:noFill/>
                </a:ln>
                <a:solidFill>
                  <a:schemeClr val="accent4">
                    <a:lumMod val="50000"/>
                  </a:schemeClr>
                </a:solidFill>
                <a:effectLst/>
                <a:uLnTx/>
                <a:uFillTx/>
                <a:latin typeface="+mn-lt"/>
                <a:ea typeface="+mn-ea"/>
                <a:cs typeface="+mn-cs"/>
              </a:rPr>
              <a:t> </a:t>
            </a:r>
            <a:r>
              <a:rPr kumimoji="0" lang="en-US" sz="2800" b="1" i="0" u="none" strike="noStrike" kern="1200" cap="none" spc="0" normalizeH="0" baseline="0" noProof="0" dirty="0" err="1" smtClean="0">
                <a:ln>
                  <a:noFill/>
                </a:ln>
                <a:solidFill>
                  <a:schemeClr val="accent4">
                    <a:lumMod val="50000"/>
                  </a:schemeClr>
                </a:solidFill>
                <a:effectLst/>
                <a:uLnTx/>
                <a:uFillTx/>
                <a:latin typeface="+mn-lt"/>
                <a:ea typeface="+mn-ea"/>
                <a:cs typeface="+mn-cs"/>
              </a:rPr>
              <a:t>Bhojan</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pic>
        <p:nvPicPr>
          <p:cNvPr id="7" name="Picture 6"/>
          <p:cNvPicPr/>
          <p:nvPr/>
        </p:nvPicPr>
        <p:blipFill>
          <a:blip r:embed="rId2">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81000" y="2057400"/>
            <a:ext cx="3505200" cy="3657600"/>
          </a:xfrm>
          <a:prstGeom prst="rect">
            <a:avLst/>
          </a:prstGeom>
          <a:noFill/>
          <a:ln w="6350" cmpd="sng">
            <a:solidFill>
              <a:srgbClr val="000000"/>
            </a:solidFill>
            <a:miter lim="800000"/>
            <a:headEnd/>
            <a:tailEnd/>
          </a:ln>
          <a:effectLst/>
        </p:spPr>
      </p:pic>
      <p:pic>
        <p:nvPicPr>
          <p:cNvPr id="8" name="Picture 7"/>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886200" y="2057400"/>
            <a:ext cx="4953000" cy="3657600"/>
          </a:xfrm>
          <a:prstGeom prst="rect">
            <a:avLst/>
          </a:prstGeom>
          <a:noFill/>
          <a:ln w="6350" cmpd="sng">
            <a:solidFill>
              <a:srgbClr val="000000"/>
            </a:solid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p:cNvSpPr>
          <p:nvPr>
            <p:ph type="body" idx="4294967295"/>
          </p:nvPr>
        </p:nvSpPr>
        <p:spPr>
          <a:xfrm>
            <a:off x="2819400" y="228600"/>
            <a:ext cx="3581400" cy="381000"/>
          </a:xfrm>
        </p:spPr>
        <p:txBody>
          <a:bodyPr/>
          <a:lstStyle/>
          <a:p>
            <a:pPr algn="ctr">
              <a:lnSpc>
                <a:spcPct val="90000"/>
              </a:lnSpc>
              <a:buFont typeface="Georgia" pitchFamily="18" charset="0"/>
              <a:buNone/>
            </a:pPr>
            <a:r>
              <a:rPr lang="en-US" sz="2800" b="1" u="sng" dirty="0" smtClean="0">
                <a:solidFill>
                  <a:schemeClr val="accent5">
                    <a:lumMod val="75000"/>
                  </a:schemeClr>
                </a:solidFill>
              </a:rPr>
              <a:t>BEST PRACTICES</a:t>
            </a:r>
            <a:endParaRPr lang="en-US" b="1" u="sng" dirty="0" smtClean="0">
              <a:solidFill>
                <a:schemeClr val="accent5">
                  <a:lumMod val="75000"/>
                </a:schemeClr>
              </a:solidFill>
            </a:endParaRPr>
          </a:p>
          <a:p>
            <a:pPr algn="ctr">
              <a:lnSpc>
                <a:spcPct val="90000"/>
              </a:lnSpc>
              <a:buFont typeface="Georgia" pitchFamily="18" charset="0"/>
              <a:buNone/>
            </a:pPr>
            <a:endParaRPr lang="en-US" b="1" u="sng" dirty="0" smtClean="0">
              <a:solidFill>
                <a:schemeClr val="tx1"/>
              </a:solidFill>
            </a:endParaRPr>
          </a:p>
        </p:txBody>
      </p:sp>
      <p:sp>
        <p:nvSpPr>
          <p:cNvPr id="5" name="Rectangle 3"/>
          <p:cNvSpPr txBox="1">
            <a:spLocks/>
          </p:cNvSpPr>
          <p:nvPr/>
        </p:nvSpPr>
        <p:spPr bwMode="auto">
          <a:xfrm>
            <a:off x="457200" y="9144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none" strike="noStrike" kern="1200" cap="none" spc="0" normalizeH="0" baseline="0" noProof="0" dirty="0" err="1" smtClean="0">
                <a:ln>
                  <a:noFill/>
                </a:ln>
                <a:solidFill>
                  <a:schemeClr val="accent4">
                    <a:lumMod val="50000"/>
                  </a:schemeClr>
                </a:solidFill>
                <a:effectLst/>
                <a:uLnTx/>
                <a:uFillTx/>
                <a:latin typeface="+mn-lt"/>
                <a:ea typeface="+mn-ea"/>
                <a:cs typeface="+mn-cs"/>
              </a:rPr>
              <a:t>Sampriti</a:t>
            </a:r>
            <a:r>
              <a:rPr kumimoji="0" lang="en-US" sz="2800" b="1" i="0" u="none" strike="noStrike" kern="1200" cap="none" spc="0" normalizeH="0" baseline="0" noProof="0" dirty="0" smtClean="0">
                <a:ln>
                  <a:noFill/>
                </a:ln>
                <a:solidFill>
                  <a:schemeClr val="accent4">
                    <a:lumMod val="50000"/>
                  </a:schemeClr>
                </a:solidFill>
                <a:effectLst/>
                <a:uLnTx/>
                <a:uFillTx/>
                <a:latin typeface="+mn-lt"/>
                <a:ea typeface="+mn-ea"/>
                <a:cs typeface="+mn-cs"/>
              </a:rPr>
              <a:t> </a:t>
            </a:r>
            <a:r>
              <a:rPr kumimoji="0" lang="en-US" sz="2800" b="1" i="0" u="none" strike="noStrike" kern="1200" cap="none" spc="0" normalizeH="0" baseline="0" noProof="0" dirty="0" err="1" smtClean="0">
                <a:ln>
                  <a:noFill/>
                </a:ln>
                <a:solidFill>
                  <a:schemeClr val="accent4">
                    <a:lumMod val="50000"/>
                  </a:schemeClr>
                </a:solidFill>
                <a:effectLst/>
                <a:uLnTx/>
                <a:uFillTx/>
                <a:latin typeface="+mn-lt"/>
                <a:ea typeface="+mn-ea"/>
                <a:cs typeface="+mn-cs"/>
              </a:rPr>
              <a:t>Bhojan</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pic>
        <p:nvPicPr>
          <p:cNvPr id="6" name="Picture 5"/>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943600" y="4038600"/>
            <a:ext cx="3200400" cy="2514600"/>
          </a:xfrm>
          <a:prstGeom prst="rect">
            <a:avLst/>
          </a:prstGeom>
          <a:noFill/>
          <a:ln w="6350" cmpd="sng">
            <a:solidFill>
              <a:srgbClr val="000000"/>
            </a:solidFill>
            <a:miter lim="800000"/>
            <a:headEnd/>
            <a:tailEnd/>
          </a:ln>
          <a:effectLst/>
        </p:spPr>
      </p:pic>
      <p:pic>
        <p:nvPicPr>
          <p:cNvPr id="8" name="Picture 7"/>
          <p:cNvPicPr/>
          <p:nvPr/>
        </p:nvPicPr>
        <p:blipFill>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0" y="4038600"/>
            <a:ext cx="3276600" cy="2438400"/>
          </a:xfrm>
          <a:prstGeom prst="rect">
            <a:avLst/>
          </a:prstGeom>
          <a:noFill/>
          <a:ln w="6350" cmpd="sng">
            <a:solidFill>
              <a:srgbClr val="000000"/>
            </a:solidFill>
            <a:miter lim="800000"/>
            <a:headEnd/>
            <a:tailEnd/>
          </a:ln>
          <a:effectLst/>
        </p:spPr>
      </p:pic>
      <p:pic>
        <p:nvPicPr>
          <p:cNvPr id="9" name="Picture 8"/>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971800" y="1493520"/>
            <a:ext cx="3124200" cy="3916680"/>
          </a:xfrm>
          <a:prstGeom prst="rect">
            <a:avLst/>
          </a:prstGeom>
          <a:noFill/>
          <a:ln w="6350" cmpd="sng">
            <a:solidFill>
              <a:srgbClr val="000000"/>
            </a:solid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p:cNvSpPr>
          <p:nvPr>
            <p:ph type="body" idx="4294967295"/>
          </p:nvPr>
        </p:nvSpPr>
        <p:spPr>
          <a:xfrm>
            <a:off x="2819400" y="228600"/>
            <a:ext cx="3581400" cy="381000"/>
          </a:xfrm>
        </p:spPr>
        <p:txBody>
          <a:bodyPr/>
          <a:lstStyle/>
          <a:p>
            <a:pPr algn="ctr">
              <a:lnSpc>
                <a:spcPct val="90000"/>
              </a:lnSpc>
              <a:buFont typeface="Georgia" pitchFamily="18" charset="0"/>
              <a:buNone/>
            </a:pPr>
            <a:r>
              <a:rPr lang="en-US" sz="2800" b="1" u="sng" dirty="0" smtClean="0">
                <a:solidFill>
                  <a:schemeClr val="accent5">
                    <a:lumMod val="75000"/>
                  </a:schemeClr>
                </a:solidFill>
              </a:rPr>
              <a:t>BEST PRACTICES</a:t>
            </a:r>
            <a:endParaRPr lang="en-US" b="1" u="sng" dirty="0" smtClean="0">
              <a:solidFill>
                <a:schemeClr val="accent5">
                  <a:lumMod val="75000"/>
                </a:schemeClr>
              </a:solidFill>
            </a:endParaRPr>
          </a:p>
          <a:p>
            <a:pPr algn="ctr">
              <a:lnSpc>
                <a:spcPct val="90000"/>
              </a:lnSpc>
              <a:buFont typeface="Georgia" pitchFamily="18" charset="0"/>
              <a:buNone/>
            </a:pPr>
            <a:endParaRPr lang="en-US" b="1" u="sng" dirty="0" smtClean="0">
              <a:solidFill>
                <a:schemeClr val="tx1"/>
              </a:solidFill>
            </a:endParaRPr>
          </a:p>
        </p:txBody>
      </p:sp>
      <p:sp>
        <p:nvSpPr>
          <p:cNvPr id="5" name="Rectangle 3"/>
          <p:cNvSpPr txBox="1">
            <a:spLocks/>
          </p:cNvSpPr>
          <p:nvPr/>
        </p:nvSpPr>
        <p:spPr bwMode="auto">
          <a:xfrm>
            <a:off x="457200" y="914400"/>
            <a:ext cx="4953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none" strike="noStrike" kern="1200" cap="none" spc="0" normalizeH="0" baseline="0" noProof="0" dirty="0" smtClean="0">
                <a:ln>
                  <a:noFill/>
                </a:ln>
                <a:solidFill>
                  <a:schemeClr val="accent4">
                    <a:lumMod val="50000"/>
                  </a:schemeClr>
                </a:solidFill>
                <a:effectLst/>
                <a:uLnTx/>
                <a:uFillTx/>
                <a:latin typeface="+mn-lt"/>
                <a:ea typeface="+mn-ea"/>
                <a:cs typeface="+mn-cs"/>
              </a:rPr>
              <a:t>Group Hand Washing</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pic>
        <p:nvPicPr>
          <p:cNvPr id="6" name="Picture 5" descr="D:\MDMS\Photos MDM\Selected\Hand washing-6 - Copy.JPG"/>
          <p:cNvPicPr/>
          <p:nvPr/>
        </p:nvPicPr>
        <p:blipFill>
          <a:blip r:embed="rId2" cstate="print"/>
          <a:srcRect/>
          <a:stretch>
            <a:fillRect/>
          </a:stretch>
        </p:blipFill>
        <p:spPr bwMode="auto">
          <a:xfrm>
            <a:off x="76200" y="1714436"/>
            <a:ext cx="4191001" cy="3848164"/>
          </a:xfrm>
          <a:prstGeom prst="rect">
            <a:avLst/>
          </a:prstGeom>
          <a:noFill/>
          <a:ln w="9525">
            <a:noFill/>
            <a:miter lim="800000"/>
            <a:headEnd/>
            <a:tailEnd/>
          </a:ln>
        </p:spPr>
      </p:pic>
      <p:pic>
        <p:nvPicPr>
          <p:cNvPr id="8" name="Picture 7" descr="D:\MDMS\Photos MDM\Selected\Hand washing before MDM-4 - Copy.JPG"/>
          <p:cNvPicPr/>
          <p:nvPr/>
        </p:nvPicPr>
        <p:blipFill>
          <a:blip r:embed="rId3" cstate="print"/>
          <a:srcRect/>
          <a:stretch>
            <a:fillRect/>
          </a:stretch>
        </p:blipFill>
        <p:spPr bwMode="auto">
          <a:xfrm>
            <a:off x="4267200" y="3200400"/>
            <a:ext cx="4772971" cy="31388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bwMode="auto">
          <a:xfrm>
            <a:off x="2819400" y="2286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sng" strike="noStrike" kern="1200" cap="none" spc="0" normalizeH="0" baseline="0" noProof="0" smtClean="0">
                <a:ln>
                  <a:noFill/>
                </a:ln>
                <a:solidFill>
                  <a:schemeClr val="accent5">
                    <a:lumMod val="75000"/>
                  </a:schemeClr>
                </a:solidFill>
                <a:effectLst/>
                <a:uLnTx/>
                <a:uFillTx/>
                <a:latin typeface="+mn-lt"/>
                <a:ea typeface="+mn-ea"/>
                <a:cs typeface="+mn-cs"/>
              </a:rPr>
              <a:t>BEST PRACTICES</a:t>
            </a:r>
            <a:endParaRPr kumimoji="0" lang="en-US" sz="2200" b="1" i="0" u="sng" strike="noStrike" kern="1200" cap="none" spc="0" normalizeH="0" baseline="0" noProof="0" smtClean="0">
              <a:ln>
                <a:noFill/>
              </a:ln>
              <a:solidFill>
                <a:schemeClr val="accent5">
                  <a:lumMod val="75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sng"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3"/>
          <p:cNvSpPr txBox="1">
            <a:spLocks/>
          </p:cNvSpPr>
          <p:nvPr/>
        </p:nvSpPr>
        <p:spPr bwMode="auto">
          <a:xfrm>
            <a:off x="457200" y="914400"/>
            <a:ext cx="4953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none" strike="noStrike" kern="1200" cap="none" spc="0" normalizeH="0" baseline="0" noProof="0" dirty="0" smtClean="0">
                <a:ln>
                  <a:noFill/>
                </a:ln>
                <a:solidFill>
                  <a:schemeClr val="accent4">
                    <a:lumMod val="50000"/>
                  </a:schemeClr>
                </a:solidFill>
                <a:effectLst/>
                <a:uLnTx/>
                <a:uFillTx/>
                <a:latin typeface="+mn-lt"/>
                <a:ea typeface="+mn-ea"/>
                <a:cs typeface="+mn-cs"/>
              </a:rPr>
              <a:t>MDM Calendar</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pic>
        <p:nvPicPr>
          <p:cNvPr id="6" name="Picture 5"/>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066800" y="1600200"/>
            <a:ext cx="3733800" cy="4953000"/>
          </a:xfrm>
          <a:prstGeom prst="rect">
            <a:avLst/>
          </a:prstGeom>
          <a:noFill/>
          <a:ln>
            <a:noFill/>
          </a:ln>
        </p:spPr>
      </p:pic>
      <p:pic>
        <p:nvPicPr>
          <p:cNvPr id="7" name="Picture 6"/>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876800" y="1600200"/>
            <a:ext cx="3352800" cy="49530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bwMode="auto">
          <a:xfrm>
            <a:off x="2819400" y="2286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sng" strike="noStrike" kern="1200" cap="none" spc="0" normalizeH="0" baseline="0" noProof="0" smtClean="0">
                <a:ln>
                  <a:noFill/>
                </a:ln>
                <a:solidFill>
                  <a:schemeClr val="accent5">
                    <a:lumMod val="75000"/>
                  </a:schemeClr>
                </a:solidFill>
                <a:effectLst/>
                <a:uLnTx/>
                <a:uFillTx/>
                <a:latin typeface="+mn-lt"/>
                <a:ea typeface="+mn-ea"/>
                <a:cs typeface="+mn-cs"/>
              </a:rPr>
              <a:t>BEST PRACTICES</a:t>
            </a:r>
            <a:endParaRPr kumimoji="0" lang="en-US" sz="2200" b="1" i="0" u="sng" strike="noStrike" kern="1200" cap="none" spc="0" normalizeH="0" baseline="0" noProof="0" smtClean="0">
              <a:ln>
                <a:noFill/>
              </a:ln>
              <a:solidFill>
                <a:schemeClr val="accent5">
                  <a:lumMod val="75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sng"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3"/>
          <p:cNvSpPr txBox="1">
            <a:spLocks/>
          </p:cNvSpPr>
          <p:nvPr/>
        </p:nvSpPr>
        <p:spPr bwMode="auto">
          <a:xfrm>
            <a:off x="228600" y="914400"/>
            <a:ext cx="8763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400" b="1" i="0" u="none" strike="noStrike" kern="1200" cap="none" spc="0" normalizeH="0" baseline="0" noProof="0" dirty="0" smtClean="0">
                <a:ln>
                  <a:noFill/>
                </a:ln>
                <a:solidFill>
                  <a:schemeClr val="accent4">
                    <a:lumMod val="50000"/>
                  </a:schemeClr>
                </a:solidFill>
                <a:effectLst/>
                <a:uLnTx/>
                <a:uFillTx/>
                <a:latin typeface="+mn-lt"/>
                <a:ea typeface="+mn-ea"/>
                <a:cs typeface="+mn-cs"/>
              </a:rPr>
              <a:t>Guidelines of Food Safety &amp; Hygiene in 4 languages [Assamese, Bengali, </a:t>
            </a:r>
            <a:r>
              <a:rPr kumimoji="0" lang="en-US" sz="2400" b="1" i="0" u="none" strike="noStrike" kern="1200" cap="none" spc="0" normalizeH="0" baseline="0" noProof="0" dirty="0" err="1" smtClean="0">
                <a:ln>
                  <a:noFill/>
                </a:ln>
                <a:solidFill>
                  <a:schemeClr val="accent4">
                    <a:lumMod val="50000"/>
                  </a:schemeClr>
                </a:solidFill>
                <a:effectLst/>
                <a:uLnTx/>
                <a:uFillTx/>
                <a:latin typeface="+mn-lt"/>
                <a:ea typeface="+mn-ea"/>
                <a:cs typeface="+mn-cs"/>
              </a:rPr>
              <a:t>Bodo</a:t>
            </a:r>
            <a:r>
              <a:rPr kumimoji="0" lang="en-US" sz="2400" b="1" i="0" u="none" strike="noStrike" kern="1200" cap="none" spc="0" normalizeH="0" baseline="0" noProof="0" dirty="0" smtClean="0">
                <a:ln>
                  <a:noFill/>
                </a:ln>
                <a:solidFill>
                  <a:schemeClr val="accent4">
                    <a:lumMod val="50000"/>
                  </a:schemeClr>
                </a:solidFill>
                <a:effectLst/>
                <a:uLnTx/>
                <a:uFillTx/>
                <a:latin typeface="+mn-lt"/>
                <a:ea typeface="+mn-ea"/>
                <a:cs typeface="+mn-cs"/>
              </a:rPr>
              <a:t> &amp; English]</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pic>
        <p:nvPicPr>
          <p:cNvPr id="8" name="Picture 7" descr="F:\Guideline_on_Food safety and hygiene\Assamese.jpg"/>
          <p:cNvPicPr/>
          <p:nvPr/>
        </p:nvPicPr>
        <p:blipFill>
          <a:blip r:embed="rId2"/>
          <a:srcRect/>
          <a:stretch>
            <a:fillRect/>
          </a:stretch>
        </p:blipFill>
        <p:spPr bwMode="auto">
          <a:xfrm>
            <a:off x="457200" y="1828800"/>
            <a:ext cx="3810000" cy="4800600"/>
          </a:xfrm>
          <a:prstGeom prst="rect">
            <a:avLst/>
          </a:prstGeom>
          <a:noFill/>
          <a:ln w="9525">
            <a:noFill/>
            <a:miter lim="800000"/>
            <a:headEnd/>
            <a:tailEnd/>
          </a:ln>
        </p:spPr>
      </p:pic>
      <p:pic>
        <p:nvPicPr>
          <p:cNvPr id="9" name="Picture 8" descr="F:\Guideline_on_Food safety and hygiene\Bengoli.jpg"/>
          <p:cNvPicPr/>
          <p:nvPr/>
        </p:nvPicPr>
        <p:blipFill>
          <a:blip r:embed="rId3"/>
          <a:srcRect/>
          <a:stretch>
            <a:fillRect/>
          </a:stretch>
        </p:blipFill>
        <p:spPr bwMode="auto">
          <a:xfrm>
            <a:off x="4572000" y="1752600"/>
            <a:ext cx="3962400" cy="4876800"/>
          </a:xfrm>
          <a:prstGeom prst="rect">
            <a:avLst/>
          </a:prstGeom>
          <a:noFill/>
          <a:ln w="9525">
            <a:noFill/>
            <a:miter lim="800000"/>
            <a:headEnd/>
            <a:tailEnd/>
          </a:ln>
        </p:spPr>
      </p:pic>
      <p:sp>
        <p:nvSpPr>
          <p:cNvPr id="10" name="TextBox 9"/>
          <p:cNvSpPr txBox="1"/>
          <p:nvPr/>
        </p:nvSpPr>
        <p:spPr>
          <a:xfrm>
            <a:off x="914400" y="6290846"/>
            <a:ext cx="2514600" cy="338554"/>
          </a:xfrm>
          <a:prstGeom prst="rect">
            <a:avLst/>
          </a:prstGeom>
          <a:noFill/>
        </p:spPr>
        <p:txBody>
          <a:bodyPr wrap="square" rtlCol="0">
            <a:spAutoFit/>
          </a:bodyPr>
          <a:lstStyle/>
          <a:p>
            <a:pPr algn="ctr"/>
            <a:r>
              <a:rPr lang="en-US" sz="1600" b="1" dirty="0" smtClean="0"/>
              <a:t>Assamese</a:t>
            </a:r>
            <a:endParaRPr lang="en-US" sz="1600" b="1" dirty="0"/>
          </a:p>
        </p:txBody>
      </p:sp>
      <p:sp>
        <p:nvSpPr>
          <p:cNvPr id="11" name="TextBox 10"/>
          <p:cNvSpPr txBox="1"/>
          <p:nvPr/>
        </p:nvSpPr>
        <p:spPr>
          <a:xfrm>
            <a:off x="5410200" y="6324600"/>
            <a:ext cx="2514600" cy="338554"/>
          </a:xfrm>
          <a:prstGeom prst="rect">
            <a:avLst/>
          </a:prstGeom>
          <a:noFill/>
        </p:spPr>
        <p:txBody>
          <a:bodyPr wrap="square" rtlCol="0">
            <a:spAutoFit/>
          </a:bodyPr>
          <a:lstStyle/>
          <a:p>
            <a:pPr algn="ctr"/>
            <a:r>
              <a:rPr lang="en-US" sz="1600" b="1" dirty="0" smtClean="0"/>
              <a:t>Bengali</a:t>
            </a:r>
            <a:endParaRPr lang="en-US" sz="16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bwMode="auto">
          <a:xfrm>
            <a:off x="2819400" y="2286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sng" strike="noStrike" kern="1200" cap="none" spc="0" normalizeH="0" baseline="0" noProof="0" smtClean="0">
                <a:ln>
                  <a:noFill/>
                </a:ln>
                <a:solidFill>
                  <a:schemeClr val="accent5">
                    <a:lumMod val="75000"/>
                  </a:schemeClr>
                </a:solidFill>
                <a:effectLst/>
                <a:uLnTx/>
                <a:uFillTx/>
                <a:latin typeface="+mn-lt"/>
                <a:ea typeface="+mn-ea"/>
                <a:cs typeface="+mn-cs"/>
              </a:rPr>
              <a:t>BEST PRACTICES</a:t>
            </a:r>
            <a:endParaRPr kumimoji="0" lang="en-US" sz="2200" b="1" i="0" u="sng" strike="noStrike" kern="1200" cap="none" spc="0" normalizeH="0" baseline="0" noProof="0" smtClean="0">
              <a:ln>
                <a:noFill/>
              </a:ln>
              <a:solidFill>
                <a:schemeClr val="accent5">
                  <a:lumMod val="75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sng"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3"/>
          <p:cNvSpPr txBox="1">
            <a:spLocks/>
          </p:cNvSpPr>
          <p:nvPr/>
        </p:nvSpPr>
        <p:spPr bwMode="auto">
          <a:xfrm>
            <a:off x="228600" y="914400"/>
            <a:ext cx="8763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400" b="1" i="0" u="none" strike="noStrike" kern="1200" cap="none" spc="0" normalizeH="0" baseline="0" noProof="0" dirty="0" smtClean="0">
                <a:ln>
                  <a:noFill/>
                </a:ln>
                <a:solidFill>
                  <a:schemeClr val="accent4">
                    <a:lumMod val="50000"/>
                  </a:schemeClr>
                </a:solidFill>
                <a:effectLst/>
                <a:uLnTx/>
                <a:uFillTx/>
                <a:latin typeface="+mn-lt"/>
                <a:ea typeface="+mn-ea"/>
                <a:cs typeface="+mn-cs"/>
              </a:rPr>
              <a:t>Guidelines of Food Safety &amp; Hygiene in 4 languages [Assamese, Bengali, </a:t>
            </a:r>
            <a:r>
              <a:rPr kumimoji="0" lang="en-US" sz="2400" b="1" i="0" u="none" strike="noStrike" kern="1200" cap="none" spc="0" normalizeH="0" baseline="0" noProof="0" dirty="0" err="1" smtClean="0">
                <a:ln>
                  <a:noFill/>
                </a:ln>
                <a:solidFill>
                  <a:schemeClr val="accent4">
                    <a:lumMod val="50000"/>
                  </a:schemeClr>
                </a:solidFill>
                <a:effectLst/>
                <a:uLnTx/>
                <a:uFillTx/>
                <a:latin typeface="+mn-lt"/>
                <a:ea typeface="+mn-ea"/>
                <a:cs typeface="+mn-cs"/>
              </a:rPr>
              <a:t>Bodo</a:t>
            </a:r>
            <a:r>
              <a:rPr kumimoji="0" lang="en-US" sz="2400" b="1" i="0" u="none" strike="noStrike" kern="1200" cap="none" spc="0" normalizeH="0" baseline="0" noProof="0" dirty="0" smtClean="0">
                <a:ln>
                  <a:noFill/>
                </a:ln>
                <a:solidFill>
                  <a:schemeClr val="accent4">
                    <a:lumMod val="50000"/>
                  </a:schemeClr>
                </a:solidFill>
                <a:effectLst/>
                <a:uLnTx/>
                <a:uFillTx/>
                <a:latin typeface="+mn-lt"/>
                <a:ea typeface="+mn-ea"/>
                <a:cs typeface="+mn-cs"/>
              </a:rPr>
              <a:t> &amp; English]</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pic>
        <p:nvPicPr>
          <p:cNvPr id="6" name="Picture 5" descr="F:\Guideline_on_Food safety and hygiene\Bodo.jpg"/>
          <p:cNvPicPr/>
          <p:nvPr/>
        </p:nvPicPr>
        <p:blipFill>
          <a:blip r:embed="rId2"/>
          <a:srcRect/>
          <a:stretch>
            <a:fillRect/>
          </a:stretch>
        </p:blipFill>
        <p:spPr bwMode="auto">
          <a:xfrm>
            <a:off x="609600" y="1828800"/>
            <a:ext cx="3886200" cy="4724400"/>
          </a:xfrm>
          <a:prstGeom prst="rect">
            <a:avLst/>
          </a:prstGeom>
          <a:noFill/>
          <a:ln w="9525">
            <a:noFill/>
            <a:miter lim="800000"/>
            <a:headEnd/>
            <a:tailEnd/>
          </a:ln>
        </p:spPr>
      </p:pic>
      <p:pic>
        <p:nvPicPr>
          <p:cNvPr id="7" name="Picture 6" descr="F:\Guideline_on_Food safety and hygiene\English.jpg"/>
          <p:cNvPicPr/>
          <p:nvPr/>
        </p:nvPicPr>
        <p:blipFill>
          <a:blip r:embed="rId3"/>
          <a:srcRect/>
          <a:stretch>
            <a:fillRect/>
          </a:stretch>
        </p:blipFill>
        <p:spPr bwMode="auto">
          <a:xfrm>
            <a:off x="4876800" y="1752601"/>
            <a:ext cx="3733800" cy="4876800"/>
          </a:xfrm>
          <a:prstGeom prst="rect">
            <a:avLst/>
          </a:prstGeom>
          <a:noFill/>
          <a:ln w="9525">
            <a:noFill/>
            <a:miter lim="800000"/>
            <a:headEnd/>
            <a:tailEnd/>
          </a:ln>
        </p:spPr>
      </p:pic>
      <p:sp>
        <p:nvSpPr>
          <p:cNvPr id="10" name="TextBox 9"/>
          <p:cNvSpPr txBox="1"/>
          <p:nvPr/>
        </p:nvSpPr>
        <p:spPr>
          <a:xfrm>
            <a:off x="1371600" y="6138446"/>
            <a:ext cx="2514600" cy="338554"/>
          </a:xfrm>
          <a:prstGeom prst="rect">
            <a:avLst/>
          </a:prstGeom>
          <a:noFill/>
        </p:spPr>
        <p:txBody>
          <a:bodyPr wrap="square" rtlCol="0">
            <a:spAutoFit/>
          </a:bodyPr>
          <a:lstStyle/>
          <a:p>
            <a:pPr algn="ctr"/>
            <a:r>
              <a:rPr lang="en-US" sz="1600" b="1" dirty="0" err="1" smtClean="0"/>
              <a:t>Bodo</a:t>
            </a:r>
            <a:endParaRPr lang="en-US" sz="1600" b="1" dirty="0"/>
          </a:p>
        </p:txBody>
      </p:sp>
      <p:sp>
        <p:nvSpPr>
          <p:cNvPr id="11" name="TextBox 10"/>
          <p:cNvSpPr txBox="1"/>
          <p:nvPr/>
        </p:nvSpPr>
        <p:spPr>
          <a:xfrm>
            <a:off x="5562600" y="6248400"/>
            <a:ext cx="2514600" cy="338554"/>
          </a:xfrm>
          <a:prstGeom prst="rect">
            <a:avLst/>
          </a:prstGeom>
          <a:noFill/>
        </p:spPr>
        <p:txBody>
          <a:bodyPr wrap="square" rtlCol="0">
            <a:spAutoFit/>
          </a:bodyPr>
          <a:lstStyle/>
          <a:p>
            <a:pPr algn="ctr"/>
            <a:r>
              <a:rPr lang="en-US" sz="1600" b="1" dirty="0" smtClean="0"/>
              <a:t>English</a:t>
            </a:r>
            <a:endParaRPr lang="en-US" sz="16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p:cNvSpPr>
          <p:nvPr>
            <p:ph type="body" idx="4294967295"/>
          </p:nvPr>
        </p:nvSpPr>
        <p:spPr>
          <a:xfrm>
            <a:off x="1143000" y="533400"/>
            <a:ext cx="6400800" cy="533400"/>
          </a:xfrm>
        </p:spPr>
        <p:txBody>
          <a:bodyPr/>
          <a:lstStyle/>
          <a:p>
            <a:pPr algn="ctr">
              <a:buFont typeface="Georgia" pitchFamily="18" charset="0"/>
              <a:buNone/>
            </a:pPr>
            <a:r>
              <a:rPr lang="en-US" b="1" dirty="0" smtClean="0">
                <a:solidFill>
                  <a:schemeClr val="accent4">
                    <a:lumMod val="50000"/>
                  </a:schemeClr>
                </a:solidFill>
              </a:rPr>
              <a:t>Cook cum Helpers Preparing Mid-Day-Meal</a:t>
            </a:r>
          </a:p>
        </p:txBody>
      </p:sp>
      <p:pic>
        <p:nvPicPr>
          <p:cNvPr id="18435" name="Picture 4" descr="july 1"/>
          <p:cNvPicPr>
            <a:picLocks noChangeAspect="1" noChangeArrowheads="1"/>
          </p:cNvPicPr>
          <p:nvPr/>
        </p:nvPicPr>
        <p:blipFill>
          <a:blip r:embed="rId2" cstate="print"/>
          <a:srcRect/>
          <a:stretch>
            <a:fillRect/>
          </a:stretch>
        </p:blipFill>
        <p:spPr bwMode="auto">
          <a:xfrm>
            <a:off x="-1" y="1295400"/>
            <a:ext cx="4776157" cy="3124200"/>
          </a:xfrm>
          <a:prstGeom prst="rect">
            <a:avLst/>
          </a:prstGeom>
          <a:noFill/>
          <a:ln w="9525">
            <a:noFill/>
            <a:miter lim="800000"/>
            <a:headEnd/>
            <a:tailEnd/>
          </a:ln>
        </p:spPr>
      </p:pic>
      <p:pic>
        <p:nvPicPr>
          <p:cNvPr id="5" name="Picture 3" descr="July round"/>
          <p:cNvPicPr>
            <a:picLocks noChangeAspect="1" noChangeArrowheads="1"/>
          </p:cNvPicPr>
          <p:nvPr/>
        </p:nvPicPr>
        <p:blipFill>
          <a:blip r:embed="rId3" cstate="print"/>
          <a:srcRect/>
          <a:stretch>
            <a:fillRect/>
          </a:stretch>
        </p:blipFill>
        <p:spPr bwMode="auto">
          <a:xfrm>
            <a:off x="4724400" y="3434295"/>
            <a:ext cx="4419600" cy="32713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p:cNvSpPr>
          <p:nvPr>
            <p:ph type="body" idx="4294967295"/>
          </p:nvPr>
        </p:nvSpPr>
        <p:spPr>
          <a:xfrm>
            <a:off x="1143000" y="533400"/>
            <a:ext cx="6400800" cy="533400"/>
          </a:xfrm>
        </p:spPr>
        <p:txBody>
          <a:bodyPr/>
          <a:lstStyle/>
          <a:p>
            <a:pPr>
              <a:buFont typeface="Georgia" pitchFamily="18" charset="0"/>
              <a:buNone/>
            </a:pPr>
            <a:r>
              <a:rPr lang="en-US" b="1" dirty="0" smtClean="0">
                <a:solidFill>
                  <a:schemeClr val="accent4">
                    <a:lumMod val="50000"/>
                  </a:schemeClr>
                </a:solidFill>
              </a:rPr>
              <a:t>Children Having Mid-Day-Meal</a:t>
            </a:r>
          </a:p>
        </p:txBody>
      </p:sp>
      <p:pic>
        <p:nvPicPr>
          <p:cNvPr id="8" name="Content Placeholder 4" descr="MDM9"/>
          <p:cNvPicPr>
            <a:picLocks/>
          </p:cNvPicPr>
          <p:nvPr/>
        </p:nvPicPr>
        <p:blipFill>
          <a:blip r:embed="rId2"/>
          <a:srcRect/>
          <a:stretch>
            <a:fillRect/>
          </a:stretch>
        </p:blipFill>
        <p:spPr bwMode="auto">
          <a:xfrm>
            <a:off x="4572000" y="3124200"/>
            <a:ext cx="4419600" cy="3505200"/>
          </a:xfrm>
          <a:prstGeom prst="rect">
            <a:avLst/>
          </a:prstGeom>
          <a:noFill/>
          <a:ln w="38100" cap="sq">
            <a:solidFill>
              <a:srgbClr val="000000"/>
            </a:solidFill>
            <a:miter lim="800000"/>
            <a:headEnd/>
            <a:tailEnd/>
          </a:ln>
          <a:effectLst>
            <a:outerShdw blurRad="50800" dist="38100" dir="2700000" algn="tl" rotWithShape="0">
              <a:srgbClr val="000000">
                <a:alpha val="43000"/>
              </a:srgbClr>
            </a:outerShdw>
          </a:effectLst>
        </p:spPr>
      </p:pic>
      <p:pic>
        <p:nvPicPr>
          <p:cNvPr id="5" name="Picture 4" descr="D:\MDMS\MDM calendar 2016\10 MDM boys.jpg"/>
          <p:cNvPicPr/>
          <p:nvPr/>
        </p:nvPicPr>
        <p:blipFill>
          <a:blip r:embed="rId3"/>
          <a:srcRect/>
          <a:stretch>
            <a:fillRect/>
          </a:stretch>
        </p:blipFill>
        <p:spPr bwMode="auto">
          <a:xfrm>
            <a:off x="0" y="1219200"/>
            <a:ext cx="4572000" cy="36575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8" name="Slide Number Placeholder 3"/>
          <p:cNvSpPr txBox="1">
            <a:spLocks noGrp="1"/>
          </p:cNvSpPr>
          <p:nvPr/>
        </p:nvSpPr>
        <p:spPr bwMode="auto">
          <a:xfrm>
            <a:off x="6753225" y="7011988"/>
            <a:ext cx="2133600" cy="439737"/>
          </a:xfrm>
          <a:prstGeom prst="rect">
            <a:avLst/>
          </a:prstGeom>
          <a:noFill/>
          <a:ln>
            <a:miter lim="800000"/>
            <a:headEnd/>
            <a:tailEnd/>
          </a:ln>
        </p:spPr>
        <p:txBody>
          <a:bodyPr/>
          <a:lstStyle/>
          <a:p>
            <a:pPr algn="r">
              <a:defRPr/>
            </a:pPr>
            <a:fld id="{B42E5F86-AB5C-4D81-9B24-36B6F1D73295}" type="slidenum">
              <a:rPr lang="en-US" sz="1400">
                <a:latin typeface="Arial" pitchFamily="34" charset="0"/>
                <a:cs typeface="+mn-cs"/>
              </a:rPr>
              <a:pPr algn="r">
                <a:defRPr/>
              </a:pPr>
              <a:t>19</a:t>
            </a:fld>
            <a:endParaRPr lang="en-US" sz="1400">
              <a:latin typeface="Arial" pitchFamily="34" charset="0"/>
              <a:cs typeface="+mn-cs"/>
            </a:endParaRPr>
          </a:p>
        </p:txBody>
      </p:sp>
      <p:pic>
        <p:nvPicPr>
          <p:cNvPr id="2" name="Picture 1"/>
          <p:cNvPicPr>
            <a:picLocks noChangeAspect="1"/>
          </p:cNvPicPr>
          <p:nvPr/>
        </p:nvPicPr>
        <p:blipFill>
          <a:blip r:embed="rId2" cstate="print">
            <a:extLst>
              <a:ext uri="{BEBA8EAE-BF5A-486C-A8C5-ECC9F3942E4B}"/>
              <a:ext uri="{28A0092B-C50C-407E-A947-70E740481C1C}"/>
            </a:extLst>
          </a:blip>
          <a:stretch>
            <a:fillRect/>
          </a:stretch>
        </p:blipFill>
        <p:spPr>
          <a:xfrm>
            <a:off x="5943133" y="4800614"/>
            <a:ext cx="2744134" cy="191381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2531" name="TextBox 5"/>
          <p:cNvSpPr txBox="1">
            <a:spLocks noChangeArrowheads="1"/>
          </p:cNvSpPr>
          <p:nvPr/>
        </p:nvSpPr>
        <p:spPr bwMode="auto">
          <a:xfrm>
            <a:off x="738188" y="609600"/>
            <a:ext cx="7034212" cy="461665"/>
          </a:xfrm>
          <a:prstGeom prst="rect">
            <a:avLst/>
          </a:prstGeom>
          <a:noFill/>
          <a:ln w="9525">
            <a:noFill/>
            <a:miter lim="800000"/>
            <a:headEnd/>
            <a:tailEnd/>
          </a:ln>
        </p:spPr>
        <p:txBody>
          <a:bodyPr>
            <a:spAutoFit/>
          </a:bodyPr>
          <a:lstStyle/>
          <a:p>
            <a:pPr eaLnBrk="0" hangingPunct="0"/>
            <a:r>
              <a:rPr lang="en-IN" sz="2400" b="1" dirty="0">
                <a:solidFill>
                  <a:schemeClr val="accent4">
                    <a:lumMod val="50000"/>
                  </a:schemeClr>
                </a:solidFill>
                <a:latin typeface="+mj-lt"/>
              </a:rPr>
              <a:t>Training </a:t>
            </a:r>
            <a:r>
              <a:rPr lang="en-IN" sz="2400" b="1" dirty="0" smtClean="0">
                <a:solidFill>
                  <a:schemeClr val="accent4">
                    <a:lumMod val="50000"/>
                  </a:schemeClr>
                </a:solidFill>
                <a:latin typeface="+mj-lt"/>
              </a:rPr>
              <a:t>of Cook-cum-Helper</a:t>
            </a:r>
            <a:endParaRPr lang="en-IN" b="1" dirty="0">
              <a:solidFill>
                <a:schemeClr val="accent4">
                  <a:lumMod val="50000"/>
                </a:schemeClr>
              </a:solidFill>
              <a:latin typeface="+mj-lt"/>
            </a:endParaRPr>
          </a:p>
        </p:txBody>
      </p:sp>
      <p:pic>
        <p:nvPicPr>
          <p:cNvPr id="3" name="Picture 2"/>
          <p:cNvPicPr>
            <a:picLocks noChangeAspect="1"/>
          </p:cNvPicPr>
          <p:nvPr/>
        </p:nvPicPr>
        <p:blipFill>
          <a:blip r:embed="rId3" cstate="print">
            <a:extLst>
              <a:ext uri="{BEBA8EAE-BF5A-486C-A8C5-ECC9F3942E4B}"/>
              <a:ext uri="{28A0092B-C50C-407E-A947-70E740481C1C}"/>
            </a:extLst>
          </a:blip>
          <a:stretch>
            <a:fillRect/>
          </a:stretch>
        </p:blipFill>
        <p:spPr>
          <a:xfrm>
            <a:off x="596415" y="1581150"/>
            <a:ext cx="2583439" cy="18859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3"/>
          <p:cNvPicPr>
            <a:picLocks noChangeAspect="1"/>
          </p:cNvPicPr>
          <p:nvPr/>
        </p:nvPicPr>
        <p:blipFill>
          <a:blip r:embed="rId4" cstate="print">
            <a:extLst>
              <a:ext uri="{BEBA8EAE-BF5A-486C-A8C5-ECC9F3942E4B}"/>
              <a:ext uri="{28A0092B-C50C-407E-A947-70E740481C1C}"/>
            </a:extLst>
          </a:blip>
          <a:stretch>
            <a:fillRect/>
          </a:stretch>
        </p:blipFill>
        <p:spPr>
          <a:xfrm>
            <a:off x="3260489" y="3322637"/>
            <a:ext cx="2514950" cy="18859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advClick="0" advTm="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228600"/>
            <a:ext cx="8305800" cy="411480"/>
          </a:xfrm>
        </p:spPr>
        <p:txBody>
          <a:bodyPr/>
          <a:lstStyle/>
          <a:p>
            <a:pPr algn="ctr">
              <a:buNone/>
            </a:pPr>
            <a:r>
              <a:rPr lang="en-US" b="1" dirty="0" smtClean="0">
                <a:solidFill>
                  <a:schemeClr val="accent5">
                    <a:lumMod val="75000"/>
                  </a:schemeClr>
                </a:solidFill>
              </a:rPr>
              <a:t>BEST PRACTICES / INITIATIVES IN ASSAM – MDM</a:t>
            </a:r>
          </a:p>
          <a:p>
            <a:pPr>
              <a:buNone/>
            </a:pPr>
            <a:endParaRPr lang="en-US" b="1" dirty="0">
              <a:solidFill>
                <a:schemeClr val="accent5">
                  <a:lumMod val="75000"/>
                </a:schemeClr>
              </a:solidFill>
            </a:endParaRPr>
          </a:p>
        </p:txBody>
      </p:sp>
      <p:sp>
        <p:nvSpPr>
          <p:cNvPr id="8" name="TextBox 7"/>
          <p:cNvSpPr txBox="1"/>
          <p:nvPr/>
        </p:nvSpPr>
        <p:spPr>
          <a:xfrm>
            <a:off x="228600" y="914399"/>
            <a:ext cx="8763000" cy="5409173"/>
          </a:xfrm>
          <a:prstGeom prst="rect">
            <a:avLst/>
          </a:prstGeom>
          <a:noFill/>
        </p:spPr>
        <p:txBody>
          <a:bodyPr wrap="square" rtlCol="0">
            <a:spAutoFit/>
          </a:bodyPr>
          <a:lstStyle/>
          <a:p>
            <a:pPr lvl="0" algn="just">
              <a:buFont typeface="Wingdings" pitchFamily="2" charset="2"/>
              <a:buChar char="Ø"/>
            </a:pPr>
            <a:r>
              <a:rPr lang="en-US" sz="1700" dirty="0" smtClean="0">
                <a:solidFill>
                  <a:schemeClr val="accent4">
                    <a:lumMod val="50000"/>
                  </a:schemeClr>
                </a:solidFill>
              </a:rPr>
              <a:t>“Kitchen Garden” developed within the school campus with the help of community.</a:t>
            </a:r>
          </a:p>
          <a:p>
            <a:pPr lvl="0" algn="just"/>
            <a:endParaRPr lang="en-US" sz="1100" dirty="0" smtClean="0">
              <a:solidFill>
                <a:schemeClr val="accent4">
                  <a:lumMod val="50000"/>
                </a:schemeClr>
              </a:solidFill>
            </a:endParaRPr>
          </a:p>
          <a:p>
            <a:pPr lvl="0" algn="just">
              <a:buFont typeface="Wingdings" pitchFamily="2" charset="2"/>
              <a:buChar char="Ø"/>
            </a:pPr>
            <a:r>
              <a:rPr lang="en-US" sz="1700" dirty="0" smtClean="0">
                <a:solidFill>
                  <a:schemeClr val="accent4">
                    <a:lumMod val="50000"/>
                  </a:schemeClr>
                </a:solidFill>
              </a:rPr>
              <a:t>“Monthly </a:t>
            </a:r>
            <a:r>
              <a:rPr lang="en-US" sz="1700" dirty="0" err="1" smtClean="0">
                <a:solidFill>
                  <a:schemeClr val="accent4">
                    <a:lumMod val="50000"/>
                  </a:schemeClr>
                </a:solidFill>
              </a:rPr>
              <a:t>Honourarium</a:t>
            </a:r>
            <a:r>
              <a:rPr lang="en-US" sz="1700" dirty="0" smtClean="0">
                <a:solidFill>
                  <a:schemeClr val="accent4">
                    <a:lumMod val="50000"/>
                  </a:schemeClr>
                </a:solidFill>
              </a:rPr>
              <a:t> to Cook cum Helpers” is being paid to their individual bank account through e-transfer [RTGS] from State Nodal Office </a:t>
            </a:r>
            <a:r>
              <a:rPr lang="en-US" sz="1700" dirty="0" err="1" smtClean="0">
                <a:solidFill>
                  <a:schemeClr val="accent4">
                    <a:lumMod val="50000"/>
                  </a:schemeClr>
                </a:solidFill>
              </a:rPr>
              <a:t>w.e.f</a:t>
            </a:r>
            <a:r>
              <a:rPr lang="en-US" sz="1700" dirty="0" smtClean="0">
                <a:solidFill>
                  <a:schemeClr val="accent4">
                    <a:lumMod val="50000"/>
                  </a:schemeClr>
                </a:solidFill>
              </a:rPr>
              <a:t>. April, 2016. </a:t>
            </a:r>
          </a:p>
          <a:p>
            <a:pPr lvl="0" algn="just"/>
            <a:endParaRPr lang="en-US" sz="1050" dirty="0" smtClean="0">
              <a:solidFill>
                <a:schemeClr val="accent4">
                  <a:lumMod val="50000"/>
                </a:schemeClr>
              </a:solidFill>
            </a:endParaRPr>
          </a:p>
          <a:p>
            <a:pPr lvl="0" algn="just">
              <a:buFont typeface="Wingdings" pitchFamily="2" charset="2"/>
              <a:buChar char="Ø"/>
            </a:pPr>
            <a:r>
              <a:rPr lang="en-US" sz="1700" dirty="0" smtClean="0">
                <a:solidFill>
                  <a:schemeClr val="accent4">
                    <a:lumMod val="50000"/>
                  </a:schemeClr>
                </a:solidFill>
              </a:rPr>
              <a:t>Implemented “</a:t>
            </a:r>
            <a:r>
              <a:rPr lang="en-US" sz="1700" dirty="0" err="1" smtClean="0">
                <a:solidFill>
                  <a:schemeClr val="accent4">
                    <a:lumMod val="50000"/>
                  </a:schemeClr>
                </a:solidFill>
              </a:rPr>
              <a:t>Smapriti</a:t>
            </a:r>
            <a:r>
              <a:rPr lang="en-US" sz="1700" dirty="0" smtClean="0">
                <a:solidFill>
                  <a:schemeClr val="accent4">
                    <a:lumMod val="50000"/>
                  </a:schemeClr>
                </a:solidFill>
              </a:rPr>
              <a:t> </a:t>
            </a:r>
            <a:r>
              <a:rPr lang="en-US" sz="1700" dirty="0" err="1" smtClean="0">
                <a:solidFill>
                  <a:schemeClr val="accent4">
                    <a:lumMod val="50000"/>
                  </a:schemeClr>
                </a:solidFill>
              </a:rPr>
              <a:t>Bhojan</a:t>
            </a:r>
            <a:r>
              <a:rPr lang="en-US" sz="1700" dirty="0" smtClean="0">
                <a:solidFill>
                  <a:schemeClr val="accent4">
                    <a:lumMod val="50000"/>
                  </a:schemeClr>
                </a:solidFill>
              </a:rPr>
              <a:t>”.</a:t>
            </a:r>
          </a:p>
          <a:p>
            <a:pPr lvl="0" algn="just"/>
            <a:endParaRPr lang="en-US" sz="1100" dirty="0" smtClean="0">
              <a:solidFill>
                <a:schemeClr val="accent4">
                  <a:lumMod val="50000"/>
                </a:schemeClr>
              </a:solidFill>
            </a:endParaRPr>
          </a:p>
          <a:p>
            <a:pPr lvl="0" algn="just">
              <a:buFont typeface="Wingdings" pitchFamily="2" charset="2"/>
              <a:buChar char="Ø"/>
            </a:pPr>
            <a:r>
              <a:rPr lang="en-US" sz="1700" dirty="0" smtClean="0">
                <a:solidFill>
                  <a:schemeClr val="accent4">
                    <a:lumMod val="50000"/>
                  </a:schemeClr>
                </a:solidFill>
              </a:rPr>
              <a:t>Implemented “Group Hand Washing Facilities”. </a:t>
            </a:r>
          </a:p>
          <a:p>
            <a:pPr lvl="0" algn="just"/>
            <a:endParaRPr lang="en-US" sz="1700" dirty="0" smtClean="0">
              <a:solidFill>
                <a:schemeClr val="accent4">
                  <a:lumMod val="50000"/>
                </a:schemeClr>
              </a:solidFill>
            </a:endParaRPr>
          </a:p>
          <a:p>
            <a:pPr lvl="0" algn="just">
              <a:buFont typeface="Wingdings" pitchFamily="2" charset="2"/>
              <a:buChar char="Ø"/>
            </a:pPr>
            <a:r>
              <a:rPr lang="en-US" sz="1700" dirty="0" smtClean="0">
                <a:solidFill>
                  <a:schemeClr val="accent4">
                    <a:lumMod val="50000"/>
                  </a:schemeClr>
                </a:solidFill>
              </a:rPr>
              <a:t>“MDM Calendar” provided to schools as Information Education and Communication (IEC) material where norms etc. of MDM are reflected.</a:t>
            </a:r>
          </a:p>
          <a:p>
            <a:pPr lvl="0" algn="just"/>
            <a:endParaRPr lang="en-US" sz="1200" dirty="0" smtClean="0">
              <a:solidFill>
                <a:schemeClr val="accent4">
                  <a:lumMod val="50000"/>
                </a:schemeClr>
              </a:solidFill>
            </a:endParaRPr>
          </a:p>
          <a:p>
            <a:pPr lvl="0" algn="just">
              <a:buFont typeface="Wingdings" pitchFamily="2" charset="2"/>
              <a:buChar char="Ø"/>
            </a:pPr>
            <a:r>
              <a:rPr lang="en-US" sz="1700" dirty="0" smtClean="0">
                <a:solidFill>
                  <a:schemeClr val="accent4">
                    <a:lumMod val="50000"/>
                  </a:schemeClr>
                </a:solidFill>
              </a:rPr>
              <a:t>National “Guidelines on Food Safety and Hygiene for School level Kitchens under MDM Scheme” have been translated into Assamese, Bengali and </a:t>
            </a:r>
            <a:r>
              <a:rPr lang="en-US" sz="1700" dirty="0" err="1" smtClean="0">
                <a:solidFill>
                  <a:schemeClr val="accent4">
                    <a:lumMod val="50000"/>
                  </a:schemeClr>
                </a:solidFill>
              </a:rPr>
              <a:t>Bodo</a:t>
            </a:r>
            <a:r>
              <a:rPr lang="en-US" sz="1700" dirty="0" smtClean="0">
                <a:solidFill>
                  <a:schemeClr val="accent4">
                    <a:lumMod val="50000"/>
                  </a:schemeClr>
                </a:solidFill>
              </a:rPr>
              <a:t> languages and distributed to the schools. Notification of National Food Safety Act, 2015 has also been translated into Assamese, Bengali and </a:t>
            </a:r>
            <a:r>
              <a:rPr lang="en-US" sz="1700" dirty="0" err="1" smtClean="0">
                <a:solidFill>
                  <a:schemeClr val="accent4">
                    <a:lumMod val="50000"/>
                  </a:schemeClr>
                </a:solidFill>
              </a:rPr>
              <a:t>Bodo</a:t>
            </a:r>
            <a:r>
              <a:rPr lang="en-US" sz="1700" dirty="0" smtClean="0">
                <a:solidFill>
                  <a:schemeClr val="accent4">
                    <a:lumMod val="50000"/>
                  </a:schemeClr>
                </a:solidFill>
              </a:rPr>
              <a:t> languages and incorporated in the booklet of the guideline. </a:t>
            </a:r>
          </a:p>
          <a:p>
            <a:pPr lvl="0" algn="just"/>
            <a:endParaRPr lang="en-US" sz="1200" dirty="0" smtClean="0">
              <a:solidFill>
                <a:schemeClr val="accent4">
                  <a:lumMod val="50000"/>
                </a:schemeClr>
              </a:solidFill>
            </a:endParaRPr>
          </a:p>
          <a:p>
            <a:pPr algn="just">
              <a:buFont typeface="Wingdings" pitchFamily="2" charset="2"/>
              <a:buChar char="Ø"/>
            </a:pPr>
            <a:r>
              <a:rPr lang="en-US" sz="1700" dirty="0" smtClean="0">
                <a:solidFill>
                  <a:schemeClr val="accent4">
                    <a:lumMod val="50000"/>
                  </a:schemeClr>
                </a:solidFill>
              </a:rPr>
              <a:t>Process has already been initiated to provide </a:t>
            </a:r>
            <a:r>
              <a:rPr lang="en-US" sz="1700" b="1" dirty="0" smtClean="0">
                <a:solidFill>
                  <a:schemeClr val="accent4">
                    <a:lumMod val="50000"/>
                  </a:schemeClr>
                </a:solidFill>
              </a:rPr>
              <a:t>LPG</a:t>
            </a:r>
            <a:r>
              <a:rPr lang="en-US" sz="1700" dirty="0" smtClean="0">
                <a:solidFill>
                  <a:schemeClr val="accent4">
                    <a:lumMod val="50000"/>
                  </a:schemeClr>
                </a:solidFill>
              </a:rPr>
              <a:t> connection to </a:t>
            </a:r>
            <a:r>
              <a:rPr lang="en-US" sz="1700" b="1" dirty="0" smtClean="0">
                <a:solidFill>
                  <a:schemeClr val="accent4">
                    <a:lumMod val="50000"/>
                  </a:schemeClr>
                </a:solidFill>
              </a:rPr>
              <a:t>11,394</a:t>
            </a:r>
            <a:r>
              <a:rPr lang="en-US" sz="1700" dirty="0" smtClean="0">
                <a:solidFill>
                  <a:schemeClr val="accent4">
                    <a:lumMod val="50000"/>
                  </a:schemeClr>
                </a:solidFill>
              </a:rPr>
              <a:t> schools for cooking MDM. Further, </a:t>
            </a:r>
            <a:r>
              <a:rPr lang="en-US" sz="1700" dirty="0" err="1" smtClean="0">
                <a:solidFill>
                  <a:schemeClr val="accent4">
                    <a:lumMod val="50000"/>
                  </a:schemeClr>
                </a:solidFill>
              </a:rPr>
              <a:t>Hon'ble</a:t>
            </a:r>
            <a:r>
              <a:rPr lang="en-US" sz="1700" dirty="0" smtClean="0">
                <a:solidFill>
                  <a:schemeClr val="accent4">
                    <a:lumMod val="50000"/>
                  </a:schemeClr>
                </a:solidFill>
              </a:rPr>
              <a:t> Education Minister, Assam has taken initiatives for providing LPG connection to the remaining schools (</a:t>
            </a:r>
            <a:r>
              <a:rPr lang="en-US" sz="1700" b="1" dirty="0" smtClean="0">
                <a:solidFill>
                  <a:schemeClr val="accent4">
                    <a:lumMod val="50000"/>
                  </a:schemeClr>
                </a:solidFill>
              </a:rPr>
              <a:t>43,382</a:t>
            </a:r>
            <a:r>
              <a:rPr lang="en-US" sz="1700" dirty="0" smtClean="0">
                <a:solidFill>
                  <a:schemeClr val="accent4">
                    <a:lumMod val="50000"/>
                  </a:schemeClr>
                </a:solidFill>
              </a:rPr>
              <a:t>) in convergence with other </a:t>
            </a:r>
            <a:r>
              <a:rPr lang="en-US" sz="1700" dirty="0" err="1" smtClean="0">
                <a:solidFill>
                  <a:schemeClr val="accent4">
                    <a:lumMod val="50000"/>
                  </a:schemeClr>
                </a:solidFill>
              </a:rPr>
              <a:t>Deptt</a:t>
            </a:r>
            <a:r>
              <a:rPr lang="en-US" sz="1700" dirty="0" smtClean="0">
                <a:solidFill>
                  <a:schemeClr val="accent4">
                    <a:lumMod val="50000"/>
                  </a:schemeClr>
                </a:solidFill>
              </a:rPr>
              <a:t>./NGO.</a:t>
            </a:r>
            <a:endParaRPr lang="en-US" sz="1700" dirty="0">
              <a:solidFill>
                <a:schemeClr val="accent4">
                  <a:lumMod val="5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20170110-WA0033"/>
          <p:cNvPicPr>
            <a:picLocks noChangeAspect="1" noChangeArrowheads="1"/>
          </p:cNvPicPr>
          <p:nvPr/>
        </p:nvPicPr>
        <p:blipFill>
          <a:blip r:embed="rId2"/>
          <a:srcRect/>
          <a:stretch>
            <a:fillRect/>
          </a:stretch>
        </p:blipFill>
        <p:spPr bwMode="auto">
          <a:xfrm>
            <a:off x="838200" y="1371600"/>
            <a:ext cx="7315200" cy="4953000"/>
          </a:xfrm>
          <a:prstGeom prst="rect">
            <a:avLst/>
          </a:prstGeom>
          <a:noFill/>
          <a:ln w="9525">
            <a:noFill/>
            <a:miter lim="800000"/>
            <a:headEnd/>
            <a:tailEnd/>
          </a:ln>
        </p:spPr>
      </p:pic>
      <p:sp>
        <p:nvSpPr>
          <p:cNvPr id="6" name="Rectangle 3"/>
          <p:cNvSpPr txBox="1">
            <a:spLocks/>
          </p:cNvSpPr>
          <p:nvPr/>
        </p:nvSpPr>
        <p:spPr bwMode="auto">
          <a:xfrm>
            <a:off x="1143000" y="533400"/>
            <a:ext cx="6400800" cy="48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defRPr/>
            </a:pPr>
            <a:r>
              <a:rPr kumimoji="0" lang="en-US" sz="2200" b="1" i="0" u="none" strike="noStrike" kern="1200" cap="none" spc="0" normalizeH="0" baseline="0" noProof="0" smtClean="0">
                <a:ln>
                  <a:noFill/>
                </a:ln>
                <a:solidFill>
                  <a:schemeClr val="accent4">
                    <a:lumMod val="50000"/>
                  </a:schemeClr>
                </a:solidFill>
                <a:effectLst/>
                <a:uLnTx/>
                <a:uFillTx/>
                <a:latin typeface="+mn-lt"/>
                <a:ea typeface="+mn-ea"/>
                <a:cs typeface="+mn-cs"/>
              </a:rPr>
              <a:t>Newly Constructed Kitchen cum Store</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635AC5FA-EC36-4CF5-8157-6604F1824497}" type="slidenum">
              <a:rPr lang="en-US" sz="1400"/>
              <a:pPr algn="r"/>
              <a:t>21</a:t>
            </a:fld>
            <a:endParaRPr lang="en-US" sz="1400"/>
          </a:p>
        </p:txBody>
      </p:sp>
      <p:pic>
        <p:nvPicPr>
          <p:cNvPr id="24578" name="Picture 2" descr="D:\117___02\IMG_1422.JPG"/>
          <p:cNvPicPr>
            <a:picLocks noChangeAspect="1" noChangeArrowheads="1"/>
          </p:cNvPicPr>
          <p:nvPr/>
        </p:nvPicPr>
        <p:blipFill>
          <a:blip r:embed="rId2"/>
          <a:srcRect/>
          <a:stretch>
            <a:fillRect/>
          </a:stretch>
        </p:blipFill>
        <p:spPr bwMode="auto">
          <a:xfrm>
            <a:off x="4370388" y="1001713"/>
            <a:ext cx="3873500" cy="2603500"/>
          </a:xfrm>
          <a:prstGeom prst="rect">
            <a:avLst/>
          </a:prstGeom>
          <a:noFill/>
          <a:ln w="9525">
            <a:noFill/>
            <a:miter lim="800000"/>
            <a:headEnd/>
            <a:tailEnd/>
          </a:ln>
        </p:spPr>
      </p:pic>
      <p:pic>
        <p:nvPicPr>
          <p:cNvPr id="24579" name="Picture 3" descr="D:\117___02\IMG_1423.JPG"/>
          <p:cNvPicPr>
            <a:picLocks noChangeAspect="1" noChangeArrowheads="1"/>
          </p:cNvPicPr>
          <p:nvPr/>
        </p:nvPicPr>
        <p:blipFill>
          <a:blip r:embed="rId3"/>
          <a:srcRect/>
          <a:stretch>
            <a:fillRect/>
          </a:stretch>
        </p:blipFill>
        <p:spPr bwMode="auto">
          <a:xfrm>
            <a:off x="352425" y="3675063"/>
            <a:ext cx="3948113" cy="2673350"/>
          </a:xfrm>
          <a:prstGeom prst="rect">
            <a:avLst/>
          </a:prstGeom>
          <a:noFill/>
          <a:ln w="9525">
            <a:noFill/>
            <a:miter lim="800000"/>
            <a:headEnd/>
            <a:tailEnd/>
          </a:ln>
        </p:spPr>
      </p:pic>
      <p:sp>
        <p:nvSpPr>
          <p:cNvPr id="24580" name="TextBox 6"/>
          <p:cNvSpPr txBox="1">
            <a:spLocks noChangeArrowheads="1"/>
          </p:cNvSpPr>
          <p:nvPr/>
        </p:nvSpPr>
        <p:spPr bwMode="auto">
          <a:xfrm>
            <a:off x="358775" y="306388"/>
            <a:ext cx="8299450" cy="461962"/>
          </a:xfrm>
          <a:prstGeom prst="rect">
            <a:avLst/>
          </a:prstGeom>
          <a:noFill/>
          <a:ln w="9525">
            <a:noFill/>
            <a:miter lim="800000"/>
            <a:headEnd/>
            <a:tailEnd/>
          </a:ln>
        </p:spPr>
        <p:txBody>
          <a:bodyPr>
            <a:spAutoFit/>
          </a:bodyPr>
          <a:lstStyle/>
          <a:p>
            <a:pPr eaLnBrk="0" hangingPunct="0"/>
            <a:r>
              <a:rPr lang="en-US" sz="2400" b="1" dirty="0">
                <a:solidFill>
                  <a:schemeClr val="accent4">
                    <a:lumMod val="50000"/>
                  </a:schemeClr>
                </a:solidFill>
                <a:latin typeface="+mj-lt"/>
              </a:rPr>
              <a:t>Central Kitchen of </a:t>
            </a:r>
            <a:r>
              <a:rPr lang="en-US" sz="2400" b="1" dirty="0" err="1" smtClean="0">
                <a:solidFill>
                  <a:schemeClr val="accent4">
                    <a:lumMod val="50000"/>
                  </a:schemeClr>
                </a:solidFill>
                <a:latin typeface="+mj-lt"/>
              </a:rPr>
              <a:t>Akshaya</a:t>
            </a:r>
            <a:r>
              <a:rPr lang="en-US" sz="2400" b="1" dirty="0" smtClean="0">
                <a:solidFill>
                  <a:schemeClr val="accent4">
                    <a:lumMod val="50000"/>
                  </a:schemeClr>
                </a:solidFill>
                <a:latin typeface="+mj-lt"/>
              </a:rPr>
              <a:t> </a:t>
            </a:r>
            <a:r>
              <a:rPr lang="en-US" sz="2400" b="1" dirty="0" err="1">
                <a:solidFill>
                  <a:schemeClr val="accent4">
                    <a:lumMod val="50000"/>
                  </a:schemeClr>
                </a:solidFill>
                <a:latin typeface="+mj-lt"/>
              </a:rPr>
              <a:t>Patra</a:t>
            </a:r>
            <a:r>
              <a:rPr lang="en-US" sz="2400" b="1" dirty="0">
                <a:solidFill>
                  <a:schemeClr val="accent4">
                    <a:lumMod val="50000"/>
                  </a:schemeClr>
                </a:solidFill>
                <a:latin typeface="+mj-lt"/>
              </a:rPr>
              <a:t> Foundation</a:t>
            </a:r>
            <a:endParaRPr lang="en-IN" sz="2400" b="1" dirty="0">
              <a:solidFill>
                <a:schemeClr val="accent4">
                  <a:lumMod val="50000"/>
                </a:schemeClr>
              </a:solidFill>
              <a:latin typeface="+mj-lt"/>
            </a:endParaRPr>
          </a:p>
        </p:txBody>
      </p:sp>
      <p:pic>
        <p:nvPicPr>
          <p:cNvPr id="24581" name="Picture 7" descr="I:\Middday fotos\DSC00942.JPG"/>
          <p:cNvPicPr>
            <a:picLocks noChangeAspect="1" noChangeArrowheads="1"/>
          </p:cNvPicPr>
          <p:nvPr/>
        </p:nvPicPr>
        <p:blipFill>
          <a:blip r:embed="rId4"/>
          <a:srcRect/>
          <a:stretch>
            <a:fillRect/>
          </a:stretch>
        </p:blipFill>
        <p:spPr bwMode="auto">
          <a:xfrm>
            <a:off x="4452938" y="3675063"/>
            <a:ext cx="3790950" cy="2673350"/>
          </a:xfrm>
          <a:prstGeom prst="rect">
            <a:avLst/>
          </a:prstGeom>
          <a:noFill/>
          <a:ln w="9525">
            <a:noFill/>
            <a:miter lim="800000"/>
            <a:headEnd/>
            <a:tailEnd/>
          </a:ln>
        </p:spPr>
      </p:pic>
      <p:pic>
        <p:nvPicPr>
          <p:cNvPr id="24582" name="Content Placeholder 9" descr="I:\Middday fotos\DSC00952.JPG"/>
          <p:cNvPicPr>
            <a:picLocks noGrp="1"/>
          </p:cNvPicPr>
          <p:nvPr>
            <p:ph idx="4294967295"/>
          </p:nvPr>
        </p:nvPicPr>
        <p:blipFill>
          <a:blip r:embed="rId5"/>
          <a:srcRect/>
          <a:stretch>
            <a:fillRect/>
          </a:stretch>
        </p:blipFill>
        <p:spPr>
          <a:xfrm>
            <a:off x="333375" y="1001713"/>
            <a:ext cx="3948113" cy="2586037"/>
          </a:xfr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4"/>
          <p:cNvSpPr txBox="1">
            <a:spLocks noChangeArrowheads="1"/>
          </p:cNvSpPr>
          <p:nvPr/>
        </p:nvSpPr>
        <p:spPr bwMode="auto">
          <a:xfrm>
            <a:off x="228600" y="76200"/>
            <a:ext cx="8763000" cy="641350"/>
          </a:xfrm>
          <a:prstGeom prst="rect">
            <a:avLst/>
          </a:prstGeom>
          <a:noFill/>
          <a:ln w="9525">
            <a:noFill/>
            <a:miter lim="800000"/>
            <a:headEnd/>
            <a:tailEnd/>
          </a:ln>
        </p:spPr>
        <p:txBody>
          <a:bodyPr>
            <a:spAutoFit/>
          </a:bodyPr>
          <a:lstStyle/>
          <a:p>
            <a:pPr algn="just"/>
            <a:r>
              <a:rPr lang="en-US" b="1" dirty="0" smtClean="0">
                <a:solidFill>
                  <a:schemeClr val="accent5">
                    <a:lumMod val="75000"/>
                  </a:schemeClr>
                </a:solidFill>
                <a:latin typeface="Calibri" pitchFamily="34" charset="0"/>
                <a:cs typeface="Times New Roman" pitchFamily="18" charset="0"/>
              </a:rPr>
              <a:t>Action </a:t>
            </a:r>
            <a:r>
              <a:rPr lang="en-US" b="1" dirty="0">
                <a:solidFill>
                  <a:schemeClr val="accent5">
                    <a:lumMod val="75000"/>
                  </a:schemeClr>
                </a:solidFill>
                <a:latin typeface="Calibri" pitchFamily="34" charset="0"/>
                <a:cs typeface="Times New Roman" pitchFamily="18" charset="0"/>
              </a:rPr>
              <a:t>taken note on suggestion of PAB-MDM Meeting held </a:t>
            </a:r>
            <a:r>
              <a:rPr lang="en-US" b="1" dirty="0" smtClean="0">
                <a:solidFill>
                  <a:schemeClr val="accent5">
                    <a:lumMod val="75000"/>
                  </a:schemeClr>
                </a:solidFill>
                <a:latin typeface="Calibri" pitchFamily="34" charset="0"/>
                <a:cs typeface="Times New Roman" pitchFamily="18" charset="0"/>
              </a:rPr>
              <a:t>on 4th </a:t>
            </a:r>
            <a:r>
              <a:rPr lang="en-US" b="1" dirty="0">
                <a:solidFill>
                  <a:schemeClr val="accent5">
                    <a:lumMod val="75000"/>
                  </a:schemeClr>
                </a:solidFill>
                <a:latin typeface="Calibri" pitchFamily="34" charset="0"/>
                <a:cs typeface="Times New Roman" pitchFamily="18" charset="0"/>
              </a:rPr>
              <a:t>March, 2016 for approval of AWP&amp;B, 2016-17</a:t>
            </a:r>
          </a:p>
        </p:txBody>
      </p:sp>
      <p:sp>
        <p:nvSpPr>
          <p:cNvPr id="3" name="Rectangle 2"/>
          <p:cNvSpPr/>
          <p:nvPr/>
        </p:nvSpPr>
        <p:spPr>
          <a:xfrm>
            <a:off x="234950" y="838200"/>
            <a:ext cx="8451850" cy="57467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defRPr/>
            </a:pPr>
            <a:r>
              <a:rPr lang="en-IN" sz="1600">
                <a:solidFill>
                  <a:srgbClr val="FFFFFF"/>
                </a:solidFill>
                <a:cs typeface="Arial" charset="0"/>
              </a:rPr>
              <a:t>Point 1: </a:t>
            </a:r>
            <a:r>
              <a:rPr lang="en-US" sz="1400" b="1">
                <a:solidFill>
                  <a:schemeClr val="bg1"/>
                </a:solidFill>
                <a:latin typeface="Arial" charset="0"/>
                <a:cs typeface="Arial" charset="0"/>
              </a:rPr>
              <a:t>Inadequate release of State matching share in cooking cost and honourarium to Cook </a:t>
            </a:r>
          </a:p>
          <a:p>
            <a:pPr>
              <a:defRPr/>
            </a:pPr>
            <a:r>
              <a:rPr lang="en-US" sz="1400" b="1">
                <a:solidFill>
                  <a:schemeClr val="bg1"/>
                </a:solidFill>
                <a:latin typeface="Arial" charset="0"/>
                <a:cs typeface="Arial" charset="0"/>
              </a:rPr>
              <a:t>               cum Helpers:</a:t>
            </a:r>
          </a:p>
        </p:txBody>
      </p:sp>
      <p:graphicFrame>
        <p:nvGraphicFramePr>
          <p:cNvPr id="21525" name="Group 21"/>
          <p:cNvGraphicFramePr>
            <a:graphicFrameLocks noGrp="1"/>
          </p:cNvGraphicFramePr>
          <p:nvPr/>
        </p:nvGraphicFramePr>
        <p:xfrm>
          <a:off x="419100" y="1600200"/>
          <a:ext cx="8229600" cy="2008061"/>
        </p:xfrm>
        <a:graphic>
          <a:graphicData uri="http://schemas.openxmlformats.org/drawingml/2006/table">
            <a:tbl>
              <a:tblPr/>
              <a:tblGrid>
                <a:gridCol w="4000500"/>
                <a:gridCol w="4229100"/>
              </a:tblGrid>
              <a:tr h="290513">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dirty="0" smtClean="0">
                          <a:ln>
                            <a:noFill/>
                          </a:ln>
                          <a:solidFill>
                            <a:srgbClr val="C3260C"/>
                          </a:solidFill>
                          <a:effectLst/>
                          <a:latin typeface="Trebuchet MS" pitchFamily="34" charset="0"/>
                          <a:cs typeface="Arial" charset="0"/>
                        </a:rPr>
                        <a:t>PAB Suggestion</a:t>
                      </a:r>
                      <a:endParaRPr kumimoji="0" lang="en-US" sz="1600" b="0" i="0" u="none" strike="noStrike" cap="none" normalizeH="0" baseline="0" dirty="0" smtClean="0">
                        <a:ln>
                          <a:noFill/>
                        </a:ln>
                        <a:solidFill>
                          <a:srgbClr val="C3260C"/>
                        </a:solidFill>
                        <a:effectLst/>
                        <a:latin typeface="Calibri" pitchFamily="34" charset="0"/>
                        <a:ea typeface="Calibri" pitchFamily="34" charset="0"/>
                        <a:cs typeface="Vrinda" pitchFamily="34"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smtClean="0">
                          <a:ln>
                            <a:noFill/>
                          </a:ln>
                          <a:solidFill>
                            <a:srgbClr val="C3260C"/>
                          </a:solidFill>
                          <a:effectLst/>
                          <a:latin typeface="Trebuchet MS" pitchFamily="34" charset="0"/>
                          <a:cs typeface="Arial" charset="0"/>
                        </a:rPr>
                        <a:t>       Action Taken/Status</a:t>
                      </a:r>
                      <a:endParaRPr kumimoji="0" lang="en-US" sz="1600" b="0" i="0" u="none" strike="noStrike" cap="none" normalizeH="0" baseline="0" smtClean="0">
                        <a:ln>
                          <a:noFill/>
                        </a:ln>
                        <a:solidFill>
                          <a:srgbClr val="C3260C"/>
                        </a:solidFill>
                        <a:effectLst/>
                        <a:latin typeface="Calibri" pitchFamily="34" charset="0"/>
                        <a:ea typeface="Calibri" pitchFamily="34" charset="0"/>
                        <a:cs typeface="Vrinda" pitchFamily="34"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r>
              <a:tr h="1233488">
                <a:tc>
                  <a:txBody>
                    <a:body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en-US" sz="1400" b="0" i="0" u="none" strike="noStrike" cap="none" normalizeH="0" baseline="0" dirty="0" smtClean="0">
                          <a:ln>
                            <a:noFill/>
                          </a:ln>
                          <a:solidFill>
                            <a:srgbClr val="404040"/>
                          </a:solidFill>
                          <a:effectLst/>
                          <a:latin typeface="Trebuchet MS" pitchFamily="34" charset="0"/>
                          <a:cs typeface="Arial" charset="0"/>
                        </a:rPr>
                        <a:t>Director, MDM, Govt. of India enquire the reason for inadequate release of matching State share in case of cooking cost and </a:t>
                      </a:r>
                      <a:r>
                        <a:rPr kumimoji="0" lang="en-US" sz="1400" b="0" i="0" u="none" strike="noStrike" cap="none" normalizeH="0" baseline="0" dirty="0" err="1" smtClean="0">
                          <a:ln>
                            <a:noFill/>
                          </a:ln>
                          <a:solidFill>
                            <a:srgbClr val="404040"/>
                          </a:solidFill>
                          <a:effectLst/>
                          <a:latin typeface="Trebuchet MS" pitchFamily="34" charset="0"/>
                          <a:cs typeface="Arial" charset="0"/>
                        </a:rPr>
                        <a:t>honourarium</a:t>
                      </a:r>
                      <a:r>
                        <a:rPr kumimoji="0" lang="en-US" sz="1400" b="0" i="0" u="none" strike="noStrike" cap="none" normalizeH="0" baseline="0" dirty="0" smtClean="0">
                          <a:ln>
                            <a:noFill/>
                          </a:ln>
                          <a:solidFill>
                            <a:srgbClr val="404040"/>
                          </a:solidFill>
                          <a:effectLst/>
                          <a:latin typeface="Trebuchet MS" pitchFamily="34" charset="0"/>
                          <a:cs typeface="Arial" charset="0"/>
                        </a:rPr>
                        <a:t> to cook cum helpers.</a:t>
                      </a:r>
                      <a:r>
                        <a:rPr kumimoji="0" lang="en-US" sz="2000" b="0" i="0" u="none" strike="noStrike" cap="none" normalizeH="0" baseline="0" dirty="0" smtClean="0">
                          <a:ln>
                            <a:noFill/>
                          </a:ln>
                          <a:solidFill>
                            <a:srgbClr val="404040"/>
                          </a:solidFill>
                          <a:effectLst/>
                          <a:latin typeface="Trebuchet MS" pitchFamily="34" charset="0"/>
                          <a:cs typeface="Arial" charset="0"/>
                        </a:rPr>
                        <a:t> </a:t>
                      </a: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c>
                  <a:txBody>
                    <a:bodyPr/>
                    <a:lstStyle/>
                    <a:p>
                      <a:pPr marL="457200" marR="0" lvl="2" indent="0" algn="just" defTabSz="914400" rtl="0" eaLnBrk="1" fontAlgn="base" latinLnBrk="0" hangingPunct="1">
                        <a:lnSpc>
                          <a:spcPct val="115000"/>
                        </a:lnSpc>
                        <a:spcBef>
                          <a:spcPct val="0"/>
                        </a:spcBef>
                        <a:spcAft>
                          <a:spcPts val="1000"/>
                        </a:spcAft>
                        <a:buClrTx/>
                        <a:buSzTx/>
                        <a:buFontTx/>
                        <a:buNone/>
                        <a:tabLst/>
                      </a:pPr>
                      <a:r>
                        <a:rPr kumimoji="0" lang="en-US" sz="1400" b="0" i="0" u="none" strike="noStrike" cap="none" normalizeH="0" baseline="0" dirty="0" smtClean="0">
                          <a:ln>
                            <a:noFill/>
                          </a:ln>
                          <a:solidFill>
                            <a:srgbClr val="404040"/>
                          </a:solidFill>
                          <a:effectLst/>
                          <a:latin typeface="Trebuchet MS" pitchFamily="34" charset="0"/>
                          <a:cs typeface="Arial" charset="0"/>
                        </a:rPr>
                        <a:t>Govt. has </a:t>
                      </a:r>
                      <a:r>
                        <a:rPr kumimoji="0" lang="en-US" sz="1400" b="0" i="0" u="none" strike="noStrike" cap="none" normalizeH="0" baseline="0" dirty="0" err="1" smtClean="0">
                          <a:ln>
                            <a:noFill/>
                          </a:ln>
                          <a:solidFill>
                            <a:srgbClr val="404040"/>
                          </a:solidFill>
                          <a:effectLst/>
                          <a:latin typeface="Trebuchet MS" pitchFamily="34" charset="0"/>
                          <a:cs typeface="Arial" charset="0"/>
                        </a:rPr>
                        <a:t>has</a:t>
                      </a:r>
                      <a:r>
                        <a:rPr kumimoji="0" lang="en-US" sz="1400" b="0" i="0" u="none" strike="noStrike" cap="none" normalizeH="0" baseline="0" dirty="0" smtClean="0">
                          <a:ln>
                            <a:noFill/>
                          </a:ln>
                          <a:solidFill>
                            <a:srgbClr val="404040"/>
                          </a:solidFill>
                          <a:effectLst/>
                          <a:latin typeface="Trebuchet MS" pitchFamily="34" charset="0"/>
                          <a:cs typeface="Arial" charset="0"/>
                        </a:rPr>
                        <a:t> passed SD for an amount of Rs.2309.69 </a:t>
                      </a:r>
                      <a:r>
                        <a:rPr kumimoji="0" lang="en-US" sz="1400" b="0" i="0" u="none" strike="noStrike" cap="none" normalizeH="0" baseline="0" dirty="0" err="1" smtClean="0">
                          <a:ln>
                            <a:noFill/>
                          </a:ln>
                          <a:solidFill>
                            <a:srgbClr val="404040"/>
                          </a:solidFill>
                          <a:effectLst/>
                          <a:latin typeface="Trebuchet MS" pitchFamily="34" charset="0"/>
                          <a:cs typeface="Arial" charset="0"/>
                        </a:rPr>
                        <a:t>lakh</a:t>
                      </a:r>
                      <a:r>
                        <a:rPr kumimoji="0" lang="en-US" sz="1400" b="0" i="0" u="none" strike="noStrike" cap="none" normalizeH="0" baseline="0" dirty="0" smtClean="0">
                          <a:ln>
                            <a:noFill/>
                          </a:ln>
                          <a:solidFill>
                            <a:srgbClr val="404040"/>
                          </a:solidFill>
                          <a:effectLst/>
                          <a:latin typeface="Trebuchet MS" pitchFamily="34" charset="0"/>
                          <a:cs typeface="Arial" charset="0"/>
                        </a:rPr>
                        <a:t> in the Budget Session, 2017-18 to meet the short fall of State share. Accordingly, necessary proposal has been submitted to the Finance Department for sanctioning of Rs.123.26 </a:t>
                      </a:r>
                      <a:r>
                        <a:rPr kumimoji="0" lang="en-US" sz="1400" b="0" i="0" u="none" strike="noStrike" cap="none" normalizeH="0" baseline="0" dirty="0" err="1" smtClean="0">
                          <a:ln>
                            <a:noFill/>
                          </a:ln>
                          <a:solidFill>
                            <a:srgbClr val="404040"/>
                          </a:solidFill>
                          <a:effectLst/>
                          <a:latin typeface="Trebuchet MS" pitchFamily="34" charset="0"/>
                          <a:cs typeface="Arial" charset="0"/>
                        </a:rPr>
                        <a:t>lakh</a:t>
                      </a:r>
                      <a:r>
                        <a:rPr kumimoji="0" lang="en-US" sz="1400" b="0" i="0" u="none" strike="noStrike" cap="none" normalizeH="0" baseline="0" dirty="0" smtClean="0">
                          <a:ln>
                            <a:noFill/>
                          </a:ln>
                          <a:solidFill>
                            <a:srgbClr val="404040"/>
                          </a:solidFill>
                          <a:effectLst/>
                          <a:latin typeface="Trebuchet MS" pitchFamily="34" charset="0"/>
                          <a:cs typeface="Arial" charset="0"/>
                        </a:rPr>
                        <a:t> for shortfall amount of mandatory State share. </a:t>
                      </a: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r>
            </a:tbl>
          </a:graphicData>
        </a:graphic>
      </p:graphicFrame>
      <p:sp>
        <p:nvSpPr>
          <p:cNvPr id="6" name="Rectangle 5"/>
          <p:cNvSpPr/>
          <p:nvPr/>
        </p:nvSpPr>
        <p:spPr>
          <a:xfrm>
            <a:off x="228600" y="4210050"/>
            <a:ext cx="8382000" cy="36195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defRPr/>
            </a:pPr>
            <a:r>
              <a:rPr lang="en-IN" sz="1600">
                <a:solidFill>
                  <a:srgbClr val="FFFFFF"/>
                </a:solidFill>
                <a:cs typeface="Arial" charset="0"/>
              </a:rPr>
              <a:t>Point 2: </a:t>
            </a:r>
            <a:r>
              <a:rPr lang="en-US" sz="1600" b="1">
                <a:solidFill>
                  <a:schemeClr val="bg1"/>
                </a:solidFill>
                <a:latin typeface="Arial" charset="0"/>
                <a:cs typeface="Arial" charset="0"/>
              </a:rPr>
              <a:t>None of the Cook cum Helpers is paid honourarium through e-transfer</a:t>
            </a:r>
            <a:r>
              <a:rPr lang="en-US" sz="1600">
                <a:solidFill>
                  <a:schemeClr val="bg1"/>
                </a:solidFill>
                <a:latin typeface="Arial" charset="0"/>
                <a:cs typeface="Arial" charset="0"/>
              </a:rPr>
              <a:t> </a:t>
            </a:r>
          </a:p>
        </p:txBody>
      </p:sp>
      <p:graphicFrame>
        <p:nvGraphicFramePr>
          <p:cNvPr id="21527" name="Group 23"/>
          <p:cNvGraphicFramePr>
            <a:graphicFrameLocks noGrp="1"/>
          </p:cNvGraphicFramePr>
          <p:nvPr/>
        </p:nvGraphicFramePr>
        <p:xfrm>
          <a:off x="412750" y="4725988"/>
          <a:ext cx="8229600" cy="1826641"/>
        </p:xfrm>
        <a:graphic>
          <a:graphicData uri="http://schemas.openxmlformats.org/drawingml/2006/table">
            <a:tbl>
              <a:tblPr/>
              <a:tblGrid>
                <a:gridCol w="3930650"/>
                <a:gridCol w="4298950"/>
              </a:tblGrid>
              <a:tr h="271463">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dirty="0" smtClean="0">
                          <a:ln>
                            <a:noFill/>
                          </a:ln>
                          <a:solidFill>
                            <a:srgbClr val="C3260C"/>
                          </a:solidFill>
                          <a:effectLst/>
                          <a:latin typeface="Trebuchet MS" pitchFamily="34" charset="0"/>
                          <a:cs typeface="Arial" charset="0"/>
                        </a:rPr>
                        <a:t>PAB Suggestion</a:t>
                      </a:r>
                      <a:endParaRPr kumimoji="0" lang="en-US" sz="1600" b="0" i="0" u="none" strike="noStrike" cap="none" normalizeH="0" baseline="0" dirty="0" smtClean="0">
                        <a:ln>
                          <a:noFill/>
                        </a:ln>
                        <a:solidFill>
                          <a:srgbClr val="C3260C"/>
                        </a:solidFill>
                        <a:effectLst/>
                        <a:latin typeface="Trebuchet MS" pitchFamily="34" charset="0"/>
                        <a:cs typeface="Arial"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smtClean="0">
                          <a:ln>
                            <a:noFill/>
                          </a:ln>
                          <a:solidFill>
                            <a:srgbClr val="C3260C"/>
                          </a:solidFill>
                          <a:effectLst/>
                          <a:latin typeface="Trebuchet MS" pitchFamily="34" charset="0"/>
                          <a:cs typeface="Arial" charset="0"/>
                        </a:rPr>
                        <a:t>       Action Taken/Status</a:t>
                      </a:r>
                      <a:endParaRPr kumimoji="0" lang="en-US" sz="1600" b="0" i="0" u="none" strike="noStrike" cap="none" normalizeH="0" baseline="0" smtClean="0">
                        <a:ln>
                          <a:noFill/>
                        </a:ln>
                        <a:solidFill>
                          <a:srgbClr val="C3260C"/>
                        </a:solidFill>
                        <a:effectLst/>
                        <a:latin typeface="Calibri" pitchFamily="34" charset="0"/>
                        <a:ea typeface="Calibri" pitchFamily="34" charset="0"/>
                        <a:cs typeface="Vrinda" pitchFamily="34"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r>
              <a:tr h="1546225">
                <a:tc>
                  <a:txBody>
                    <a:body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en-US" sz="1400" b="0" i="0" u="none" strike="noStrike" cap="none" normalizeH="0" baseline="0" smtClean="0">
                          <a:ln>
                            <a:noFill/>
                          </a:ln>
                          <a:solidFill>
                            <a:srgbClr val="404040"/>
                          </a:solidFill>
                          <a:effectLst/>
                          <a:latin typeface="Trebuchet MS" pitchFamily="34" charset="0"/>
                          <a:cs typeface="Arial" charset="0"/>
                        </a:rPr>
                        <a:t>Joint Secretary, Department of School Education &amp; Literacy, Government of India advised to release honorarium to Cook-Cum-Helpers through e-transfer by June, 2016.</a:t>
                      </a:r>
                      <a:r>
                        <a:rPr kumimoji="0" lang="en-US" sz="2000" b="0" i="0" u="none" strike="noStrike" cap="none" normalizeH="0" baseline="0" smtClean="0">
                          <a:ln>
                            <a:noFill/>
                          </a:ln>
                          <a:solidFill>
                            <a:srgbClr val="404040"/>
                          </a:solidFill>
                          <a:effectLst/>
                          <a:latin typeface="Trebuchet MS" pitchFamily="34" charset="0"/>
                          <a:cs typeface="Arial" charset="0"/>
                        </a:rPr>
                        <a:t> </a:t>
                      </a: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c>
                  <a:txBody>
                    <a:bodyPr/>
                    <a:lstStyle/>
                    <a:p>
                      <a:pPr marL="457200" marR="0" lvl="1" indent="0" algn="just" defTabSz="914400" rtl="0" eaLnBrk="1" fontAlgn="base" latinLnBrk="0" hangingPunct="1">
                        <a:lnSpc>
                          <a:spcPct val="115000"/>
                        </a:lnSpc>
                        <a:spcBef>
                          <a:spcPct val="0"/>
                        </a:spcBef>
                        <a:spcAft>
                          <a:spcPts val="1000"/>
                        </a:spcAft>
                        <a:buClrTx/>
                        <a:buSzTx/>
                        <a:buFontTx/>
                        <a:buNone/>
                        <a:tabLst/>
                      </a:pPr>
                      <a:r>
                        <a:rPr kumimoji="0" lang="en-US" sz="1400" b="0" i="0" u="none" strike="noStrike" cap="none" normalizeH="0" baseline="0" dirty="0" smtClean="0">
                          <a:ln>
                            <a:noFill/>
                          </a:ln>
                          <a:solidFill>
                            <a:srgbClr val="404040"/>
                          </a:solidFill>
                          <a:effectLst/>
                          <a:latin typeface="Trebuchet MS" pitchFamily="34" charset="0"/>
                          <a:cs typeface="Arial" charset="0"/>
                        </a:rPr>
                        <a:t>The State Govt. has released honorarium to all Cook-Cum-Helpers (CCH) directly to their individual bank accounts through e-transfer (RTGS) </a:t>
                      </a:r>
                      <a:r>
                        <a:rPr kumimoji="0" lang="en-US" sz="1400" b="0" i="0" u="none" strike="noStrike" cap="none" normalizeH="0" baseline="0" dirty="0" err="1" smtClean="0">
                          <a:ln>
                            <a:noFill/>
                          </a:ln>
                          <a:solidFill>
                            <a:srgbClr val="404040"/>
                          </a:solidFill>
                          <a:effectLst/>
                          <a:latin typeface="Trebuchet MS" pitchFamily="34" charset="0"/>
                          <a:cs typeface="Arial" charset="0"/>
                        </a:rPr>
                        <a:t>w.e.f</a:t>
                      </a:r>
                      <a:r>
                        <a:rPr kumimoji="0" lang="en-US" sz="1400" b="0" i="0" u="none" strike="noStrike" cap="none" normalizeH="0" baseline="0" dirty="0" smtClean="0">
                          <a:ln>
                            <a:noFill/>
                          </a:ln>
                          <a:solidFill>
                            <a:srgbClr val="404040"/>
                          </a:solidFill>
                          <a:effectLst/>
                          <a:latin typeface="Trebuchet MS" pitchFamily="34" charset="0"/>
                          <a:cs typeface="Arial" charset="0"/>
                        </a:rPr>
                        <a:t>.  April, 2016. </a:t>
                      </a: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4950" y="457200"/>
            <a:ext cx="8375650" cy="36195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defRPr/>
            </a:pPr>
            <a:r>
              <a:rPr lang="en-IN" sz="1600">
                <a:solidFill>
                  <a:srgbClr val="FFFFFF"/>
                </a:solidFill>
                <a:cs typeface="Arial" charset="0"/>
              </a:rPr>
              <a:t>Point 3: </a:t>
            </a:r>
            <a:r>
              <a:rPr lang="en-US" sz="1600" b="1">
                <a:solidFill>
                  <a:schemeClr val="bg1"/>
                </a:solidFill>
                <a:latin typeface="Arial" charset="0"/>
                <a:cs typeface="Arial" charset="0"/>
              </a:rPr>
              <a:t>Slow progress in construction of kitchen cum stores:</a:t>
            </a:r>
            <a:r>
              <a:rPr lang="en-US" sz="1600">
                <a:solidFill>
                  <a:schemeClr val="bg1"/>
                </a:solidFill>
                <a:latin typeface="Arial" charset="0"/>
                <a:cs typeface="Arial" charset="0"/>
              </a:rPr>
              <a:t> </a:t>
            </a:r>
          </a:p>
        </p:txBody>
      </p:sp>
      <p:graphicFrame>
        <p:nvGraphicFramePr>
          <p:cNvPr id="22550" name="Group 22"/>
          <p:cNvGraphicFramePr>
            <a:graphicFrameLocks noGrp="1"/>
          </p:cNvGraphicFramePr>
          <p:nvPr/>
        </p:nvGraphicFramePr>
        <p:xfrm>
          <a:off x="419100" y="914400"/>
          <a:ext cx="8496300" cy="6136577"/>
        </p:xfrm>
        <a:graphic>
          <a:graphicData uri="http://schemas.openxmlformats.org/drawingml/2006/table">
            <a:tbl>
              <a:tblPr/>
              <a:tblGrid>
                <a:gridCol w="4130146"/>
                <a:gridCol w="4366154"/>
              </a:tblGrid>
              <a:tr h="290513">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dirty="0" smtClean="0">
                          <a:ln>
                            <a:noFill/>
                          </a:ln>
                          <a:solidFill>
                            <a:srgbClr val="C3260C"/>
                          </a:solidFill>
                          <a:effectLst/>
                          <a:latin typeface="Trebuchet MS" pitchFamily="34" charset="0"/>
                          <a:cs typeface="Arial" charset="0"/>
                        </a:rPr>
                        <a:t>PAB Suggestion</a:t>
                      </a:r>
                      <a:endParaRPr kumimoji="0" lang="en-US" sz="1600" b="0" i="0" u="none" strike="noStrike" cap="none" normalizeH="0" baseline="0" dirty="0" smtClean="0">
                        <a:ln>
                          <a:noFill/>
                        </a:ln>
                        <a:solidFill>
                          <a:srgbClr val="C3260C"/>
                        </a:solidFill>
                        <a:effectLst/>
                        <a:latin typeface="Calibri" pitchFamily="34" charset="0"/>
                        <a:ea typeface="Calibri" pitchFamily="34" charset="0"/>
                        <a:cs typeface="Vrinda" pitchFamily="34"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smtClean="0">
                          <a:ln>
                            <a:noFill/>
                          </a:ln>
                          <a:solidFill>
                            <a:srgbClr val="C3260C"/>
                          </a:solidFill>
                          <a:effectLst/>
                          <a:latin typeface="Trebuchet MS" pitchFamily="34" charset="0"/>
                          <a:cs typeface="Arial" charset="0"/>
                        </a:rPr>
                        <a:t>       Action Taken/Status</a:t>
                      </a:r>
                      <a:endParaRPr kumimoji="0" lang="en-US" sz="1600" b="0" i="0" u="none" strike="noStrike" cap="none" normalizeH="0" baseline="0" smtClean="0">
                        <a:ln>
                          <a:noFill/>
                        </a:ln>
                        <a:solidFill>
                          <a:srgbClr val="C3260C"/>
                        </a:solidFill>
                        <a:effectLst/>
                        <a:latin typeface="Calibri" pitchFamily="34" charset="0"/>
                        <a:ea typeface="Calibri" pitchFamily="34" charset="0"/>
                        <a:cs typeface="Vrinda" pitchFamily="34"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r>
              <a:tr h="1233488">
                <a:tc>
                  <a:txBody>
                    <a:bodyPr/>
                    <a:lstStyle/>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r>
                        <a:rPr kumimoji="0" lang="en-US" sz="1400" b="0" i="0" u="none" strike="noStrike" cap="none" normalizeH="0" baseline="0" dirty="0" smtClean="0">
                          <a:ln>
                            <a:noFill/>
                          </a:ln>
                          <a:solidFill>
                            <a:srgbClr val="404040"/>
                          </a:solidFill>
                          <a:effectLst/>
                          <a:latin typeface="Trebuchet MS" pitchFamily="34" charset="0"/>
                          <a:cs typeface="Arial" charset="0"/>
                        </a:rPr>
                        <a:t>[A] Govt. of India has instructed for completion of ongoing construction of Kitchen-cum-Store within August, 2016 [total units 12,222].</a:t>
                      </a: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endParaRPr kumimoji="0" lang="en-US" sz="1400" b="0" i="0" u="none" strike="noStrike" cap="none" normalizeH="0" baseline="0" dirty="0" smtClean="0">
                        <a:ln>
                          <a:noFill/>
                        </a:ln>
                        <a:solidFill>
                          <a:srgbClr val="404040"/>
                        </a:solidFill>
                        <a:effectLst/>
                        <a:latin typeface="Trebuchet MS" pitchFamily="34" charset="0"/>
                        <a:cs typeface="Arial" charset="0"/>
                      </a:endParaRP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endParaRPr kumimoji="0" lang="en-US" sz="1400" b="0" i="0" u="none" strike="noStrike" cap="none" normalizeH="0" baseline="0" dirty="0" smtClean="0">
                        <a:ln>
                          <a:noFill/>
                        </a:ln>
                        <a:solidFill>
                          <a:srgbClr val="404040"/>
                        </a:solidFill>
                        <a:effectLst/>
                        <a:latin typeface="Trebuchet MS" pitchFamily="34" charset="0"/>
                        <a:cs typeface="Arial" charset="0"/>
                      </a:endParaRP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endParaRPr kumimoji="0" lang="en-US" sz="1400" b="0" i="0" u="none" strike="noStrike" cap="none" normalizeH="0" baseline="0" dirty="0" smtClean="0">
                        <a:ln>
                          <a:noFill/>
                        </a:ln>
                        <a:solidFill>
                          <a:srgbClr val="404040"/>
                        </a:solidFill>
                        <a:effectLst/>
                        <a:latin typeface="Trebuchet MS" pitchFamily="34" charset="0"/>
                        <a:cs typeface="Arial" charset="0"/>
                      </a:endParaRP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endParaRPr kumimoji="0" lang="en-US" sz="1400" b="0" i="0" u="none" strike="noStrike" cap="none" normalizeH="0" baseline="0" dirty="0" smtClean="0">
                        <a:ln>
                          <a:noFill/>
                        </a:ln>
                        <a:solidFill>
                          <a:srgbClr val="404040"/>
                        </a:solidFill>
                        <a:effectLst/>
                        <a:latin typeface="Trebuchet MS" pitchFamily="34" charset="0"/>
                        <a:cs typeface="Arial" charset="0"/>
                      </a:endParaRP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endParaRPr kumimoji="0" lang="en-US" sz="1400" b="0" i="0" u="none" strike="noStrike" cap="none" normalizeH="0" baseline="0" dirty="0" smtClean="0">
                        <a:ln>
                          <a:noFill/>
                        </a:ln>
                        <a:solidFill>
                          <a:srgbClr val="404040"/>
                        </a:solidFill>
                        <a:effectLst/>
                        <a:latin typeface="Trebuchet MS" pitchFamily="34" charset="0"/>
                        <a:cs typeface="Arial" charset="0"/>
                      </a:endParaRP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endParaRPr kumimoji="0" lang="en-US" sz="1400" b="0" i="0" u="none" strike="noStrike" cap="none" normalizeH="0" baseline="0" dirty="0" smtClean="0">
                        <a:ln>
                          <a:noFill/>
                        </a:ln>
                        <a:solidFill>
                          <a:srgbClr val="404040"/>
                        </a:solidFill>
                        <a:effectLst/>
                        <a:latin typeface="Trebuchet MS" pitchFamily="34" charset="0"/>
                        <a:cs typeface="Arial" charset="0"/>
                      </a:endParaRP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endParaRPr kumimoji="0" lang="en-US" sz="1200" b="0" i="0" u="none" strike="noStrike" cap="none" normalizeH="0" baseline="0" dirty="0" smtClean="0">
                        <a:ln>
                          <a:noFill/>
                        </a:ln>
                        <a:solidFill>
                          <a:srgbClr val="404040"/>
                        </a:solidFill>
                        <a:effectLst/>
                        <a:latin typeface="Trebuchet MS" pitchFamily="34" charset="0"/>
                        <a:cs typeface="Arial" charset="0"/>
                      </a:endParaRP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endParaRPr kumimoji="0" lang="en-US" sz="800" b="0" i="0" u="none" strike="noStrike" cap="none" normalizeH="0" baseline="0" dirty="0" smtClean="0">
                        <a:ln>
                          <a:noFill/>
                        </a:ln>
                        <a:solidFill>
                          <a:srgbClr val="404040"/>
                        </a:solidFill>
                        <a:effectLst/>
                        <a:latin typeface="Trebuchet MS" pitchFamily="34" charset="0"/>
                        <a:cs typeface="Arial" charset="0"/>
                      </a:endParaRP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r>
                        <a:rPr kumimoji="0" lang="en-US" sz="1400" b="0" i="0" u="none" strike="noStrike" cap="none" normalizeH="0" baseline="0" dirty="0" smtClean="0">
                          <a:ln>
                            <a:noFill/>
                          </a:ln>
                          <a:solidFill>
                            <a:srgbClr val="404040"/>
                          </a:solidFill>
                          <a:effectLst/>
                          <a:latin typeface="Trebuchet MS" pitchFamily="34" charset="0"/>
                          <a:cs typeface="Arial" charset="0"/>
                        </a:rPr>
                        <a:t>[B] Joint Secretary, Govt. of India advised to explore possibility of construction of 5122 units of kitchen cum stores at the rate of Rs.60,000/- per unit failing which the funds for the said units may be surrender to the Central Govt.</a:t>
                      </a:r>
                      <a:r>
                        <a:rPr kumimoji="0" lang="en-US" sz="2000" b="0" i="0" u="none" strike="noStrike" cap="none" normalizeH="0" baseline="0" dirty="0" smtClean="0">
                          <a:ln>
                            <a:noFill/>
                          </a:ln>
                          <a:solidFill>
                            <a:srgbClr val="404040"/>
                          </a:solidFill>
                          <a:effectLst/>
                          <a:latin typeface="Trebuchet MS" pitchFamily="34" charset="0"/>
                          <a:cs typeface="Arial" charset="0"/>
                        </a:rPr>
                        <a:t> </a:t>
                      </a: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c>
                  <a:txBody>
                    <a:bodyPr/>
                    <a:lstStyle/>
                    <a:p>
                      <a:pPr marL="457200" marR="0" lvl="2"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Char char="*"/>
                        <a:tabLst/>
                      </a:pPr>
                      <a:r>
                        <a:rPr kumimoji="0" lang="en-US" sz="1500" b="0" i="0" u="none" strike="noStrike" cap="none" normalizeH="0" baseline="0" dirty="0" smtClean="0">
                          <a:ln>
                            <a:noFill/>
                          </a:ln>
                          <a:solidFill>
                            <a:srgbClr val="404040"/>
                          </a:solidFill>
                          <a:effectLst/>
                          <a:latin typeface="Trebuchet MS" pitchFamily="34" charset="0"/>
                          <a:cs typeface="Arial" charset="0"/>
                        </a:rPr>
                        <a:t>Govt. of India had sanctioned 56,795 units for construction of Kitchen cum stores.</a:t>
                      </a:r>
                    </a:p>
                    <a:p>
                      <a:pPr marL="457200" marR="0" lvl="2"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Char char="*"/>
                        <a:tabLst/>
                      </a:pPr>
                      <a:r>
                        <a:rPr kumimoji="0" lang="en-US" sz="1500" b="0" i="0" u="none" strike="noStrike" cap="none" normalizeH="0" baseline="0" dirty="0" smtClean="0">
                          <a:ln>
                            <a:noFill/>
                          </a:ln>
                          <a:solidFill>
                            <a:srgbClr val="404040"/>
                          </a:solidFill>
                          <a:effectLst/>
                          <a:latin typeface="Trebuchet MS" pitchFamily="34" charset="0"/>
                          <a:cs typeface="Arial" charset="0"/>
                        </a:rPr>
                        <a:t>Construction of total 39,451 units has already been completed by </a:t>
                      </a:r>
                      <a:r>
                        <a:rPr kumimoji="0" lang="en-US" sz="1500" b="0" i="0" u="none" strike="noStrike" cap="none" normalizeH="0" baseline="0" dirty="0" err="1" smtClean="0">
                          <a:ln>
                            <a:noFill/>
                          </a:ln>
                          <a:solidFill>
                            <a:srgbClr val="404040"/>
                          </a:solidFill>
                          <a:effectLst/>
                          <a:latin typeface="Trebuchet MS" pitchFamily="34" charset="0"/>
                          <a:cs typeface="Arial" charset="0"/>
                        </a:rPr>
                        <a:t>Housefed</a:t>
                      </a:r>
                      <a:r>
                        <a:rPr kumimoji="0" lang="en-US" sz="1500" b="0" i="0" u="none" strike="noStrike" cap="none" normalizeH="0" baseline="0" dirty="0" smtClean="0">
                          <a:ln>
                            <a:noFill/>
                          </a:ln>
                          <a:solidFill>
                            <a:srgbClr val="404040"/>
                          </a:solidFill>
                          <a:effectLst/>
                          <a:latin typeface="Trebuchet MS" pitchFamily="34" charset="0"/>
                          <a:cs typeface="Arial" charset="0"/>
                        </a:rPr>
                        <a:t> &amp; ASHB.</a:t>
                      </a:r>
                    </a:p>
                    <a:p>
                      <a:pPr marL="457200" marR="0" lvl="2"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Char char="*"/>
                        <a:tabLst/>
                      </a:pPr>
                      <a:r>
                        <a:rPr kumimoji="0" lang="en-US" sz="1500" b="0" i="0" u="none" strike="noStrike" cap="none" normalizeH="0" baseline="0" dirty="0" smtClean="0">
                          <a:ln>
                            <a:noFill/>
                          </a:ln>
                          <a:solidFill>
                            <a:srgbClr val="404040"/>
                          </a:solidFill>
                          <a:effectLst/>
                          <a:latin typeface="Trebuchet MS" pitchFamily="34" charset="0"/>
                          <a:cs typeface="Arial" charset="0"/>
                        </a:rPr>
                        <a:t>Construction of total 9,829 units has already been completed by SMC.</a:t>
                      </a:r>
                    </a:p>
                    <a:p>
                      <a:pPr marL="457200" marR="0" lvl="2"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Char char="*"/>
                        <a:tabLst/>
                      </a:pPr>
                      <a:r>
                        <a:rPr kumimoji="0" lang="en-US" sz="1500" b="0" i="0" u="none" strike="noStrike" cap="none" normalizeH="0" baseline="0" dirty="0" smtClean="0">
                          <a:ln>
                            <a:noFill/>
                          </a:ln>
                          <a:solidFill>
                            <a:srgbClr val="404040"/>
                          </a:solidFill>
                          <a:effectLst/>
                          <a:latin typeface="Trebuchet MS" pitchFamily="34" charset="0"/>
                          <a:cs typeface="Arial" charset="0"/>
                        </a:rPr>
                        <a:t>Construction of total 2,393 units is under progress and will be completed within March, 2017.</a:t>
                      </a:r>
                    </a:p>
                    <a:p>
                      <a:pPr marL="457200" marR="0" lvl="2"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endParaRPr kumimoji="0" lang="en-US" sz="1500" b="0" i="0" u="none" strike="noStrike" cap="none" normalizeH="0" baseline="0" dirty="0" smtClean="0">
                        <a:ln>
                          <a:noFill/>
                        </a:ln>
                        <a:solidFill>
                          <a:srgbClr val="404040"/>
                        </a:solidFill>
                        <a:effectLst/>
                        <a:latin typeface="Trebuchet MS" pitchFamily="34" charset="0"/>
                        <a:cs typeface="Arial" charset="0"/>
                      </a:endParaRPr>
                    </a:p>
                    <a:p>
                      <a:pPr marL="457200" marR="0" lvl="2"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Char char="*"/>
                        <a:tabLst/>
                      </a:pPr>
                      <a:r>
                        <a:rPr kumimoji="0" lang="en-US" sz="1500" b="0" i="0" u="none" strike="noStrike" cap="none" normalizeH="0" baseline="0" dirty="0" smtClean="0">
                          <a:ln>
                            <a:noFill/>
                          </a:ln>
                          <a:solidFill>
                            <a:srgbClr val="404040"/>
                          </a:solidFill>
                          <a:effectLst/>
                          <a:latin typeface="Trebuchet MS" pitchFamily="34" charset="0"/>
                        </a:rPr>
                        <a:t>Total 5,122 units with unit cost of Rs.60,000/- have not yet been started. </a:t>
                      </a:r>
                    </a:p>
                    <a:p>
                      <a:pPr marL="457200" marR="0" lvl="2"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defRPr/>
                      </a:pPr>
                      <a:endParaRPr lang="en-US" sz="1050" kern="1200" dirty="0" smtClean="0">
                        <a:solidFill>
                          <a:schemeClr val="tx1"/>
                        </a:solidFill>
                        <a:latin typeface="+mn-lt"/>
                        <a:ea typeface="+mn-ea"/>
                        <a:cs typeface="+mn-cs"/>
                      </a:endParaRPr>
                    </a:p>
                    <a:p>
                      <a:pPr marL="457200" marR="0" lvl="2"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defRPr/>
                      </a:pPr>
                      <a:r>
                        <a:rPr lang="en-US" sz="1500" kern="1200" dirty="0" smtClean="0">
                          <a:solidFill>
                            <a:schemeClr val="tx1"/>
                          </a:solidFill>
                          <a:latin typeface="+mn-lt"/>
                          <a:ea typeface="+mn-ea"/>
                          <a:cs typeface="+mn-cs"/>
                        </a:rPr>
                        <a:t>However, it may be mentioned that Govt. of </a:t>
                      </a:r>
                      <a:r>
                        <a:rPr lang="en-US" sz="1500" kern="1200" dirty="0" err="1" smtClean="0">
                          <a:solidFill>
                            <a:schemeClr val="tx1"/>
                          </a:solidFill>
                          <a:latin typeface="+mn-lt"/>
                          <a:ea typeface="+mn-ea"/>
                          <a:cs typeface="+mn-cs"/>
                        </a:rPr>
                        <a:t>Maharasthra</a:t>
                      </a:r>
                      <a:r>
                        <a:rPr lang="en-US" sz="1500" kern="1200" dirty="0" smtClean="0">
                          <a:solidFill>
                            <a:schemeClr val="tx1"/>
                          </a:solidFill>
                          <a:latin typeface="+mn-lt"/>
                          <a:ea typeface="+mn-ea"/>
                          <a:cs typeface="+mn-cs"/>
                        </a:rPr>
                        <a:t> had constructed low cost modular pre fabricated kitchen cum stores under MDMS @Rs.74,000/- (approx.) per unit, which is recognized as best practice and documented in the compendium published by MHRD, MDM Division, Govt. of India. </a:t>
                      </a:r>
                    </a:p>
                    <a:p>
                      <a:pPr marL="457200" marR="0" lvl="2"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Char char="*"/>
                        <a:tabLst/>
                      </a:pPr>
                      <a:endParaRPr kumimoji="0" lang="en-US" sz="1500" b="0" i="0" u="none" strike="noStrike" cap="none" normalizeH="0" baseline="0" dirty="0" smtClean="0">
                        <a:ln>
                          <a:noFill/>
                        </a:ln>
                        <a:solidFill>
                          <a:srgbClr val="404040"/>
                        </a:solidFill>
                        <a:effectLst/>
                        <a:latin typeface="Trebuchet MS" pitchFamily="34"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r>
            </a:tbl>
          </a:graphicData>
        </a:graphic>
      </p:graphicFrame>
      <p:sp>
        <p:nvSpPr>
          <p:cNvPr id="7" name="TextBox 6"/>
          <p:cNvSpPr txBox="1"/>
          <p:nvPr/>
        </p:nvSpPr>
        <p:spPr>
          <a:xfrm>
            <a:off x="228600" y="76200"/>
            <a:ext cx="8763000" cy="338554"/>
          </a:xfrm>
          <a:prstGeom prst="rect">
            <a:avLst/>
          </a:prstGeom>
          <a:noFill/>
        </p:spPr>
        <p:txBody>
          <a:bodyPr>
            <a:spAutoFit/>
          </a:bodyPr>
          <a:lstStyle/>
          <a:p>
            <a:pPr fontAlgn="auto">
              <a:spcBef>
                <a:spcPts val="0"/>
              </a:spcBef>
              <a:spcAft>
                <a:spcPts val="0"/>
              </a:spcAft>
              <a:defRPr/>
            </a:pPr>
            <a:r>
              <a:rPr lang="en-IN" sz="1400" dirty="0" smtClean="0">
                <a:solidFill>
                  <a:srgbClr val="002060"/>
                </a:solidFill>
                <a:latin typeface="+mn-lt"/>
                <a:cs typeface="+mn-cs"/>
              </a:rPr>
              <a:t>PAB-MDM [2016-17] Suggestion:  </a:t>
            </a:r>
            <a:r>
              <a:rPr lang="en-IN" sz="1600" dirty="0">
                <a:solidFill>
                  <a:srgbClr val="C00000"/>
                </a:solidFill>
                <a:latin typeface="+mn-lt"/>
                <a:cs typeface="+mn-cs"/>
              </a:rPr>
              <a:t>					</a:t>
            </a:r>
            <a:r>
              <a:rPr lang="en-IN" sz="1600" dirty="0" smtClean="0">
                <a:solidFill>
                  <a:srgbClr val="C00000"/>
                </a:solidFill>
                <a:latin typeface="+mn-lt"/>
                <a:cs typeface="+mn-cs"/>
              </a:rPr>
              <a:t> </a:t>
            </a:r>
            <a:r>
              <a:rPr lang="en-US" sz="900" i="1" dirty="0">
                <a:solidFill>
                  <a:schemeClr val="accent6">
                    <a:lumMod val="75000"/>
                  </a:schemeClr>
                </a:solidFill>
                <a:latin typeface="Calibri"/>
                <a:ea typeface="Times New Roman"/>
                <a:cs typeface="Arial"/>
              </a:rPr>
              <a:t>Action taken note …contd..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76200"/>
            <a:ext cx="8763000" cy="338554"/>
          </a:xfrm>
          <a:prstGeom prst="rect">
            <a:avLst/>
          </a:prstGeom>
          <a:noFill/>
        </p:spPr>
        <p:txBody>
          <a:bodyPr>
            <a:spAutoFit/>
          </a:bodyPr>
          <a:lstStyle/>
          <a:p>
            <a:pPr fontAlgn="auto">
              <a:spcBef>
                <a:spcPts val="0"/>
              </a:spcBef>
              <a:spcAft>
                <a:spcPts val="0"/>
              </a:spcAft>
              <a:defRPr/>
            </a:pPr>
            <a:r>
              <a:rPr lang="en-IN" sz="1400" dirty="0" smtClean="0">
                <a:solidFill>
                  <a:srgbClr val="002060"/>
                </a:solidFill>
                <a:latin typeface="+mn-lt"/>
                <a:cs typeface="+mn-cs"/>
              </a:rPr>
              <a:t>PAB-MDM [2016-17] Suggestion:  </a:t>
            </a:r>
            <a:r>
              <a:rPr lang="en-IN" sz="1600" dirty="0">
                <a:solidFill>
                  <a:srgbClr val="C00000"/>
                </a:solidFill>
                <a:latin typeface="+mn-lt"/>
                <a:cs typeface="+mn-cs"/>
              </a:rPr>
              <a:t>					</a:t>
            </a:r>
            <a:r>
              <a:rPr lang="en-IN" sz="1600" dirty="0" smtClean="0">
                <a:solidFill>
                  <a:srgbClr val="C00000"/>
                </a:solidFill>
                <a:latin typeface="+mn-lt"/>
                <a:cs typeface="+mn-cs"/>
              </a:rPr>
              <a:t> </a:t>
            </a:r>
            <a:r>
              <a:rPr lang="en-US" sz="900" i="1" dirty="0">
                <a:solidFill>
                  <a:schemeClr val="accent6">
                    <a:lumMod val="75000"/>
                  </a:schemeClr>
                </a:solidFill>
                <a:latin typeface="Calibri"/>
                <a:ea typeface="Times New Roman"/>
                <a:cs typeface="Arial"/>
              </a:rPr>
              <a:t>Action taken note …contd..</a:t>
            </a:r>
          </a:p>
        </p:txBody>
      </p:sp>
      <p:graphicFrame>
        <p:nvGraphicFramePr>
          <p:cNvPr id="6" name="Group 22"/>
          <p:cNvGraphicFramePr>
            <a:graphicFrameLocks noGrp="1"/>
          </p:cNvGraphicFramePr>
          <p:nvPr/>
        </p:nvGraphicFramePr>
        <p:xfrm>
          <a:off x="412750" y="4419600"/>
          <a:ext cx="8229600" cy="2231136"/>
        </p:xfrm>
        <a:graphic>
          <a:graphicData uri="http://schemas.openxmlformats.org/drawingml/2006/table">
            <a:tbl>
              <a:tblPr/>
              <a:tblGrid>
                <a:gridCol w="4235450"/>
                <a:gridCol w="3994150"/>
              </a:tblGrid>
              <a:tr h="304800">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dirty="0" smtClean="0">
                          <a:ln>
                            <a:noFill/>
                          </a:ln>
                          <a:solidFill>
                            <a:srgbClr val="C3260C"/>
                          </a:solidFill>
                          <a:effectLst/>
                          <a:latin typeface="Trebuchet MS" pitchFamily="34" charset="0"/>
                          <a:cs typeface="Arial" charset="0"/>
                        </a:rPr>
                        <a:t>PAB Suggestion</a:t>
                      </a:r>
                      <a:endParaRPr kumimoji="0" lang="en-US" sz="1600" b="0" i="0" u="none" strike="noStrike" cap="none" normalizeH="0" baseline="0" dirty="0" smtClean="0">
                        <a:ln>
                          <a:noFill/>
                        </a:ln>
                        <a:solidFill>
                          <a:srgbClr val="C3260C"/>
                        </a:solidFill>
                        <a:effectLst/>
                        <a:latin typeface="Trebuchet MS" pitchFamily="34" charset="0"/>
                        <a:cs typeface="Arial"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dirty="0" smtClean="0">
                          <a:ln>
                            <a:noFill/>
                          </a:ln>
                          <a:solidFill>
                            <a:srgbClr val="C3260C"/>
                          </a:solidFill>
                          <a:effectLst/>
                          <a:latin typeface="Trebuchet MS" pitchFamily="34" charset="0"/>
                          <a:cs typeface="Arial" charset="0"/>
                        </a:rPr>
                        <a:t>          Action Taken/Status</a:t>
                      </a:r>
                      <a:endParaRPr kumimoji="0" lang="en-US" sz="1600" b="0" i="0" u="none" strike="noStrike" cap="none" normalizeH="0" baseline="0" dirty="0" smtClean="0">
                        <a:ln>
                          <a:noFill/>
                        </a:ln>
                        <a:solidFill>
                          <a:srgbClr val="C3260C"/>
                        </a:solidFill>
                        <a:effectLst/>
                        <a:latin typeface="Calibri" pitchFamily="34" charset="0"/>
                        <a:ea typeface="Calibri" pitchFamily="34" charset="0"/>
                        <a:cs typeface="Vrinda" pitchFamily="34"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r>
              <a:tr h="1741488">
                <a:tc>
                  <a:txBody>
                    <a:bodyPr/>
                    <a:lstStyle/>
                    <a:p>
                      <a:pPr marL="0" marR="0" lvl="0" indent="0" algn="just" defTabSz="914400" rtl="0" eaLnBrk="1" fontAlgn="base" latinLnBrk="0" hangingPunct="1">
                        <a:lnSpc>
                          <a:spcPct val="100000"/>
                        </a:lnSpc>
                        <a:spcBef>
                          <a:spcPct val="0"/>
                        </a:spcBef>
                        <a:spcAft>
                          <a:spcPts val="600"/>
                        </a:spcAft>
                        <a:buClrTx/>
                        <a:buSzTx/>
                        <a:buFontTx/>
                        <a:buNone/>
                        <a:tabLst/>
                      </a:pPr>
                      <a:r>
                        <a:rPr kumimoji="0" lang="en-US" sz="1400" b="0" i="0" u="none" strike="noStrike" cap="none" normalizeH="0" baseline="0" dirty="0" smtClean="0">
                          <a:ln>
                            <a:noFill/>
                          </a:ln>
                          <a:solidFill>
                            <a:srgbClr val="404040"/>
                          </a:solidFill>
                          <a:effectLst/>
                          <a:latin typeface="Trebuchet MS" pitchFamily="34" charset="0"/>
                          <a:cs typeface="Arial" charset="0"/>
                        </a:rPr>
                        <a:t>Govt. of India suggested to clear all pending bills and also suggested to reconcile the amount of pending bills in a joint meeting with FCI </a:t>
                      </a: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c>
                  <a:txBody>
                    <a:bodyPr/>
                    <a:lstStyle/>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Char char="*"/>
                        <a:tabLst/>
                      </a:pPr>
                      <a:r>
                        <a:rPr kumimoji="0" lang="en-US" sz="1300" b="0" i="0" u="none" strike="noStrike" cap="none" normalizeH="0" baseline="0" dirty="0" smtClean="0">
                          <a:ln>
                            <a:noFill/>
                          </a:ln>
                          <a:solidFill>
                            <a:srgbClr val="404040"/>
                          </a:solidFill>
                          <a:effectLst/>
                          <a:latin typeface="Trebuchet MS" pitchFamily="34" charset="0"/>
                          <a:cs typeface="Arial" charset="0"/>
                        </a:rPr>
                        <a:t>All pending bills have been cleared up-to 2014-15.</a:t>
                      </a: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endParaRPr kumimoji="0" lang="en-US" sz="1200" b="0" i="0" u="none" strike="noStrike" cap="none" normalizeH="0" baseline="0" dirty="0" smtClean="0">
                        <a:ln>
                          <a:noFill/>
                        </a:ln>
                        <a:solidFill>
                          <a:srgbClr val="404040"/>
                        </a:solidFill>
                        <a:effectLst/>
                        <a:latin typeface="Trebuchet MS" pitchFamily="34" charset="0"/>
                        <a:cs typeface="Arial" charset="0"/>
                      </a:endParaRP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Char char="*"/>
                        <a:tabLst/>
                        <a:defRPr/>
                      </a:pPr>
                      <a:r>
                        <a:rPr lang="en-US" sz="1200" kern="1200" dirty="0" smtClean="0">
                          <a:solidFill>
                            <a:schemeClr val="tx1"/>
                          </a:solidFill>
                          <a:latin typeface="+mn-lt"/>
                          <a:ea typeface="+mn-ea"/>
                          <a:cs typeface="+mn-cs"/>
                        </a:rPr>
                        <a:t>Rs.138.80 </a:t>
                      </a:r>
                      <a:r>
                        <a:rPr lang="en-US" sz="1200" kern="1200" dirty="0" err="1" smtClean="0">
                          <a:solidFill>
                            <a:schemeClr val="tx1"/>
                          </a:solidFill>
                          <a:latin typeface="+mn-lt"/>
                          <a:ea typeface="+mn-ea"/>
                          <a:cs typeface="+mn-cs"/>
                        </a:rPr>
                        <a:t>lakh</a:t>
                      </a:r>
                      <a:r>
                        <a:rPr lang="en-US" sz="1200" kern="1200" dirty="0" smtClean="0">
                          <a:solidFill>
                            <a:schemeClr val="tx1"/>
                          </a:solidFill>
                          <a:latin typeface="+mn-lt"/>
                          <a:ea typeface="+mn-ea"/>
                          <a:cs typeface="+mn-cs"/>
                        </a:rPr>
                        <a:t> was due for payment of cost of food grains to FCI during 2015-16 in the following districts:</a:t>
                      </a: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defRPr/>
                      </a:pPr>
                      <a:r>
                        <a:rPr kumimoji="0" lang="en-US" sz="1200" b="0" i="0" u="none" strike="noStrike" kern="1200" cap="none" normalizeH="0" baseline="0" dirty="0" smtClean="0">
                          <a:ln>
                            <a:noFill/>
                          </a:ln>
                          <a:solidFill>
                            <a:schemeClr val="tx1"/>
                          </a:solidFill>
                          <a:effectLst/>
                          <a:latin typeface="+mn-lt"/>
                          <a:ea typeface="+mn-ea"/>
                          <a:cs typeface="+mn-cs"/>
                        </a:rPr>
                        <a:t>     </a:t>
                      </a:r>
                      <a:r>
                        <a:rPr kumimoji="0" lang="en-US" sz="1200" b="0" i="0" u="none" strike="noStrike" kern="1200" cap="none" normalizeH="0" baseline="0" dirty="0" err="1" smtClean="0">
                          <a:ln>
                            <a:noFill/>
                          </a:ln>
                          <a:solidFill>
                            <a:schemeClr val="tx1"/>
                          </a:solidFill>
                          <a:effectLst/>
                          <a:latin typeface="+mn-lt"/>
                          <a:ea typeface="+mn-ea"/>
                          <a:cs typeface="+mn-cs"/>
                        </a:rPr>
                        <a:t>Karimganj</a:t>
                      </a:r>
                      <a:r>
                        <a:rPr kumimoji="0" lang="en-US" sz="1200" b="0" i="0" u="none" strike="noStrike" kern="1200" cap="none" normalizeH="0" baseline="0" dirty="0" smtClean="0">
                          <a:ln>
                            <a:noFill/>
                          </a:ln>
                          <a:solidFill>
                            <a:schemeClr val="tx1"/>
                          </a:solidFill>
                          <a:effectLst/>
                          <a:latin typeface="+mn-lt"/>
                          <a:ea typeface="+mn-ea"/>
                          <a:cs typeface="+mn-cs"/>
                        </a:rPr>
                        <a:t>           : Rs.84.00 </a:t>
                      </a:r>
                      <a:r>
                        <a:rPr kumimoji="0" lang="en-US" sz="1200" b="0" i="0" u="none" strike="noStrike" kern="1200" cap="none" normalizeH="0" baseline="0" dirty="0" err="1" smtClean="0">
                          <a:ln>
                            <a:noFill/>
                          </a:ln>
                          <a:solidFill>
                            <a:schemeClr val="tx1"/>
                          </a:solidFill>
                          <a:effectLst/>
                          <a:latin typeface="+mn-lt"/>
                          <a:ea typeface="+mn-ea"/>
                          <a:cs typeface="+mn-cs"/>
                        </a:rPr>
                        <a:t>Lakh</a:t>
                      </a:r>
                      <a:endParaRPr kumimoji="0" lang="en-US" sz="1200" b="0" i="0" u="none" strike="noStrike" kern="1200" cap="none" normalizeH="0" baseline="0" dirty="0" smtClean="0">
                        <a:ln>
                          <a:noFill/>
                        </a:ln>
                        <a:solidFill>
                          <a:schemeClr val="tx1"/>
                        </a:solidFill>
                        <a:effectLst/>
                        <a:latin typeface="+mn-lt"/>
                        <a:ea typeface="+mn-ea"/>
                        <a:cs typeface="+mn-cs"/>
                      </a:endParaRP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defRPr/>
                      </a:pPr>
                      <a:r>
                        <a:rPr kumimoji="0" lang="en-US" sz="1200" b="0" i="0" u="none" strike="noStrike" kern="1200" cap="none" normalizeH="0" baseline="0" dirty="0" smtClean="0">
                          <a:ln>
                            <a:noFill/>
                          </a:ln>
                          <a:solidFill>
                            <a:schemeClr val="tx1"/>
                          </a:solidFill>
                          <a:effectLst/>
                          <a:latin typeface="+mn-lt"/>
                          <a:ea typeface="+mn-ea"/>
                          <a:cs typeface="+mn-cs"/>
                        </a:rPr>
                        <a:t>     </a:t>
                      </a:r>
                      <a:r>
                        <a:rPr kumimoji="0" lang="en-US" sz="1200" b="0" i="0" u="none" strike="noStrike" kern="1200" cap="none" normalizeH="0" baseline="0" dirty="0" err="1" smtClean="0">
                          <a:ln>
                            <a:noFill/>
                          </a:ln>
                          <a:solidFill>
                            <a:schemeClr val="tx1"/>
                          </a:solidFill>
                          <a:effectLst/>
                          <a:latin typeface="+mn-lt"/>
                          <a:ea typeface="+mn-ea"/>
                          <a:cs typeface="+mn-cs"/>
                        </a:rPr>
                        <a:t>Lakhimpur</a:t>
                      </a:r>
                      <a:r>
                        <a:rPr kumimoji="0" lang="en-US" sz="1200" b="0" i="0" u="none" strike="noStrike" kern="1200" cap="none" normalizeH="0" baseline="0" dirty="0" smtClean="0">
                          <a:ln>
                            <a:noFill/>
                          </a:ln>
                          <a:solidFill>
                            <a:schemeClr val="tx1"/>
                          </a:solidFill>
                          <a:effectLst/>
                          <a:latin typeface="+mn-lt"/>
                          <a:ea typeface="+mn-ea"/>
                          <a:cs typeface="+mn-cs"/>
                        </a:rPr>
                        <a:t>          : Rs.0.80 </a:t>
                      </a:r>
                      <a:r>
                        <a:rPr kumimoji="0" lang="en-US" sz="1200" b="0" i="0" u="none" strike="noStrike" kern="1200" cap="none" normalizeH="0" baseline="0" dirty="0" err="1" smtClean="0">
                          <a:ln>
                            <a:noFill/>
                          </a:ln>
                          <a:solidFill>
                            <a:schemeClr val="tx1"/>
                          </a:solidFill>
                          <a:effectLst/>
                          <a:latin typeface="+mn-lt"/>
                          <a:ea typeface="+mn-ea"/>
                          <a:cs typeface="+mn-cs"/>
                        </a:rPr>
                        <a:t>Lakh</a:t>
                      </a:r>
                      <a:endParaRPr kumimoji="0" lang="en-US" sz="1200" b="0" i="0" u="none" strike="noStrike" kern="1200" cap="none" normalizeH="0" baseline="0" dirty="0" smtClean="0">
                        <a:ln>
                          <a:noFill/>
                        </a:ln>
                        <a:solidFill>
                          <a:schemeClr val="tx1"/>
                        </a:solidFill>
                        <a:effectLst/>
                        <a:latin typeface="+mn-lt"/>
                        <a:ea typeface="+mn-ea"/>
                        <a:cs typeface="+mn-cs"/>
                      </a:endParaRP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defRPr/>
                      </a:pPr>
                      <a:r>
                        <a:rPr kumimoji="0" lang="en-US" sz="1200" b="0" i="0" u="none" strike="noStrike" kern="1200" cap="none" normalizeH="0" baseline="0" dirty="0" smtClean="0">
                          <a:ln>
                            <a:noFill/>
                          </a:ln>
                          <a:solidFill>
                            <a:schemeClr val="tx1"/>
                          </a:solidFill>
                          <a:effectLst/>
                          <a:latin typeface="+mn-lt"/>
                          <a:ea typeface="+mn-ea"/>
                          <a:cs typeface="+mn-cs"/>
                        </a:rPr>
                        <a:t>     </a:t>
                      </a:r>
                      <a:r>
                        <a:rPr kumimoji="0" lang="en-US" sz="1200" b="0" i="0" u="none" strike="noStrike" kern="1200" cap="none" normalizeH="0" baseline="0" dirty="0" err="1" smtClean="0">
                          <a:ln>
                            <a:noFill/>
                          </a:ln>
                          <a:solidFill>
                            <a:schemeClr val="tx1"/>
                          </a:solidFill>
                          <a:effectLst/>
                          <a:latin typeface="+mn-lt"/>
                          <a:ea typeface="+mn-ea"/>
                          <a:cs typeface="+mn-cs"/>
                        </a:rPr>
                        <a:t>Dima</a:t>
                      </a:r>
                      <a:r>
                        <a:rPr kumimoji="0" lang="en-US" sz="1200" b="0" i="0" u="none" strike="noStrike" kern="1200" cap="none" normalizeH="0" baseline="0" dirty="0" smtClean="0">
                          <a:ln>
                            <a:noFill/>
                          </a:ln>
                          <a:solidFill>
                            <a:schemeClr val="tx1"/>
                          </a:solidFill>
                          <a:effectLst/>
                          <a:latin typeface="+mn-lt"/>
                          <a:ea typeface="+mn-ea"/>
                          <a:cs typeface="+mn-cs"/>
                        </a:rPr>
                        <a:t> </a:t>
                      </a:r>
                      <a:r>
                        <a:rPr kumimoji="0" lang="en-US" sz="1200" b="0" i="0" u="none" strike="noStrike" kern="1200" cap="none" normalizeH="0" baseline="0" dirty="0" err="1" smtClean="0">
                          <a:ln>
                            <a:noFill/>
                          </a:ln>
                          <a:solidFill>
                            <a:schemeClr val="tx1"/>
                          </a:solidFill>
                          <a:effectLst/>
                          <a:latin typeface="+mn-lt"/>
                          <a:ea typeface="+mn-ea"/>
                          <a:cs typeface="+mn-cs"/>
                        </a:rPr>
                        <a:t>Hasao</a:t>
                      </a:r>
                      <a:r>
                        <a:rPr kumimoji="0" lang="en-US" sz="1200" b="0" i="0" u="none" strike="noStrike" kern="1200" cap="none" normalizeH="0" baseline="0" dirty="0" smtClean="0">
                          <a:ln>
                            <a:noFill/>
                          </a:ln>
                          <a:solidFill>
                            <a:schemeClr val="tx1"/>
                          </a:solidFill>
                          <a:effectLst/>
                          <a:latin typeface="+mn-lt"/>
                          <a:ea typeface="+mn-ea"/>
                          <a:cs typeface="+mn-cs"/>
                        </a:rPr>
                        <a:t>         : Rs.19.00 </a:t>
                      </a:r>
                      <a:r>
                        <a:rPr kumimoji="0" lang="en-US" sz="1200" b="0" i="0" u="none" strike="noStrike" kern="1200" cap="none" normalizeH="0" baseline="0" dirty="0" err="1" smtClean="0">
                          <a:ln>
                            <a:noFill/>
                          </a:ln>
                          <a:solidFill>
                            <a:schemeClr val="tx1"/>
                          </a:solidFill>
                          <a:effectLst/>
                          <a:latin typeface="+mn-lt"/>
                          <a:ea typeface="+mn-ea"/>
                          <a:cs typeface="+mn-cs"/>
                        </a:rPr>
                        <a:t>Lakh</a:t>
                      </a:r>
                      <a:endParaRPr kumimoji="0" lang="en-US" sz="1200" b="0" i="0" u="none" strike="noStrike" kern="1200" cap="none" normalizeH="0" baseline="0" dirty="0" smtClean="0">
                        <a:ln>
                          <a:noFill/>
                        </a:ln>
                        <a:solidFill>
                          <a:schemeClr val="tx1"/>
                        </a:solidFill>
                        <a:effectLst/>
                        <a:latin typeface="+mn-lt"/>
                        <a:ea typeface="+mn-ea"/>
                        <a:cs typeface="+mn-cs"/>
                      </a:endParaRPr>
                    </a:p>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defRPr/>
                      </a:pPr>
                      <a:r>
                        <a:rPr kumimoji="0" lang="en-US" sz="1200" b="0" i="0" u="none" strike="noStrike" kern="1200" cap="none" normalizeH="0" baseline="0" dirty="0" smtClean="0">
                          <a:ln>
                            <a:noFill/>
                          </a:ln>
                          <a:solidFill>
                            <a:schemeClr val="tx1"/>
                          </a:solidFill>
                          <a:effectLst/>
                          <a:latin typeface="+mn-lt"/>
                          <a:ea typeface="+mn-ea"/>
                          <a:cs typeface="+mn-cs"/>
                        </a:rPr>
                        <a:t>     </a:t>
                      </a:r>
                      <a:r>
                        <a:rPr kumimoji="0" lang="en-US" sz="1200" b="0" i="0" u="none" strike="noStrike" kern="1200" cap="none" normalizeH="0" baseline="0" dirty="0" err="1" smtClean="0">
                          <a:ln>
                            <a:noFill/>
                          </a:ln>
                          <a:solidFill>
                            <a:schemeClr val="tx1"/>
                          </a:solidFill>
                          <a:effectLst/>
                          <a:latin typeface="+mn-lt"/>
                          <a:ea typeface="+mn-ea"/>
                          <a:cs typeface="+mn-cs"/>
                        </a:rPr>
                        <a:t>Sonitpur</a:t>
                      </a:r>
                      <a:r>
                        <a:rPr kumimoji="0" lang="en-US" sz="1200" b="0" i="0" u="none" strike="noStrike" kern="1200" cap="none" normalizeH="0" baseline="0" dirty="0" smtClean="0">
                          <a:ln>
                            <a:noFill/>
                          </a:ln>
                          <a:solidFill>
                            <a:schemeClr val="tx1"/>
                          </a:solidFill>
                          <a:effectLst/>
                          <a:latin typeface="+mn-lt"/>
                          <a:ea typeface="+mn-ea"/>
                          <a:cs typeface="+mn-cs"/>
                        </a:rPr>
                        <a:t>              : Rs.35.00 </a:t>
                      </a:r>
                      <a:r>
                        <a:rPr kumimoji="0" lang="en-US" sz="1200" b="0" i="0" u="none" strike="noStrike" kern="1200" cap="none" normalizeH="0" baseline="0" dirty="0" err="1" smtClean="0">
                          <a:ln>
                            <a:noFill/>
                          </a:ln>
                          <a:solidFill>
                            <a:schemeClr val="tx1"/>
                          </a:solidFill>
                          <a:effectLst/>
                          <a:latin typeface="+mn-lt"/>
                          <a:ea typeface="+mn-ea"/>
                          <a:cs typeface="+mn-cs"/>
                        </a:rPr>
                        <a:t>Lakh</a:t>
                      </a:r>
                      <a:endParaRPr kumimoji="0" lang="en-US" sz="1300" b="0" i="0" u="none" strike="noStrike" cap="none" normalizeH="0" baseline="0" dirty="0" smtClean="0">
                        <a:ln>
                          <a:noFill/>
                        </a:ln>
                        <a:solidFill>
                          <a:srgbClr val="404040"/>
                        </a:solidFill>
                        <a:effectLst/>
                        <a:latin typeface="Trebuchet MS" pitchFamily="34" charset="0"/>
                        <a:cs typeface="Arial"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r>
            </a:tbl>
          </a:graphicData>
        </a:graphic>
      </p:graphicFrame>
      <p:sp>
        <p:nvSpPr>
          <p:cNvPr id="7" name="Rectangle 6"/>
          <p:cNvSpPr/>
          <p:nvPr/>
        </p:nvSpPr>
        <p:spPr>
          <a:xfrm>
            <a:off x="228600" y="3962400"/>
            <a:ext cx="4267200" cy="392112"/>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defRPr/>
            </a:pPr>
            <a:r>
              <a:rPr lang="en-IN" sz="1600" dirty="0">
                <a:solidFill>
                  <a:srgbClr val="FFFFFF"/>
                </a:solidFill>
                <a:cs typeface="Arial" charset="0"/>
              </a:rPr>
              <a:t>Point 4: </a:t>
            </a:r>
            <a:r>
              <a:rPr lang="en-US" sz="1600" b="1" dirty="0">
                <a:solidFill>
                  <a:schemeClr val="bg1"/>
                </a:solidFill>
                <a:latin typeface="Arial" charset="0"/>
                <a:cs typeface="Arial" charset="0"/>
              </a:rPr>
              <a:t>Huge pendency of FCI bills</a:t>
            </a:r>
            <a:r>
              <a:rPr lang="en-US" dirty="0">
                <a:solidFill>
                  <a:schemeClr val="tx1"/>
                </a:solidFill>
                <a:latin typeface="Arial" charset="0"/>
                <a:cs typeface="Arial" charset="0"/>
              </a:rPr>
              <a:t> </a:t>
            </a:r>
          </a:p>
        </p:txBody>
      </p:sp>
      <p:sp>
        <p:nvSpPr>
          <p:cNvPr id="9" name="Rectangle 8"/>
          <p:cNvSpPr/>
          <p:nvPr/>
        </p:nvSpPr>
        <p:spPr>
          <a:xfrm>
            <a:off x="234950" y="457200"/>
            <a:ext cx="8375650" cy="36195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defRPr/>
            </a:pPr>
            <a:r>
              <a:rPr lang="en-IN" sz="1600">
                <a:solidFill>
                  <a:srgbClr val="FFFFFF"/>
                </a:solidFill>
                <a:cs typeface="Arial" charset="0"/>
              </a:rPr>
              <a:t>Point 3: </a:t>
            </a:r>
            <a:r>
              <a:rPr lang="en-US" sz="1600" b="1">
                <a:solidFill>
                  <a:schemeClr val="bg1"/>
                </a:solidFill>
                <a:latin typeface="Arial" charset="0"/>
                <a:cs typeface="Arial" charset="0"/>
              </a:rPr>
              <a:t>Slow progress in construction of kitchen cum stores:</a:t>
            </a:r>
            <a:r>
              <a:rPr lang="en-US" sz="1600">
                <a:solidFill>
                  <a:schemeClr val="bg1"/>
                </a:solidFill>
                <a:latin typeface="Arial" charset="0"/>
                <a:cs typeface="Arial" charset="0"/>
              </a:rPr>
              <a:t> </a:t>
            </a:r>
          </a:p>
        </p:txBody>
      </p:sp>
      <p:graphicFrame>
        <p:nvGraphicFramePr>
          <p:cNvPr id="11" name="Group 22"/>
          <p:cNvGraphicFramePr>
            <a:graphicFrameLocks noGrp="1"/>
          </p:cNvGraphicFramePr>
          <p:nvPr/>
        </p:nvGraphicFramePr>
        <p:xfrm>
          <a:off x="565150" y="990600"/>
          <a:ext cx="8229600" cy="2808288"/>
        </p:xfrm>
        <a:graphic>
          <a:graphicData uri="http://schemas.openxmlformats.org/drawingml/2006/table">
            <a:tbl>
              <a:tblPr/>
              <a:tblGrid>
                <a:gridCol w="4235450"/>
                <a:gridCol w="3994150"/>
              </a:tblGrid>
              <a:tr h="322792">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dirty="0" smtClean="0">
                          <a:ln>
                            <a:noFill/>
                          </a:ln>
                          <a:solidFill>
                            <a:srgbClr val="C3260C"/>
                          </a:solidFill>
                          <a:effectLst/>
                          <a:latin typeface="Trebuchet MS" pitchFamily="34" charset="0"/>
                          <a:cs typeface="Arial" charset="0"/>
                        </a:rPr>
                        <a:t>PAB Suggestion</a:t>
                      </a:r>
                      <a:endParaRPr kumimoji="0" lang="en-US" sz="1600" b="0" i="0" u="none" strike="noStrike" cap="none" normalizeH="0" baseline="0" dirty="0" smtClean="0">
                        <a:ln>
                          <a:noFill/>
                        </a:ln>
                        <a:solidFill>
                          <a:srgbClr val="C3260C"/>
                        </a:solidFill>
                        <a:effectLst/>
                        <a:latin typeface="Trebuchet MS" pitchFamily="34" charset="0"/>
                        <a:cs typeface="Arial"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dirty="0" smtClean="0">
                          <a:ln>
                            <a:noFill/>
                          </a:ln>
                          <a:solidFill>
                            <a:srgbClr val="C3260C"/>
                          </a:solidFill>
                          <a:effectLst/>
                          <a:latin typeface="Trebuchet MS" pitchFamily="34" charset="0"/>
                          <a:cs typeface="Arial" charset="0"/>
                        </a:rPr>
                        <a:t>          Action Taken/Status</a:t>
                      </a:r>
                      <a:endParaRPr kumimoji="0" lang="en-US" sz="1600" b="0" i="0" u="none" strike="noStrike" cap="none" normalizeH="0" baseline="0" dirty="0" smtClean="0">
                        <a:ln>
                          <a:noFill/>
                        </a:ln>
                        <a:solidFill>
                          <a:srgbClr val="C3260C"/>
                        </a:solidFill>
                        <a:effectLst/>
                        <a:latin typeface="Calibri" pitchFamily="34" charset="0"/>
                        <a:ea typeface="Calibri" pitchFamily="34" charset="0"/>
                        <a:cs typeface="Vrinda" pitchFamily="34"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r>
              <a:tr h="2485496">
                <a:tc>
                  <a:txBody>
                    <a:bodyPr/>
                    <a:lstStyle/>
                    <a:p>
                      <a:pPr marL="0" marR="0" lvl="0" indent="0" algn="just" defTabSz="914400" rtl="0" eaLnBrk="1" fontAlgn="base" latinLnBrk="0" hangingPunct="1">
                        <a:lnSpc>
                          <a:spcPct val="100000"/>
                        </a:lnSpc>
                        <a:spcBef>
                          <a:spcPct val="0"/>
                        </a:spcBef>
                        <a:spcAft>
                          <a:spcPts val="600"/>
                        </a:spcAft>
                        <a:buClrTx/>
                        <a:buSzTx/>
                        <a:buFontTx/>
                        <a:buNone/>
                        <a:tabLst/>
                        <a:defRPr/>
                      </a:pPr>
                      <a:endParaRPr kumimoji="0" lang="en-US" sz="1400" b="0" i="0" u="none" strike="noStrike" cap="none" normalizeH="0" baseline="0" dirty="0" smtClean="0">
                        <a:ln>
                          <a:noFill/>
                        </a:ln>
                        <a:solidFill>
                          <a:srgbClr val="404040"/>
                        </a:solidFill>
                        <a:effectLst/>
                        <a:latin typeface="Trebuchet MS" pitchFamily="34" charset="0"/>
                        <a:cs typeface="Arial" charset="0"/>
                      </a:endParaRPr>
                    </a:p>
                    <a:p>
                      <a:pPr marL="0" marR="0" lvl="0" indent="0" algn="just" defTabSz="914400" rtl="0" eaLnBrk="1" fontAlgn="base" latinLnBrk="0" hangingPunct="1">
                        <a:lnSpc>
                          <a:spcPct val="100000"/>
                        </a:lnSpc>
                        <a:spcBef>
                          <a:spcPct val="0"/>
                        </a:spcBef>
                        <a:spcAft>
                          <a:spcPts val="600"/>
                        </a:spcAft>
                        <a:buClrTx/>
                        <a:buSzTx/>
                        <a:buFontTx/>
                        <a:buNone/>
                        <a:tabLst/>
                      </a:pPr>
                      <a:r>
                        <a:rPr kumimoji="0" lang="en-US" sz="2000" b="0" i="0" u="none" strike="noStrike" cap="none" normalizeH="0" baseline="0" dirty="0" smtClean="0">
                          <a:ln>
                            <a:noFill/>
                          </a:ln>
                          <a:solidFill>
                            <a:srgbClr val="404040"/>
                          </a:solidFill>
                          <a:effectLst/>
                          <a:latin typeface="Trebuchet MS" pitchFamily="34" charset="0"/>
                          <a:cs typeface="Arial" charset="0"/>
                        </a:rPr>
                        <a:t> </a:t>
                      </a: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c>
                  <a:txBody>
                    <a:bodyPr/>
                    <a:lstStyle/>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r>
                        <a:rPr lang="en-US" sz="1400" kern="1200" dirty="0" smtClean="0">
                          <a:solidFill>
                            <a:schemeClr val="tx1"/>
                          </a:solidFill>
                          <a:latin typeface="+mn-lt"/>
                          <a:ea typeface="+mn-ea"/>
                          <a:cs typeface="+mn-cs"/>
                        </a:rPr>
                        <a:t>The matter was discussed in the SSMC meeting held on 06/02/2017. As per resolution of the SSMC meeting, State Nodal Officer, MDM has visited </a:t>
                      </a:r>
                      <a:r>
                        <a:rPr lang="en-US" sz="1400" kern="1200" dirty="0" err="1" smtClean="0">
                          <a:solidFill>
                            <a:schemeClr val="tx1"/>
                          </a:solidFill>
                          <a:latin typeface="+mn-lt"/>
                          <a:ea typeface="+mn-ea"/>
                          <a:cs typeface="+mn-cs"/>
                        </a:rPr>
                        <a:t>Maharasthra</a:t>
                      </a:r>
                      <a:r>
                        <a:rPr lang="en-US" sz="1400" kern="1200" dirty="0" smtClean="0">
                          <a:solidFill>
                            <a:schemeClr val="tx1"/>
                          </a:solidFill>
                          <a:latin typeface="+mn-lt"/>
                          <a:ea typeface="+mn-ea"/>
                          <a:cs typeface="+mn-cs"/>
                        </a:rPr>
                        <a:t> to see the entire process and procedure adopted for construction of low cost modular pre fabricated kitchen cum stores under MDMS for exploring the possibility for adopting the same in Assam. The findings of the study has already been placed to the </a:t>
                      </a:r>
                      <a:r>
                        <a:rPr lang="en-US" sz="1400" kern="1200" dirty="0" err="1" smtClean="0">
                          <a:solidFill>
                            <a:schemeClr val="tx1"/>
                          </a:solidFill>
                          <a:latin typeface="+mn-lt"/>
                          <a:ea typeface="+mn-ea"/>
                          <a:cs typeface="+mn-cs"/>
                        </a:rPr>
                        <a:t>Hon'ble</a:t>
                      </a:r>
                      <a:r>
                        <a:rPr lang="en-US" sz="1400" kern="1200" dirty="0" smtClean="0">
                          <a:solidFill>
                            <a:schemeClr val="tx1"/>
                          </a:solidFill>
                          <a:latin typeface="+mn-lt"/>
                          <a:ea typeface="+mn-ea"/>
                          <a:cs typeface="+mn-cs"/>
                        </a:rPr>
                        <a:t> Minister, Education, Assam for necessary suggestion, direction and approval.</a:t>
                      </a:r>
                      <a:endParaRPr kumimoji="0" lang="en-US" sz="1300" b="0" i="0" u="none" strike="noStrike" cap="none" normalizeH="0" baseline="0" dirty="0" smtClean="0">
                        <a:ln>
                          <a:noFill/>
                        </a:ln>
                        <a:solidFill>
                          <a:srgbClr val="404040"/>
                        </a:solidFill>
                        <a:effectLst/>
                        <a:latin typeface="Trebuchet MS" pitchFamily="34" charset="0"/>
                        <a:cs typeface="Arial"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2"/>
          <p:cNvGraphicFramePr>
            <a:graphicFrameLocks noGrp="1"/>
          </p:cNvGraphicFramePr>
          <p:nvPr/>
        </p:nvGraphicFramePr>
        <p:xfrm>
          <a:off x="419100" y="3912616"/>
          <a:ext cx="8229600" cy="2488184"/>
        </p:xfrm>
        <a:graphic>
          <a:graphicData uri="http://schemas.openxmlformats.org/drawingml/2006/table">
            <a:tbl>
              <a:tblPr/>
              <a:tblGrid>
                <a:gridCol w="3390900"/>
                <a:gridCol w="4838700"/>
              </a:tblGrid>
              <a:tr h="406400">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dirty="0" smtClean="0">
                          <a:ln>
                            <a:noFill/>
                          </a:ln>
                          <a:solidFill>
                            <a:srgbClr val="C3260C"/>
                          </a:solidFill>
                          <a:effectLst/>
                          <a:latin typeface="Trebuchet MS" pitchFamily="34" charset="0"/>
                          <a:cs typeface="Arial" charset="0"/>
                        </a:rPr>
                        <a:t>PAB Suggestion</a:t>
                      </a:r>
                      <a:endParaRPr kumimoji="0" lang="en-US" sz="1600" b="0" i="0" u="none" strike="noStrike" cap="none" normalizeH="0" baseline="0" dirty="0" smtClean="0">
                        <a:ln>
                          <a:noFill/>
                        </a:ln>
                        <a:solidFill>
                          <a:srgbClr val="C3260C"/>
                        </a:solidFill>
                        <a:effectLst/>
                        <a:latin typeface="Trebuchet MS" pitchFamily="34" charset="0"/>
                        <a:cs typeface="Arial"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smtClean="0">
                          <a:ln>
                            <a:noFill/>
                          </a:ln>
                          <a:solidFill>
                            <a:srgbClr val="C3260C"/>
                          </a:solidFill>
                          <a:effectLst/>
                          <a:latin typeface="Trebuchet MS" pitchFamily="34" charset="0"/>
                          <a:cs typeface="Arial" charset="0"/>
                        </a:rPr>
                        <a:t>       Action Taken/Status</a:t>
                      </a:r>
                      <a:endParaRPr kumimoji="0" lang="en-US" sz="1600" b="0" i="0" u="none" strike="noStrike" cap="none" normalizeH="0" baseline="0" smtClean="0">
                        <a:ln>
                          <a:noFill/>
                        </a:ln>
                        <a:solidFill>
                          <a:srgbClr val="C3260C"/>
                        </a:solidFill>
                        <a:effectLst/>
                        <a:latin typeface="Calibri" pitchFamily="34" charset="0"/>
                        <a:ea typeface="Calibri" pitchFamily="34" charset="0"/>
                        <a:cs typeface="Vrinda" pitchFamily="34"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r>
              <a:tr h="1422400">
                <a:tc>
                  <a:txBody>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rgbClr val="404040"/>
                          </a:solidFill>
                          <a:effectLst/>
                          <a:latin typeface="Trebuchet MS" pitchFamily="34" charset="0"/>
                          <a:cs typeface="Arial" charset="0"/>
                        </a:rPr>
                        <a:t>Govt. of India advised to cover more schools with LPG connection.</a:t>
                      </a:r>
                      <a:r>
                        <a:rPr kumimoji="0" lang="en-US" sz="2000" b="0" i="0" u="none" strike="noStrike" cap="none" normalizeH="0" baseline="0" dirty="0" smtClean="0">
                          <a:ln>
                            <a:noFill/>
                          </a:ln>
                          <a:solidFill>
                            <a:srgbClr val="404040"/>
                          </a:solidFill>
                          <a:effectLst/>
                          <a:latin typeface="Trebuchet MS" pitchFamily="34" charset="0"/>
                          <a:cs typeface="Arial" charset="0"/>
                        </a:rPr>
                        <a:t> </a:t>
                      </a: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c>
                  <a:txBody>
                    <a:bodyPr/>
                    <a:lstStyle/>
                    <a:p>
                      <a:pPr marL="457200" marR="0" lvl="1"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Char char="*"/>
                        <a:tabLst/>
                      </a:pPr>
                      <a:r>
                        <a:rPr kumimoji="0" lang="en-US" sz="1400" b="0" i="0" u="none" strike="noStrike" cap="none" normalizeH="0" baseline="0" dirty="0" smtClean="0">
                          <a:ln>
                            <a:noFill/>
                          </a:ln>
                          <a:solidFill>
                            <a:srgbClr val="404040"/>
                          </a:solidFill>
                          <a:effectLst/>
                          <a:latin typeface="Trebuchet MS" pitchFamily="34" charset="0"/>
                          <a:cs typeface="Arial" charset="0"/>
                        </a:rPr>
                        <a:t>Total 2080 schools have existing LPG connection.</a:t>
                      </a:r>
                    </a:p>
                    <a:p>
                      <a:pPr marL="457200" marR="0" lvl="1"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Char char="*"/>
                        <a:tabLst/>
                      </a:pPr>
                      <a:r>
                        <a:rPr kumimoji="0" lang="en-US" sz="1400" b="0" i="0" u="none" strike="noStrike" cap="none" normalizeH="0" baseline="0" dirty="0" smtClean="0">
                          <a:ln>
                            <a:noFill/>
                          </a:ln>
                          <a:solidFill>
                            <a:srgbClr val="404040"/>
                          </a:solidFill>
                          <a:effectLst/>
                          <a:latin typeface="Trebuchet MS" pitchFamily="34" charset="0"/>
                          <a:cs typeface="Arial" charset="0"/>
                        </a:rPr>
                        <a:t>Another 11,394 schools would be covered with LPG connection during 2016-17. Process has already been initiated with IOC Ltd. and will be completed within March, 2017.</a:t>
                      </a:r>
                    </a:p>
                    <a:p>
                      <a:pPr marL="457200" marR="0" lvl="1"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Char char="*"/>
                        <a:tabLst/>
                      </a:pPr>
                      <a:r>
                        <a:rPr lang="en-US" sz="1400" kern="1200" dirty="0" smtClean="0">
                          <a:solidFill>
                            <a:schemeClr val="tx1"/>
                          </a:solidFill>
                          <a:latin typeface="+mn-lt"/>
                          <a:ea typeface="+mn-ea"/>
                          <a:cs typeface="+mn-cs"/>
                        </a:rPr>
                        <a:t>However, it may be mentioned that </a:t>
                      </a:r>
                      <a:r>
                        <a:rPr lang="en-US" sz="1400" kern="1200" dirty="0" err="1" smtClean="0">
                          <a:solidFill>
                            <a:schemeClr val="tx1"/>
                          </a:solidFill>
                          <a:latin typeface="+mn-lt"/>
                          <a:ea typeface="+mn-ea"/>
                          <a:cs typeface="+mn-cs"/>
                        </a:rPr>
                        <a:t>Hon'ble</a:t>
                      </a:r>
                      <a:r>
                        <a:rPr lang="en-US" sz="1400" kern="1200" dirty="0" smtClean="0">
                          <a:solidFill>
                            <a:schemeClr val="tx1"/>
                          </a:solidFill>
                          <a:latin typeface="+mn-lt"/>
                          <a:ea typeface="+mn-ea"/>
                          <a:cs typeface="+mn-cs"/>
                        </a:rPr>
                        <a:t> Education Minister, Assam has taken initiatives for providing LPG connection to the remaining schools (43,382) in convergence with other </a:t>
                      </a:r>
                      <a:r>
                        <a:rPr lang="en-US" sz="1400" kern="1200" dirty="0" err="1" smtClean="0">
                          <a:solidFill>
                            <a:schemeClr val="tx1"/>
                          </a:solidFill>
                          <a:latin typeface="+mn-lt"/>
                          <a:ea typeface="+mn-ea"/>
                          <a:cs typeface="+mn-cs"/>
                        </a:rPr>
                        <a:t>Deptt</a:t>
                      </a:r>
                      <a:r>
                        <a:rPr lang="en-US" sz="1400" kern="1200" dirty="0" smtClean="0">
                          <a:solidFill>
                            <a:schemeClr val="tx1"/>
                          </a:solidFill>
                          <a:latin typeface="+mn-lt"/>
                          <a:ea typeface="+mn-ea"/>
                          <a:cs typeface="+mn-cs"/>
                        </a:rPr>
                        <a:t>./NGO.</a:t>
                      </a:r>
                      <a:r>
                        <a:rPr kumimoji="0" lang="en-US" sz="1400" b="0" i="0" u="none" strike="noStrike" cap="none" normalizeH="0" baseline="0" dirty="0" smtClean="0">
                          <a:ln>
                            <a:noFill/>
                          </a:ln>
                          <a:solidFill>
                            <a:srgbClr val="404040"/>
                          </a:solidFill>
                          <a:effectLst/>
                          <a:latin typeface="Trebuchet MS" pitchFamily="34" charset="0"/>
                          <a:cs typeface="Arial" charset="0"/>
                        </a:rPr>
                        <a:t> </a:t>
                      </a: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r>
            </a:tbl>
          </a:graphicData>
        </a:graphic>
      </p:graphicFrame>
      <p:sp>
        <p:nvSpPr>
          <p:cNvPr id="5" name="Rectangle 4"/>
          <p:cNvSpPr/>
          <p:nvPr/>
        </p:nvSpPr>
        <p:spPr>
          <a:xfrm>
            <a:off x="234950" y="3371850"/>
            <a:ext cx="8299450" cy="36195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defRPr/>
            </a:pPr>
            <a:r>
              <a:rPr lang="en-IN" sz="1600" dirty="0">
                <a:solidFill>
                  <a:srgbClr val="FFFFFF"/>
                </a:solidFill>
                <a:cs typeface="Arial" charset="0"/>
              </a:rPr>
              <a:t>Point 5: </a:t>
            </a:r>
            <a:r>
              <a:rPr lang="en-US" sz="1600" b="1" dirty="0">
                <a:solidFill>
                  <a:schemeClr val="bg1"/>
                </a:solidFill>
                <a:latin typeface="Arial" charset="0"/>
                <a:cs typeface="Arial" charset="0"/>
              </a:rPr>
              <a:t>Use of firewood as model of cooking in 98.7% schools:</a:t>
            </a:r>
            <a:r>
              <a:rPr lang="en-US" sz="1600" dirty="0">
                <a:solidFill>
                  <a:schemeClr val="bg1"/>
                </a:solidFill>
                <a:latin typeface="Arial" charset="0"/>
                <a:cs typeface="Arial" charset="0"/>
              </a:rPr>
              <a:t> </a:t>
            </a:r>
          </a:p>
        </p:txBody>
      </p:sp>
      <p:sp>
        <p:nvSpPr>
          <p:cNvPr id="6" name="Rectangle 5"/>
          <p:cNvSpPr/>
          <p:nvPr/>
        </p:nvSpPr>
        <p:spPr>
          <a:xfrm>
            <a:off x="228600" y="457200"/>
            <a:ext cx="4267200" cy="392112"/>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defRPr/>
            </a:pPr>
            <a:r>
              <a:rPr lang="en-IN" sz="1600" dirty="0">
                <a:solidFill>
                  <a:srgbClr val="FFFFFF"/>
                </a:solidFill>
                <a:cs typeface="Arial" charset="0"/>
              </a:rPr>
              <a:t>Point 4: </a:t>
            </a:r>
            <a:r>
              <a:rPr lang="en-US" sz="1600" b="1" dirty="0">
                <a:solidFill>
                  <a:schemeClr val="bg1"/>
                </a:solidFill>
                <a:latin typeface="Arial" charset="0"/>
                <a:cs typeface="Arial" charset="0"/>
              </a:rPr>
              <a:t>Huge pendency of FCI bills</a:t>
            </a:r>
            <a:r>
              <a:rPr lang="en-US" dirty="0">
                <a:solidFill>
                  <a:schemeClr val="tx1"/>
                </a:solidFill>
                <a:latin typeface="Arial" charset="0"/>
                <a:cs typeface="Arial" charset="0"/>
              </a:rPr>
              <a:t> </a:t>
            </a:r>
          </a:p>
        </p:txBody>
      </p:sp>
      <p:graphicFrame>
        <p:nvGraphicFramePr>
          <p:cNvPr id="7" name="Group 22"/>
          <p:cNvGraphicFramePr>
            <a:graphicFrameLocks noGrp="1"/>
          </p:cNvGraphicFramePr>
          <p:nvPr/>
        </p:nvGraphicFramePr>
        <p:xfrm>
          <a:off x="412750" y="990600"/>
          <a:ext cx="8229600" cy="2046288"/>
        </p:xfrm>
        <a:graphic>
          <a:graphicData uri="http://schemas.openxmlformats.org/drawingml/2006/table">
            <a:tbl>
              <a:tblPr/>
              <a:tblGrid>
                <a:gridCol w="4235450"/>
                <a:gridCol w="3994150"/>
              </a:tblGrid>
              <a:tr h="304800">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dirty="0" smtClean="0">
                          <a:ln>
                            <a:noFill/>
                          </a:ln>
                          <a:solidFill>
                            <a:srgbClr val="C3260C"/>
                          </a:solidFill>
                          <a:effectLst/>
                          <a:latin typeface="Trebuchet MS" pitchFamily="34" charset="0"/>
                          <a:cs typeface="Arial" charset="0"/>
                        </a:rPr>
                        <a:t>PAB Suggestion</a:t>
                      </a:r>
                      <a:endParaRPr kumimoji="0" lang="en-US" sz="1600" b="0" i="0" u="none" strike="noStrike" cap="none" normalizeH="0" baseline="0" dirty="0" smtClean="0">
                        <a:ln>
                          <a:noFill/>
                        </a:ln>
                        <a:solidFill>
                          <a:srgbClr val="C3260C"/>
                        </a:solidFill>
                        <a:effectLst/>
                        <a:latin typeface="Trebuchet MS" pitchFamily="34" charset="0"/>
                        <a:cs typeface="Arial"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600" b="0" i="0" u="none" strike="noStrike" cap="none" normalizeH="0" baseline="0" dirty="0" smtClean="0">
                          <a:ln>
                            <a:noFill/>
                          </a:ln>
                          <a:solidFill>
                            <a:srgbClr val="C3260C"/>
                          </a:solidFill>
                          <a:effectLst/>
                          <a:latin typeface="Trebuchet MS" pitchFamily="34" charset="0"/>
                          <a:cs typeface="Arial" charset="0"/>
                        </a:rPr>
                        <a:t>          Action Taken/Status</a:t>
                      </a:r>
                      <a:endParaRPr kumimoji="0" lang="en-US" sz="1600" b="0" i="0" u="none" strike="noStrike" cap="none" normalizeH="0" baseline="0" dirty="0" smtClean="0">
                        <a:ln>
                          <a:noFill/>
                        </a:ln>
                        <a:solidFill>
                          <a:srgbClr val="C3260C"/>
                        </a:solidFill>
                        <a:effectLst/>
                        <a:latin typeface="Calibri" pitchFamily="34" charset="0"/>
                        <a:ea typeface="Calibri" pitchFamily="34" charset="0"/>
                        <a:cs typeface="Vrinda" pitchFamily="34"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noFill/>
                  </a:tcPr>
                </a:tc>
              </a:tr>
              <a:tr h="1741488">
                <a:tc>
                  <a:txBody>
                    <a:bodyPr/>
                    <a:lstStyle/>
                    <a:p>
                      <a:pPr marL="0" marR="0" lvl="0" indent="0" algn="just" defTabSz="914400" rtl="0" eaLnBrk="1" fontAlgn="base" latinLnBrk="0" hangingPunct="1">
                        <a:lnSpc>
                          <a:spcPct val="100000"/>
                        </a:lnSpc>
                        <a:spcBef>
                          <a:spcPct val="0"/>
                        </a:spcBef>
                        <a:spcAft>
                          <a:spcPts val="600"/>
                        </a:spcAft>
                        <a:buClrTx/>
                        <a:buSzTx/>
                        <a:buFontTx/>
                        <a:buNone/>
                        <a:tabLst/>
                      </a:pPr>
                      <a:endParaRPr kumimoji="0" lang="en-US" sz="2000" b="0" i="0" u="none" strike="noStrike" cap="none" normalizeH="0" baseline="0" dirty="0" smtClean="0">
                        <a:ln>
                          <a:noFill/>
                        </a:ln>
                        <a:solidFill>
                          <a:srgbClr val="404040"/>
                        </a:solidFill>
                        <a:effectLst/>
                        <a:latin typeface="Trebuchet MS" pitchFamily="34" charset="0"/>
                        <a:cs typeface="Arial" charset="0"/>
                      </a:endParaRP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c>
                  <a:txBody>
                    <a:bodyPr/>
                    <a:lstStyle/>
                    <a:p>
                      <a:pPr marL="0" marR="0" lvl="0" indent="0" algn="just" defTabSz="914400" rtl="0" eaLnBrk="0" fontAlgn="base" latinLnBrk="0" hangingPunct="0">
                        <a:lnSpc>
                          <a:spcPct val="100000"/>
                        </a:lnSpc>
                        <a:spcBef>
                          <a:spcPct val="20000"/>
                        </a:spcBef>
                        <a:spcAft>
                          <a:spcPts val="300"/>
                        </a:spcAft>
                        <a:buClr>
                          <a:srgbClr val="C3260C"/>
                        </a:buClr>
                        <a:buSzPct val="130000"/>
                        <a:buFont typeface="Georgia" pitchFamily="18" charset="0"/>
                        <a:buChar char="*"/>
                        <a:tabLst/>
                      </a:pPr>
                      <a:r>
                        <a:rPr kumimoji="0" lang="en-US" sz="1300" b="0" i="0" u="none" strike="noStrike" cap="none" normalizeH="0" baseline="0" dirty="0" smtClean="0">
                          <a:ln>
                            <a:noFill/>
                          </a:ln>
                          <a:solidFill>
                            <a:srgbClr val="404040"/>
                          </a:solidFill>
                          <a:effectLst/>
                          <a:latin typeface="Trebuchet MS" pitchFamily="34" charset="0"/>
                          <a:cs typeface="Arial" charset="0"/>
                        </a:rPr>
                        <a:t>A joint meeting was held with the FCI officials under the Chairmanship of the Commissioner &amp; Secretary to the Govt. of Assam, Education (Elementary) Department on 15/12/2016 and reconciliation of pending bills with districts and FCI officials is under process and will be settled within February, 2017. </a:t>
                      </a:r>
                    </a:p>
                  </a:txBody>
                  <a:tcPr marL="68580" marR="68580" marT="0" marB="0" horzOverflow="overflow">
                    <a:lnL>
                      <a:noFill/>
                    </a:lnL>
                    <a:lnR>
                      <a:noFill/>
                    </a:lnR>
                    <a:lnT w="12700" cap="flat" cmpd="sng" algn="ctr">
                      <a:solidFill>
                        <a:srgbClr val="A7EA52"/>
                      </a:solidFill>
                      <a:prstDash val="solid"/>
                      <a:round/>
                      <a:headEnd type="none" w="med" len="med"/>
                      <a:tailEnd type="none" w="med" len="med"/>
                    </a:lnT>
                    <a:lnB w="12700" cap="flat" cmpd="sng" algn="ctr">
                      <a:solidFill>
                        <a:srgbClr val="A7EA52"/>
                      </a:solidFill>
                      <a:prstDash val="solid"/>
                      <a:round/>
                      <a:headEnd type="none" w="med" len="med"/>
                      <a:tailEnd type="none" w="med" len="med"/>
                    </a:lnB>
                    <a:lnTlToBr>
                      <a:noFill/>
                    </a:lnTlToBr>
                    <a:lnBlToTr>
                      <a:noFill/>
                    </a:lnBlToTr>
                    <a:solidFill>
                      <a:srgbClr val="A7EA52">
                        <a:alpha val="20000"/>
                      </a:srgbClr>
                    </a:solidFill>
                  </a:tcPr>
                </a:tc>
              </a:tr>
            </a:tbl>
          </a:graphicData>
        </a:graphic>
      </p:graphicFrame>
      <p:sp>
        <p:nvSpPr>
          <p:cNvPr id="8" name="TextBox 7"/>
          <p:cNvSpPr txBox="1"/>
          <p:nvPr/>
        </p:nvSpPr>
        <p:spPr>
          <a:xfrm>
            <a:off x="228600" y="76200"/>
            <a:ext cx="8763000" cy="338554"/>
          </a:xfrm>
          <a:prstGeom prst="rect">
            <a:avLst/>
          </a:prstGeom>
          <a:noFill/>
        </p:spPr>
        <p:txBody>
          <a:bodyPr>
            <a:spAutoFit/>
          </a:bodyPr>
          <a:lstStyle/>
          <a:p>
            <a:pPr fontAlgn="auto">
              <a:spcBef>
                <a:spcPts val="0"/>
              </a:spcBef>
              <a:spcAft>
                <a:spcPts val="0"/>
              </a:spcAft>
              <a:defRPr/>
            </a:pPr>
            <a:r>
              <a:rPr lang="en-IN" sz="1400" dirty="0" smtClean="0">
                <a:solidFill>
                  <a:srgbClr val="002060"/>
                </a:solidFill>
                <a:latin typeface="+mn-lt"/>
                <a:cs typeface="+mn-cs"/>
              </a:rPr>
              <a:t>PAB-MDM [2016-17] Suggestion:  </a:t>
            </a:r>
            <a:r>
              <a:rPr lang="en-IN" sz="1600" dirty="0">
                <a:solidFill>
                  <a:srgbClr val="C00000"/>
                </a:solidFill>
                <a:latin typeface="+mn-lt"/>
                <a:cs typeface="+mn-cs"/>
              </a:rPr>
              <a:t>					</a:t>
            </a:r>
            <a:r>
              <a:rPr lang="en-IN" sz="1600" dirty="0" smtClean="0">
                <a:solidFill>
                  <a:srgbClr val="C00000"/>
                </a:solidFill>
                <a:latin typeface="+mn-lt"/>
                <a:cs typeface="+mn-cs"/>
              </a:rPr>
              <a:t> </a:t>
            </a:r>
            <a:r>
              <a:rPr lang="en-US" sz="900" i="1" dirty="0">
                <a:solidFill>
                  <a:schemeClr val="accent6">
                    <a:lumMod val="75000"/>
                  </a:schemeClr>
                </a:solidFill>
                <a:latin typeface="Calibri"/>
                <a:ea typeface="Times New Roman"/>
                <a:cs typeface="Arial"/>
              </a:rPr>
              <a:t>Action taken note …contd..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ChangeArrowheads="1"/>
          </p:cNvSpPr>
          <p:nvPr/>
        </p:nvSpPr>
        <p:spPr bwMode="auto">
          <a:xfrm>
            <a:off x="533400" y="119063"/>
            <a:ext cx="8077200" cy="338137"/>
          </a:xfrm>
          <a:prstGeom prst="rect">
            <a:avLst/>
          </a:prstGeom>
          <a:noFill/>
          <a:ln w="9525">
            <a:noFill/>
            <a:miter lim="800000"/>
            <a:headEnd/>
            <a:tailEnd/>
          </a:ln>
        </p:spPr>
        <p:txBody>
          <a:bodyPr>
            <a:spAutoFit/>
          </a:bodyPr>
          <a:lstStyle/>
          <a:p>
            <a:r>
              <a:rPr lang="en-IN" sz="1600" b="1" u="sng" dirty="0" smtClean="0">
                <a:solidFill>
                  <a:srgbClr val="7030A0"/>
                </a:solidFill>
                <a:latin typeface="Trebuchet MS" pitchFamily="34" charset="0"/>
              </a:rPr>
              <a:t> </a:t>
            </a:r>
            <a:r>
              <a:rPr lang="en-IN" sz="1600" b="1" u="sng" dirty="0">
                <a:solidFill>
                  <a:srgbClr val="7030A0"/>
                </a:solidFill>
                <a:latin typeface="Trebuchet MS" pitchFamily="34" charset="0"/>
              </a:rPr>
              <a:t>Progress of Annual Work Plan &amp; Budget (AWP&amp;B), 2016-17</a:t>
            </a:r>
            <a:endParaRPr lang="en-US" sz="1600" b="1" u="sng" dirty="0">
              <a:solidFill>
                <a:srgbClr val="7030A0"/>
              </a:solidFill>
              <a:latin typeface="Trebuchet MS" pitchFamily="34" charset="0"/>
            </a:endParaRPr>
          </a:p>
        </p:txBody>
      </p:sp>
      <p:sp>
        <p:nvSpPr>
          <p:cNvPr id="33794" name="Rectangle 4"/>
          <p:cNvSpPr>
            <a:spLocks noChangeArrowheads="1"/>
          </p:cNvSpPr>
          <p:nvPr/>
        </p:nvSpPr>
        <p:spPr bwMode="auto">
          <a:xfrm>
            <a:off x="609600" y="533400"/>
            <a:ext cx="8229600" cy="581025"/>
          </a:xfrm>
          <a:prstGeom prst="rect">
            <a:avLst/>
          </a:prstGeom>
          <a:noFill/>
          <a:ln w="9525">
            <a:noFill/>
            <a:miter lim="800000"/>
            <a:headEnd/>
            <a:tailEnd/>
          </a:ln>
        </p:spPr>
        <p:txBody>
          <a:bodyPr>
            <a:spAutoFit/>
          </a:bodyPr>
          <a:lstStyle/>
          <a:p>
            <a:pPr marL="342900" indent="-342900" algn="just">
              <a:buFont typeface="Trebuchet MS" pitchFamily="34" charset="0"/>
              <a:buAutoNum type="alphaLcParenR"/>
            </a:pPr>
            <a:r>
              <a:rPr lang="en-US" sz="1600" b="1" dirty="0">
                <a:solidFill>
                  <a:srgbClr val="C00000"/>
                </a:solidFill>
                <a:latin typeface="Trebuchet MS" pitchFamily="34" charset="0"/>
              </a:rPr>
              <a:t>No. of institution and children approved by PAB (</a:t>
            </a:r>
            <a:r>
              <a:rPr lang="en-US" sz="1600" b="1" dirty="0" err="1">
                <a:solidFill>
                  <a:srgbClr val="C00000"/>
                </a:solidFill>
                <a:latin typeface="Trebuchet MS" pitchFamily="34" charset="0"/>
              </a:rPr>
              <a:t>Programme</a:t>
            </a:r>
            <a:r>
              <a:rPr lang="en-US" sz="1600" b="1" dirty="0">
                <a:solidFill>
                  <a:srgbClr val="C00000"/>
                </a:solidFill>
                <a:latin typeface="Trebuchet MS" pitchFamily="34" charset="0"/>
              </a:rPr>
              <a:t> Approval Board) of MHRD, Govt. of India for Mid-Day-Meal Scheme under AWP &amp; B, 2016-17.</a:t>
            </a:r>
          </a:p>
        </p:txBody>
      </p:sp>
      <p:graphicFrame>
        <p:nvGraphicFramePr>
          <p:cNvPr id="6" name="Table 5"/>
          <p:cNvGraphicFramePr>
            <a:graphicFrameLocks noGrp="1"/>
          </p:cNvGraphicFramePr>
          <p:nvPr/>
        </p:nvGraphicFramePr>
        <p:xfrm>
          <a:off x="1066800" y="1143000"/>
          <a:ext cx="7696200" cy="2473326"/>
        </p:xfrm>
        <a:graphic>
          <a:graphicData uri="http://schemas.openxmlformats.org/drawingml/2006/table">
            <a:tbl>
              <a:tblPr/>
              <a:tblGrid>
                <a:gridCol w="2303463"/>
                <a:gridCol w="1735137"/>
                <a:gridCol w="2209800"/>
                <a:gridCol w="1447800"/>
              </a:tblGrid>
              <a:tr h="246063">
                <a:tc rowSpan="2">
                  <a:txBody>
                    <a:bodyPr/>
                    <a:lstStyle/>
                    <a:p>
                      <a:pPr marL="0" marR="0" lvl="0" indent="0" algn="l" defTabSz="914400" rtl="0" eaLnBrk="1" fontAlgn="base" latinLnBrk="0" hangingPunct="1">
                        <a:lnSpc>
                          <a:spcPct val="115000"/>
                        </a:lnSpc>
                        <a:spcBef>
                          <a:spcPts val="300"/>
                        </a:spcBef>
                        <a:spcAft>
                          <a:spcPts val="300"/>
                        </a:spcAft>
                        <a:buClrTx/>
                        <a:buSzTx/>
                        <a:buFontTx/>
                        <a:buNone/>
                        <a:tabLst/>
                      </a:pPr>
                      <a:r>
                        <a:rPr kumimoji="0" lang="en-IN" sz="1400" b="1" i="0" u="none" strike="noStrike" cap="none" normalizeH="0" baseline="0" dirty="0" smtClean="0">
                          <a:ln>
                            <a:noFill/>
                          </a:ln>
                          <a:solidFill>
                            <a:schemeClr val="tx1"/>
                          </a:solidFill>
                          <a:effectLst/>
                          <a:latin typeface="Calibri" pitchFamily="34" charset="0"/>
                          <a:cs typeface="Times New Roman" pitchFamily="18" charset="0"/>
                        </a:rPr>
                        <a:t>Category</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D3"/>
                    </a:solidFill>
                  </a:tcPr>
                </a:tc>
                <a:tc>
                  <a:txBody>
                    <a:bodyPr/>
                    <a:lstStyle/>
                    <a:p>
                      <a:pPr marL="0" marR="0" lvl="0" indent="0" algn="r" defTabSz="914400" rtl="0" eaLnBrk="1" fontAlgn="base" latinLnBrk="0" hangingPunct="1">
                        <a:lnSpc>
                          <a:spcPct val="115000"/>
                        </a:lnSpc>
                        <a:spcBef>
                          <a:spcPts val="300"/>
                        </a:spcBef>
                        <a:spcAft>
                          <a:spcPts val="300"/>
                        </a:spcAft>
                        <a:buClrTx/>
                        <a:buSzTx/>
                        <a:buFontTx/>
                        <a:buNone/>
                        <a:tabLst/>
                      </a:pPr>
                      <a:r>
                        <a:rPr kumimoji="0" lang="en-IN" sz="1400" b="1" i="0" u="none" strike="noStrike" cap="none" normalizeH="0" baseline="0" dirty="0" smtClean="0">
                          <a:ln>
                            <a:noFill/>
                          </a:ln>
                          <a:solidFill>
                            <a:schemeClr val="tx1"/>
                          </a:solidFill>
                          <a:effectLst/>
                          <a:latin typeface="Calibri" pitchFamily="34" charset="0"/>
                          <a:cs typeface="Times New Roman" pitchFamily="18" charset="0"/>
                        </a:rPr>
                        <a:t>Lower Primary </a:t>
                      </a:r>
                      <a:endParaRPr kumimoji="0" lang="en-US" sz="14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D3"/>
                    </a:solidFill>
                  </a:tcPr>
                </a:tc>
                <a:tc>
                  <a:txBody>
                    <a:bodyPr/>
                    <a:lstStyle/>
                    <a:p>
                      <a:pPr marL="0" marR="0" lvl="0" indent="0" algn="r" defTabSz="914400" rtl="0" eaLnBrk="1" fontAlgn="base" latinLnBrk="0" hangingPunct="1">
                        <a:lnSpc>
                          <a:spcPct val="115000"/>
                        </a:lnSpc>
                        <a:spcBef>
                          <a:spcPts val="300"/>
                        </a:spcBef>
                        <a:spcAft>
                          <a:spcPts val="300"/>
                        </a:spcAft>
                        <a:buClrTx/>
                        <a:buSzTx/>
                        <a:buFontTx/>
                        <a:buNone/>
                        <a:tabLst/>
                      </a:pPr>
                      <a:r>
                        <a:rPr kumimoji="0" lang="en-IN" sz="1400" b="1" i="0" u="none" strike="noStrike" cap="none" normalizeH="0" baseline="0" smtClean="0">
                          <a:ln>
                            <a:noFill/>
                          </a:ln>
                          <a:solidFill>
                            <a:schemeClr val="tx1"/>
                          </a:solidFill>
                          <a:effectLst/>
                          <a:latin typeface="Calibri" pitchFamily="34" charset="0"/>
                          <a:cs typeface="Times New Roman" pitchFamily="18" charset="0"/>
                        </a:rPr>
                        <a:t>Upper Primary &amp; NCLP</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D3"/>
                    </a:solidFill>
                  </a:tcPr>
                </a:tc>
                <a:tc rowSpan="2">
                  <a:txBody>
                    <a:bodyPr/>
                    <a:lstStyle/>
                    <a:p>
                      <a:pPr marL="0" marR="0" lvl="0" indent="0" algn="r" defTabSz="914400" rtl="0" eaLnBrk="1" fontAlgn="base" latinLnBrk="0" hangingPunct="1">
                        <a:lnSpc>
                          <a:spcPct val="115000"/>
                        </a:lnSpc>
                        <a:spcBef>
                          <a:spcPts val="300"/>
                        </a:spcBef>
                        <a:spcAft>
                          <a:spcPts val="300"/>
                        </a:spcAft>
                        <a:buClrTx/>
                        <a:buSzTx/>
                        <a:buFontTx/>
                        <a:buNone/>
                        <a:tabLst/>
                      </a:pPr>
                      <a:r>
                        <a:rPr kumimoji="0" lang="en-IN" sz="1400" b="1" i="0" u="none" strike="noStrike" cap="none" normalizeH="0" baseline="0" smtClean="0">
                          <a:ln>
                            <a:noFill/>
                          </a:ln>
                          <a:solidFill>
                            <a:schemeClr val="tx1"/>
                          </a:solidFill>
                          <a:effectLst/>
                          <a:latin typeface="Calibri" pitchFamily="34" charset="0"/>
                          <a:cs typeface="Times New Roman" pitchFamily="18" charset="0"/>
                        </a:rPr>
                        <a:t>Total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D3"/>
                    </a:solidFill>
                  </a:tcPr>
                </a:tc>
              </a:tr>
              <a:tr h="246063">
                <a:tc vMerge="1">
                  <a:txBody>
                    <a:bodyPr/>
                    <a:lstStyle/>
                    <a:p>
                      <a:endParaRPr lang="en-US"/>
                    </a:p>
                  </a:txBody>
                  <a:tcPr/>
                </a:tc>
                <a:tc>
                  <a:txBody>
                    <a:bodyPr/>
                    <a:lstStyle/>
                    <a:p>
                      <a:pPr marL="0" marR="0" lvl="0" indent="0" algn="r" defTabSz="914400" rtl="0" eaLnBrk="1" fontAlgn="base" latinLnBrk="0" hangingPunct="1">
                        <a:lnSpc>
                          <a:spcPct val="115000"/>
                        </a:lnSpc>
                        <a:spcBef>
                          <a:spcPts val="300"/>
                        </a:spcBef>
                        <a:spcAft>
                          <a:spcPts val="300"/>
                        </a:spcAft>
                        <a:buClrTx/>
                        <a:buSzTx/>
                        <a:buFontTx/>
                        <a:buNone/>
                        <a:tabLst/>
                      </a:pPr>
                      <a:r>
                        <a:rPr kumimoji="0" lang="en-IN" sz="1400" b="0" i="0" u="none" strike="noStrike" cap="none" normalizeH="0" baseline="0" dirty="0" smtClean="0">
                          <a:ln>
                            <a:noFill/>
                          </a:ln>
                          <a:solidFill>
                            <a:srgbClr val="FF0000"/>
                          </a:solidFill>
                          <a:effectLst/>
                          <a:latin typeface="Calibri" pitchFamily="34" charset="0"/>
                          <a:cs typeface="Times New Roman" pitchFamily="18" charset="0"/>
                        </a:rPr>
                        <a:t>(Class I-V) </a:t>
                      </a:r>
                      <a:endParaRPr kumimoji="0" lang="en-US" sz="1400" b="0" i="0" u="none" strike="noStrike" cap="none" normalizeH="0" baseline="0" dirty="0" smtClean="0">
                        <a:ln>
                          <a:noFill/>
                        </a:ln>
                        <a:solidFill>
                          <a:srgbClr val="FF0000"/>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D3"/>
                    </a:solidFill>
                  </a:tcPr>
                </a:tc>
                <a:tc>
                  <a:txBody>
                    <a:bodyPr/>
                    <a:lstStyle/>
                    <a:p>
                      <a:pPr marL="0" marR="0" lvl="0" indent="0" algn="r" defTabSz="914400" rtl="0" eaLnBrk="1" fontAlgn="base" latinLnBrk="0" hangingPunct="1">
                        <a:lnSpc>
                          <a:spcPct val="115000"/>
                        </a:lnSpc>
                        <a:spcBef>
                          <a:spcPts val="300"/>
                        </a:spcBef>
                        <a:spcAft>
                          <a:spcPts val="300"/>
                        </a:spcAft>
                        <a:buClrTx/>
                        <a:buSzTx/>
                        <a:buFontTx/>
                        <a:buNone/>
                        <a:tabLst/>
                      </a:pPr>
                      <a:r>
                        <a:rPr kumimoji="0" lang="en-IN" sz="1400" b="0" i="0" u="none" strike="noStrike" cap="none" normalizeH="0" baseline="0" smtClean="0">
                          <a:ln>
                            <a:noFill/>
                          </a:ln>
                          <a:solidFill>
                            <a:srgbClr val="FF0000"/>
                          </a:solidFill>
                          <a:effectLst/>
                          <a:latin typeface="Calibri" pitchFamily="34" charset="0"/>
                          <a:cs typeface="Times New Roman" pitchFamily="18" charset="0"/>
                        </a:rPr>
                        <a:t>(Class VI-VIII) </a:t>
                      </a:r>
                      <a:endParaRPr kumimoji="0" lang="en-US" sz="1400" b="0" i="0" u="none" strike="noStrike" cap="none" normalizeH="0" baseline="0" smtClean="0">
                        <a:ln>
                          <a:noFill/>
                        </a:ln>
                        <a:solidFill>
                          <a:srgbClr val="FF0000"/>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D3"/>
                    </a:solidFill>
                  </a:tcPr>
                </a:tc>
                <a:tc vMerge="1">
                  <a:txBody>
                    <a:bodyPr/>
                    <a:lstStyle/>
                    <a:p>
                      <a:endParaRPr lang="en-US"/>
                    </a:p>
                  </a:txBody>
                  <a:tcPr/>
                </a:tc>
              </a:tr>
              <a:tr h="320675">
                <a:tc>
                  <a:txBody>
                    <a:bodyPr/>
                    <a:lstStyle/>
                    <a:p>
                      <a:pPr marL="0" marR="0" lvl="0" indent="0" algn="l"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Institution  </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44,386</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13,558</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57,944</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613">
                <a:tc>
                  <a:txBody>
                    <a:bodyPr/>
                    <a:lstStyle/>
                    <a:p>
                      <a:pPr marL="0" marR="0" lvl="0" indent="0" algn="l"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Children </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smtClean="0">
                          <a:ln>
                            <a:noFill/>
                          </a:ln>
                          <a:solidFill>
                            <a:schemeClr val="tx1"/>
                          </a:solidFill>
                          <a:effectLst/>
                          <a:latin typeface="Calibri" pitchFamily="34" charset="0"/>
                          <a:cs typeface="Times New Roman" pitchFamily="18" charset="0"/>
                        </a:rPr>
                        <a:t>29,11,309</a:t>
                      </a:r>
                      <a:endParaRPr kumimoji="0" lang="en-US" sz="16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smtClean="0">
                          <a:ln>
                            <a:noFill/>
                          </a:ln>
                          <a:solidFill>
                            <a:schemeClr val="tx1"/>
                          </a:solidFill>
                          <a:effectLst/>
                          <a:latin typeface="Calibri" pitchFamily="34" charset="0"/>
                          <a:cs typeface="Times New Roman" pitchFamily="18" charset="0"/>
                        </a:rPr>
                        <a:t>13,50,000</a:t>
                      </a:r>
                      <a:endParaRPr kumimoji="0" lang="en-US" sz="16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42,61,309</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l"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Cook-cum-Helpers </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90,049</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smtClean="0">
                          <a:ln>
                            <a:noFill/>
                          </a:ln>
                          <a:solidFill>
                            <a:schemeClr val="tx1"/>
                          </a:solidFill>
                          <a:effectLst/>
                          <a:latin typeface="Calibri" pitchFamily="34" charset="0"/>
                          <a:cs typeface="Times New Roman" pitchFamily="18" charset="0"/>
                        </a:rPr>
                        <a:t>32,675</a:t>
                      </a:r>
                      <a:endParaRPr kumimoji="0" lang="en-US" sz="16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1,22,724</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2163">
                <a:tc>
                  <a:txBody>
                    <a:bodyPr/>
                    <a:lstStyle/>
                    <a:p>
                      <a:pPr marL="0" marR="0" lvl="0" indent="0" algn="l"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Working Days (Mandatory MDM serving day)</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210</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UP : 220</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p>
                      <a:pPr marL="0" marR="0" lvl="0" indent="0" algn="r" defTabSz="914400" rtl="0" eaLnBrk="1" fontAlgn="base" latinLnBrk="0" hangingPunct="1">
                        <a:lnSpc>
                          <a:spcPct val="10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NCLP : 312</a:t>
                      </a:r>
                      <a:endParaRPr kumimoji="0" lang="en-US" sz="1600" b="0" i="0" u="none" strike="noStrike" cap="none" normalizeH="0" baseline="0" dirty="0" smtClean="0">
                        <a:ln>
                          <a:noFill/>
                        </a:ln>
                        <a:solidFill>
                          <a:schemeClr val="tx1"/>
                        </a:solidFill>
                        <a:effectLst/>
                        <a:latin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LP-210</a:t>
                      </a:r>
                      <a:endParaRPr kumimoji="0" lang="en-US" sz="1600" b="0" i="0" u="none" strike="noStrike" cap="none" normalizeH="0" baseline="0" dirty="0" smtClean="0">
                        <a:ln>
                          <a:noFill/>
                        </a:ln>
                        <a:solidFill>
                          <a:schemeClr val="tx1"/>
                        </a:solidFill>
                        <a:effectLst/>
                        <a:latin typeface="Calibri" pitchFamily="34" charset="0"/>
                        <a:ea typeface="Calibri" pitchFamily="34" charset="0"/>
                        <a:cs typeface="Vrinda" pitchFamily="34" charset="0"/>
                      </a:endParaRPr>
                    </a:p>
                    <a:p>
                      <a:pPr marL="0" marR="0" lvl="0" indent="0" algn="r" defTabSz="914400" rtl="0" eaLnBrk="1" fontAlgn="base" latinLnBrk="0" hangingPunct="1">
                        <a:lnSpc>
                          <a:spcPct val="10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UP-220 </a:t>
                      </a:r>
                      <a:endParaRPr kumimoji="0" lang="en-US"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r" defTabSz="914400" rtl="0" eaLnBrk="1" fontAlgn="base" latinLnBrk="0" hangingPunct="1">
                        <a:lnSpc>
                          <a:spcPct val="100000"/>
                        </a:lnSpc>
                        <a:spcBef>
                          <a:spcPts val="300"/>
                        </a:spcBef>
                        <a:spcAft>
                          <a:spcPts val="300"/>
                        </a:spcAft>
                        <a:buClrTx/>
                        <a:buSzTx/>
                        <a:buFontTx/>
                        <a:buNone/>
                        <a:tabLst/>
                      </a:pPr>
                      <a:r>
                        <a:rPr kumimoji="0" lang="en-IN" sz="1600" b="0" i="0" u="none" strike="noStrike" cap="none" normalizeH="0" baseline="0" dirty="0" smtClean="0">
                          <a:ln>
                            <a:noFill/>
                          </a:ln>
                          <a:solidFill>
                            <a:schemeClr val="tx1"/>
                          </a:solidFill>
                          <a:effectLst/>
                          <a:latin typeface="Calibri" pitchFamily="34" charset="0"/>
                          <a:cs typeface="Times New Roman" pitchFamily="18" charset="0"/>
                        </a:rPr>
                        <a:t>NCLP -312</a:t>
                      </a:r>
                      <a:endParaRPr kumimoji="0" lang="en-US" sz="1600" b="0" i="0" u="none" strike="noStrike" cap="none" normalizeH="0" baseline="0" dirty="0" smtClean="0">
                        <a:ln>
                          <a:noFill/>
                        </a:ln>
                        <a:solidFill>
                          <a:schemeClr val="tx1"/>
                        </a:solidFill>
                        <a:effectLst/>
                        <a:latin typeface="Calibri" pitchFamily="34" charset="0"/>
                        <a:cs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3830" name="Rectangle 6"/>
          <p:cNvSpPr>
            <a:spLocks noChangeArrowheads="1"/>
          </p:cNvSpPr>
          <p:nvPr/>
        </p:nvSpPr>
        <p:spPr bwMode="auto">
          <a:xfrm>
            <a:off x="762000" y="3657600"/>
            <a:ext cx="7086600" cy="336550"/>
          </a:xfrm>
          <a:prstGeom prst="rect">
            <a:avLst/>
          </a:prstGeom>
          <a:noFill/>
          <a:ln w="9525">
            <a:noFill/>
            <a:miter lim="800000"/>
            <a:headEnd/>
            <a:tailEnd/>
          </a:ln>
        </p:spPr>
        <p:txBody>
          <a:bodyPr>
            <a:spAutoFit/>
          </a:bodyPr>
          <a:lstStyle/>
          <a:p>
            <a:pPr marL="342900" indent="-342900">
              <a:buFont typeface="Trebuchet MS" pitchFamily="34" charset="0"/>
              <a:buAutoNum type="alphaLcParenR" startAt="2"/>
            </a:pPr>
            <a:r>
              <a:rPr lang="en-US" sz="1600" b="1" dirty="0">
                <a:solidFill>
                  <a:srgbClr val="C00000"/>
                </a:solidFill>
                <a:latin typeface="Trebuchet MS" pitchFamily="34" charset="0"/>
              </a:rPr>
              <a:t>Food grains approved by PAB MDM for 2016-17</a:t>
            </a:r>
          </a:p>
        </p:txBody>
      </p:sp>
      <p:graphicFrame>
        <p:nvGraphicFramePr>
          <p:cNvPr id="24809" name="Group 233"/>
          <p:cNvGraphicFramePr>
            <a:graphicFrameLocks noGrp="1"/>
          </p:cNvGraphicFramePr>
          <p:nvPr/>
        </p:nvGraphicFramePr>
        <p:xfrm>
          <a:off x="990600" y="4038600"/>
          <a:ext cx="7772400" cy="2712720"/>
        </p:xfrm>
        <a:graphic>
          <a:graphicData uri="http://schemas.openxmlformats.org/drawingml/2006/table">
            <a:tbl>
              <a:tblPr/>
              <a:tblGrid>
                <a:gridCol w="382588"/>
                <a:gridCol w="2951162"/>
                <a:gridCol w="1154113"/>
                <a:gridCol w="1009650"/>
                <a:gridCol w="898525"/>
                <a:gridCol w="1376362"/>
              </a:tblGrid>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Calibri" pitchFamily="34" charset="0"/>
                        </a:rPr>
                        <a:t>#</a:t>
                      </a:r>
                      <a:endParaRPr kumimoji="0" lang="en-US" sz="1200" b="1" i="0" u="none" strike="noStrike" cap="none" normalizeH="0" baseline="0" dirty="0" smtClean="0">
                        <a:ln>
                          <a:noFill/>
                        </a:ln>
                        <a:solidFill>
                          <a:srgbClr val="FF0000"/>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Calibri" pitchFamily="34" charset="0"/>
                        </a:rPr>
                        <a:t>Norms</a:t>
                      </a:r>
                      <a:endParaRPr kumimoji="0" lang="en-US" sz="1200" b="1" i="0" u="none" strike="noStrike" cap="none" normalizeH="0" baseline="0" dirty="0" smtClean="0">
                        <a:ln>
                          <a:noFill/>
                        </a:ln>
                        <a:solidFill>
                          <a:srgbClr val="FF0000"/>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Calibri" pitchFamily="34" charset="0"/>
                        </a:rPr>
                        <a:t>No. of Children</a:t>
                      </a:r>
                      <a:endParaRPr kumimoji="0" lang="en-US" sz="1200" b="1" i="0" u="none" strike="noStrike" cap="none" normalizeH="0" baseline="0" dirty="0" smtClean="0">
                        <a:ln>
                          <a:noFill/>
                        </a:ln>
                        <a:solidFill>
                          <a:srgbClr val="FF0000"/>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Calibri" pitchFamily="34" charset="0"/>
                        </a:rPr>
                        <a:t>No. of Working days</a:t>
                      </a:r>
                      <a:endParaRPr kumimoji="0" lang="en-US" sz="1200" b="1" i="0" u="none" strike="noStrike" cap="none" normalizeH="0" baseline="0" dirty="0" smtClean="0">
                        <a:ln>
                          <a:noFill/>
                        </a:ln>
                        <a:solidFill>
                          <a:srgbClr val="FF0000"/>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Calibri" pitchFamily="34" charset="0"/>
                        </a:rPr>
                        <a:t>Per child quantity</a:t>
                      </a:r>
                      <a:endParaRPr kumimoji="0" lang="en-US" sz="1200" b="1" i="0" u="none" strike="noStrike" cap="none" normalizeH="0" baseline="0" dirty="0" smtClean="0">
                        <a:ln>
                          <a:noFill/>
                        </a:ln>
                        <a:solidFill>
                          <a:srgbClr val="FF0000"/>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Calibri" pitchFamily="34" charset="0"/>
                        </a:rPr>
                        <a:t>Total</a:t>
                      </a:r>
                      <a:endParaRPr kumimoji="0" lang="en-US" sz="1200" b="1" i="0" u="none" strike="noStrike" cap="none" normalizeH="0" baseline="0" dirty="0" smtClean="0">
                        <a:ln>
                          <a:noFill/>
                        </a:ln>
                        <a:solidFill>
                          <a:srgbClr val="FF0000"/>
                        </a:solidFill>
                        <a:effectLst/>
                        <a:latin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Calibri" pitchFamily="34" charset="0"/>
                        </a:rPr>
                        <a:t>Quantity in MTs</a:t>
                      </a:r>
                      <a:endParaRPr kumimoji="0" lang="en-US" sz="1200" b="1" i="0" u="none" strike="noStrike" cap="none" normalizeH="0" baseline="0" dirty="0" smtClean="0">
                        <a:ln>
                          <a:noFill/>
                        </a:ln>
                        <a:solidFill>
                          <a:srgbClr val="FF0000"/>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Calibri" pitchFamily="34" charset="0"/>
                        </a:rPr>
                        <a:t>1</a:t>
                      </a:r>
                      <a:endParaRPr kumimoji="0" lang="en-US" sz="1200" b="0" i="0" u="none" strike="noStrike" cap="none" normalizeH="0" baseline="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Calibri" pitchFamily="34" charset="0"/>
                        </a:rPr>
                        <a:t>Primary @ 100 gms / child / school day) (2900000 x 210 x 0.00010)</a:t>
                      </a:r>
                      <a:endParaRPr kumimoji="0" lang="en-US" sz="1200" b="0" i="0" u="none" strike="noStrike" cap="none" normalizeH="0" baseline="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Times New Roman" pitchFamily="18" charset="0"/>
                        </a:rPr>
                        <a:t>29,00000</a:t>
                      </a:r>
                      <a:endParaRPr kumimoji="0" lang="en-US" sz="16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210</a:t>
                      </a:r>
                      <a:endParaRPr kumimoji="0" lang="en-US" sz="16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100 gram</a:t>
                      </a:r>
                      <a:endParaRPr kumimoji="0" lang="en-US" sz="16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60900.00</a:t>
                      </a:r>
                      <a:endParaRPr kumimoji="0" lang="en-US" sz="16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Calibri" pitchFamily="34" charset="0"/>
                        </a:rPr>
                        <a:t>2</a:t>
                      </a:r>
                      <a:endParaRPr kumimoji="0" lang="en-US" sz="1200" b="0" i="0" u="none" strike="noStrike" cap="none" normalizeH="0" baseline="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Calibri" pitchFamily="34" charset="0"/>
                        </a:rPr>
                        <a:t>Upper Primary @ 150 </a:t>
                      </a:r>
                      <a:r>
                        <a:rPr kumimoji="0" lang="en-US" sz="1200" b="0" i="0" u="none" strike="noStrike" cap="none" normalizeH="0" baseline="0" dirty="0" err="1" smtClean="0">
                          <a:ln>
                            <a:noFill/>
                          </a:ln>
                          <a:solidFill>
                            <a:schemeClr val="tx1"/>
                          </a:solidFill>
                          <a:effectLst/>
                          <a:latin typeface="Calibri" pitchFamily="34" charset="0"/>
                          <a:cs typeface="Calibri" pitchFamily="34" charset="0"/>
                        </a:rPr>
                        <a:t>gms</a:t>
                      </a:r>
                      <a:r>
                        <a:rPr kumimoji="0" lang="en-US" sz="1200" b="0" i="0" u="none" strike="noStrike" cap="none" normalizeH="0" baseline="0" dirty="0" smtClean="0">
                          <a:ln>
                            <a:noFill/>
                          </a:ln>
                          <a:solidFill>
                            <a:schemeClr val="tx1"/>
                          </a:solidFill>
                          <a:effectLst/>
                          <a:latin typeface="Calibri" pitchFamily="34" charset="0"/>
                          <a:cs typeface="Calibri" pitchFamily="34" charset="0"/>
                        </a:rPr>
                        <a:t> / child / school day (1350000 x 220 x 0.00015)</a:t>
                      </a:r>
                      <a:endParaRPr kumimoji="0" lang="en-US" sz="12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Times New Roman" pitchFamily="18" charset="0"/>
                        </a:rPr>
                        <a:t>13,50,000</a:t>
                      </a:r>
                      <a:endParaRPr kumimoji="0" lang="en-US" sz="1600" b="0" i="0" u="none" strike="noStrike" cap="none" normalizeH="0" baseline="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220</a:t>
                      </a:r>
                      <a:endParaRPr kumimoji="0" lang="en-US" sz="16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150 gram</a:t>
                      </a:r>
                      <a:endParaRPr kumimoji="0" lang="en-US" sz="16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44550.00</a:t>
                      </a:r>
                      <a:endParaRPr kumimoji="0" lang="en-US" sz="16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Calibri" pitchFamily="34" charset="0"/>
                        </a:rPr>
                        <a:t>3</a:t>
                      </a:r>
                      <a:endParaRPr kumimoji="0" lang="en-US" sz="1200" b="0" i="0" u="none" strike="noStrike" cap="none" normalizeH="0" baseline="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Calibri" pitchFamily="34" charset="0"/>
                        </a:rPr>
                        <a:t>NCLP @ 150 gms / child / school day (11309 x 312 x 0.00015)</a:t>
                      </a:r>
                      <a:endParaRPr kumimoji="0" lang="en-US" sz="1200" b="0" i="0" u="none" strike="noStrike" cap="none" normalizeH="0" baseline="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Calibri" pitchFamily="34" charset="0"/>
                        </a:rPr>
                        <a:t>11,309</a:t>
                      </a:r>
                      <a:endParaRPr kumimoji="0" lang="en-US" sz="1600" b="0" i="0" u="none" strike="noStrike" cap="none" normalizeH="0" baseline="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Calibri" pitchFamily="34" charset="0"/>
                        </a:rPr>
                        <a:t>312</a:t>
                      </a:r>
                      <a:endParaRPr kumimoji="0" lang="en-US" sz="1600" b="0" i="0" u="none" strike="noStrike" cap="none" normalizeH="0" baseline="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150 gram</a:t>
                      </a:r>
                      <a:endParaRPr kumimoji="0" lang="en-US" sz="16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529.26</a:t>
                      </a:r>
                      <a:endParaRPr kumimoji="0" lang="en-US" sz="16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grid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Calibri" pitchFamily="34" charset="0"/>
                          <a:cs typeface="Calibri" pitchFamily="34" charset="0"/>
                        </a:rPr>
                        <a:t>Total</a:t>
                      </a:r>
                      <a:endParaRPr kumimoji="0" lang="en-US" sz="1600" b="1" i="0" u="none" strike="noStrike" cap="none" normalizeH="0" baseline="0" dirty="0" smtClean="0">
                        <a:ln>
                          <a:noFill/>
                        </a:ln>
                        <a:solidFill>
                          <a:srgbClr val="FF0000"/>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Calibri" pitchFamily="34" charset="0"/>
                          <a:cs typeface="Calibri" pitchFamily="34" charset="0"/>
                        </a:rPr>
                        <a:t>42,61,309</a:t>
                      </a:r>
                      <a:endParaRPr kumimoji="0" lang="en-US" sz="1600" b="1" i="0" u="none" strike="noStrike" cap="none" normalizeH="0" baseline="0" dirty="0" smtClean="0">
                        <a:ln>
                          <a:noFill/>
                        </a:ln>
                        <a:solidFill>
                          <a:srgbClr val="FF0000"/>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038" marR="0" lvl="0" indent="0" algn="l"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endParaRPr kumimoji="0" lang="en-US" sz="1600" b="1" i="0" u="none" strike="noStrike" cap="none" normalizeH="0" baseline="0" dirty="0" smtClean="0">
                        <a:ln>
                          <a:noFill/>
                        </a:ln>
                        <a:solidFill>
                          <a:srgbClr val="FF0000"/>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038" marR="0" lvl="0" indent="0" algn="l"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endParaRPr kumimoji="0" lang="en-US" sz="1600" b="1" i="0" u="none" strike="noStrike" cap="none" normalizeH="0" baseline="0" dirty="0" smtClean="0">
                        <a:ln>
                          <a:noFill/>
                        </a:ln>
                        <a:solidFill>
                          <a:srgbClr val="FF0000"/>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Calibri" pitchFamily="34" charset="0"/>
                          <a:cs typeface="Calibri" pitchFamily="34" charset="0"/>
                        </a:rPr>
                        <a:t>105979.26</a:t>
                      </a:r>
                      <a:endParaRPr kumimoji="0" lang="en-US" sz="1600" b="1" i="0" u="none" strike="noStrike" cap="none" normalizeH="0" baseline="0" dirty="0" smtClean="0">
                        <a:ln>
                          <a:noFill/>
                        </a:ln>
                        <a:solidFill>
                          <a:srgbClr val="FF0000"/>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p:cNvSpPr>
            <a:spLocks noChangeArrowheads="1"/>
          </p:cNvSpPr>
          <p:nvPr/>
        </p:nvSpPr>
        <p:spPr bwMode="auto">
          <a:xfrm>
            <a:off x="609600" y="228600"/>
            <a:ext cx="8001000" cy="346075"/>
          </a:xfrm>
          <a:prstGeom prst="rect">
            <a:avLst/>
          </a:prstGeom>
          <a:noFill/>
          <a:ln w="9525">
            <a:solidFill>
              <a:srgbClr val="002060"/>
            </a:solidFill>
            <a:miter lim="800000"/>
            <a:headEnd/>
            <a:tailEnd/>
          </a:ln>
        </p:spPr>
        <p:txBody>
          <a:bodyPr>
            <a:spAutoFit/>
          </a:bodyPr>
          <a:lstStyle/>
          <a:p>
            <a:pPr marL="342900" indent="-342900"/>
            <a:r>
              <a:rPr lang="en-US" sz="1600" b="1" dirty="0" smtClean="0">
                <a:solidFill>
                  <a:srgbClr val="C00000"/>
                </a:solidFill>
                <a:latin typeface="Trebuchet MS" pitchFamily="34" charset="0"/>
              </a:rPr>
              <a:t>c) Approved </a:t>
            </a:r>
            <a:r>
              <a:rPr lang="en-US" sz="1600" b="1" dirty="0">
                <a:solidFill>
                  <a:srgbClr val="C00000"/>
                </a:solidFill>
                <a:latin typeface="Trebuchet MS" pitchFamily="34" charset="0"/>
              </a:rPr>
              <a:t>financial allocation under AWP &amp;B, 2016-17. </a:t>
            </a:r>
          </a:p>
        </p:txBody>
      </p:sp>
      <p:graphicFrame>
        <p:nvGraphicFramePr>
          <p:cNvPr id="26723" name="Group 99"/>
          <p:cNvGraphicFramePr>
            <a:graphicFrameLocks noGrp="1"/>
          </p:cNvGraphicFramePr>
          <p:nvPr/>
        </p:nvGraphicFramePr>
        <p:xfrm>
          <a:off x="838200" y="762000"/>
          <a:ext cx="7543800" cy="2193357"/>
        </p:xfrm>
        <a:graphic>
          <a:graphicData uri="http://schemas.openxmlformats.org/drawingml/2006/table">
            <a:tbl>
              <a:tblPr/>
              <a:tblGrid>
                <a:gridCol w="3397250"/>
                <a:gridCol w="1084263"/>
                <a:gridCol w="1036637"/>
                <a:gridCol w="1012825"/>
                <a:gridCol w="1012825"/>
              </a:tblGrid>
              <a:tr h="258763">
                <a:tc row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rebuchet MS" pitchFamily="34" charset="0"/>
                          <a:cs typeface="Arial" charset="0"/>
                        </a:rPr>
                        <a:t>Items</a:t>
                      </a:r>
                      <a:endParaRPr kumimoji="0" lang="en-US" sz="14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EBFA"/>
                    </a:solidFill>
                  </a:tcPr>
                </a:tc>
                <a:tc gridSpan="4">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rebuchet MS" pitchFamily="34" charset="0"/>
                          <a:cs typeface="Arial" charset="0"/>
                        </a:rPr>
                        <a:t>Central share &amp; State Share</a:t>
                      </a:r>
                      <a:endParaRPr kumimoji="0" lang="en-US" sz="14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EBFA"/>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58763">
                <a:tc vMerge="1">
                  <a:txBody>
                    <a:bodyPr/>
                    <a:lstStyle/>
                    <a:p>
                      <a:endParaRPr lang="en-US"/>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Primary</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D3"/>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UP</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D3"/>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NCLP</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6D3"/>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FF0000"/>
                          </a:solidFill>
                          <a:effectLst/>
                          <a:latin typeface="Trebuchet MS" pitchFamily="34" charset="0"/>
                          <a:cs typeface="Arial" charset="0"/>
                        </a:rPr>
                        <a:t>Total</a:t>
                      </a:r>
                      <a:endParaRPr kumimoji="0" lang="en-US" sz="1400" b="0"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EBFA"/>
                    </a:solidFill>
                  </a:tcPr>
                </a:tc>
              </a:tr>
              <a:tr h="2587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Cooking cost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IN" sz="1400" b="0" i="0" u="none" strike="noStrike" cap="none" normalizeH="0" baseline="0" smtClean="0">
                          <a:ln>
                            <a:noFill/>
                          </a:ln>
                          <a:solidFill>
                            <a:schemeClr val="tx1"/>
                          </a:solidFill>
                          <a:effectLst/>
                          <a:latin typeface="Trebuchet MS" pitchFamily="34" charset="0"/>
                          <a:cs typeface="Arial" charset="0"/>
                        </a:rPr>
                        <a:t>23507.40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IN" sz="1400" b="0" i="0" u="none" strike="noStrike" cap="none" normalizeH="0" baseline="0" smtClean="0">
                          <a:ln>
                            <a:noFill/>
                          </a:ln>
                          <a:solidFill>
                            <a:schemeClr val="tx1"/>
                          </a:solidFill>
                          <a:effectLst/>
                          <a:latin typeface="Trebuchet MS" pitchFamily="34" charset="0"/>
                          <a:cs typeface="Arial" charset="0"/>
                        </a:rPr>
                        <a:t>17166.60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IN" sz="1400" b="0" i="0" u="none" strike="noStrike" cap="none" normalizeH="0" baseline="0" smtClean="0">
                          <a:ln>
                            <a:noFill/>
                          </a:ln>
                          <a:solidFill>
                            <a:schemeClr val="tx1"/>
                          </a:solidFill>
                          <a:effectLst/>
                          <a:latin typeface="Trebuchet MS" pitchFamily="34" charset="0"/>
                          <a:cs typeface="Arial" charset="0"/>
                        </a:rPr>
                        <a:t>203.94</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rPr>
                        <a:t>40877.94</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Cost of food grains</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IN" sz="1400" b="0" i="0" u="none" strike="noStrike" cap="none" normalizeH="0" baseline="0" smtClean="0">
                          <a:ln>
                            <a:noFill/>
                          </a:ln>
                          <a:solidFill>
                            <a:schemeClr val="tx1"/>
                          </a:solidFill>
                          <a:effectLst/>
                          <a:latin typeface="Trebuchet MS" pitchFamily="34" charset="0"/>
                          <a:cs typeface="Arial" charset="0"/>
                        </a:rPr>
                        <a:t>3440.85</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IN" sz="1400" b="0" i="0" u="none" strike="noStrike" cap="none" normalizeH="0" baseline="0" smtClean="0">
                          <a:ln>
                            <a:noFill/>
                          </a:ln>
                          <a:solidFill>
                            <a:schemeClr val="tx1"/>
                          </a:solidFill>
                          <a:effectLst/>
                          <a:latin typeface="Trebuchet MS" pitchFamily="34" charset="0"/>
                          <a:cs typeface="Arial" charset="0"/>
                        </a:rPr>
                        <a:t>2517.08</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IN" sz="1400" b="0" i="0" u="none" strike="noStrike" cap="none" normalizeH="0" baseline="0" smtClean="0">
                          <a:ln>
                            <a:noFill/>
                          </a:ln>
                          <a:solidFill>
                            <a:schemeClr val="tx1"/>
                          </a:solidFill>
                          <a:effectLst/>
                          <a:latin typeface="Trebuchet MS" pitchFamily="34" charset="0"/>
                          <a:cs typeface="Arial" charset="0"/>
                        </a:rPr>
                        <a:t>29.90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rPr>
                        <a:t>5987.83</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Transportation cost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IN" sz="1400" b="0" i="0" u="none" strike="noStrike" cap="none" normalizeH="0" baseline="0" smtClean="0">
                          <a:ln>
                            <a:noFill/>
                          </a:ln>
                          <a:solidFill>
                            <a:schemeClr val="tx1"/>
                          </a:solidFill>
                          <a:effectLst/>
                          <a:latin typeface="Trebuchet MS" pitchFamily="34" charset="0"/>
                          <a:cs typeface="Arial" charset="0"/>
                        </a:rPr>
                        <a:t>828.24 </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IN" sz="1400" b="0" i="0" u="none" strike="noStrike" cap="none" normalizeH="0" baseline="0" smtClean="0">
                          <a:ln>
                            <a:noFill/>
                          </a:ln>
                          <a:solidFill>
                            <a:schemeClr val="tx1"/>
                          </a:solidFill>
                          <a:effectLst/>
                          <a:latin typeface="Trebuchet MS" pitchFamily="34" charset="0"/>
                          <a:cs typeface="Arial" charset="0"/>
                        </a:rPr>
                        <a:t>605.88</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IN" sz="1400" b="0" i="0" u="none" strike="noStrike" cap="none" normalizeH="0" baseline="0" smtClean="0">
                          <a:ln>
                            <a:noFill/>
                          </a:ln>
                          <a:solidFill>
                            <a:schemeClr val="tx1"/>
                          </a:solidFill>
                          <a:effectLst/>
                          <a:latin typeface="Trebuchet MS" pitchFamily="34" charset="0"/>
                          <a:cs typeface="Arial" charset="0"/>
                        </a:rPr>
                        <a:t>7.20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rPr>
                        <a:t>1441.32</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MME</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IN" sz="1400" b="0" i="0" u="none" strike="noStrike" cap="none" normalizeH="0" baseline="0" smtClean="0">
                          <a:ln>
                            <a:noFill/>
                          </a:ln>
                          <a:solidFill>
                            <a:schemeClr val="tx1"/>
                          </a:solidFill>
                          <a:effectLst/>
                          <a:latin typeface="Trebuchet MS" pitchFamily="34" charset="0"/>
                          <a:cs typeface="Arial" charset="0"/>
                        </a:rPr>
                        <a:t>603.10</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IN" sz="1400" b="0" i="0" u="none" strike="noStrike" cap="none" normalizeH="0" baseline="0" smtClean="0">
                          <a:ln>
                            <a:noFill/>
                          </a:ln>
                          <a:solidFill>
                            <a:schemeClr val="tx1"/>
                          </a:solidFill>
                          <a:effectLst/>
                          <a:latin typeface="Trebuchet MS" pitchFamily="34" charset="0"/>
                          <a:cs typeface="Arial" charset="0"/>
                        </a:rPr>
                        <a:t>387.14</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IN" sz="1400" b="0" i="0" u="none" strike="noStrike" cap="none" normalizeH="0" baseline="0" smtClean="0">
                          <a:ln>
                            <a:noFill/>
                          </a:ln>
                          <a:solidFill>
                            <a:schemeClr val="tx1"/>
                          </a:solidFill>
                          <a:effectLst/>
                          <a:latin typeface="Trebuchet MS" pitchFamily="34" charset="0"/>
                          <a:cs typeface="Arial" charset="0"/>
                        </a:rPr>
                        <a:t>3.97</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rPr>
                        <a:t>994.21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Honorarium to Cook-cum-Helper (CCH)</a:t>
                      </a:r>
                      <a:endParaRPr kumimoji="0" lang="en-US" sz="14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rPr>
                        <a:t>9004.90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rPr>
                        <a:t>3267.50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IN" sz="1400" b="0" i="0" u="none" strike="noStrike" cap="none" normalizeH="0" baseline="0" smtClean="0">
                          <a:ln>
                            <a:noFill/>
                          </a:ln>
                          <a:solidFill>
                            <a:schemeClr val="tx1"/>
                          </a:solidFill>
                          <a:effectLst/>
                          <a:latin typeface="Trebuchet MS" pitchFamily="34" charset="0"/>
                          <a:cs typeface="Arial" charset="0"/>
                        </a:rPr>
                        <a:t>-</a:t>
                      </a:r>
                      <a:endPar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Vrinda" pitchFamily="34" charset="0"/>
                        </a:rPr>
                        <a:t>12272.40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Trebuchet MS" pitchFamily="34" charset="0"/>
                          <a:cs typeface="Arial" charset="0"/>
                        </a:rPr>
                        <a:t>Total</a:t>
                      </a:r>
                      <a:endParaRPr kumimoji="0" lang="en-US" sz="16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Calibri" pitchFamily="34" charset="0"/>
                          <a:ea typeface="Calibri" pitchFamily="34" charset="0"/>
                          <a:cs typeface="Vrinda" pitchFamily="34" charset="0"/>
                        </a:rPr>
                        <a:t>37384.49</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Calibri" pitchFamily="34" charset="0"/>
                          <a:ea typeface="Calibri" pitchFamily="34" charset="0"/>
                          <a:cs typeface="Vrinda" pitchFamily="34" charset="0"/>
                        </a:rPr>
                        <a:t>23944.20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Calibri" pitchFamily="34" charset="0"/>
                          <a:ea typeface="Calibri" pitchFamily="34" charset="0"/>
                          <a:cs typeface="Vrinda" pitchFamily="34" charset="0"/>
                        </a:rPr>
                        <a:t>245.01</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Calibri" pitchFamily="34" charset="0"/>
                          <a:ea typeface="Calibri" pitchFamily="34" charset="0"/>
                          <a:cs typeface="Vrinda" pitchFamily="34" charset="0"/>
                        </a:rPr>
                        <a:t>61573.70</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5894" name="Rectangle 3"/>
          <p:cNvSpPr>
            <a:spLocks noChangeArrowheads="1"/>
          </p:cNvSpPr>
          <p:nvPr/>
        </p:nvSpPr>
        <p:spPr bwMode="auto">
          <a:xfrm>
            <a:off x="7631113" y="533400"/>
            <a:ext cx="827087" cy="230188"/>
          </a:xfrm>
          <a:prstGeom prst="rect">
            <a:avLst/>
          </a:prstGeom>
          <a:noFill/>
          <a:ln w="9525">
            <a:noFill/>
            <a:miter lim="800000"/>
            <a:headEnd/>
            <a:tailEnd/>
          </a:ln>
        </p:spPr>
        <p:txBody>
          <a:bodyPr wrap="none">
            <a:spAutoFit/>
          </a:bodyPr>
          <a:lstStyle/>
          <a:p>
            <a:r>
              <a:rPr lang="en-IN" sz="900">
                <a:latin typeface="Trebuchet MS" pitchFamily="34" charset="0"/>
              </a:rPr>
              <a:t>(Rs. In Lakh)</a:t>
            </a:r>
            <a:endParaRPr lang="en-US" sz="900">
              <a:latin typeface="Trebuchet MS" pitchFamily="34" charset="0"/>
            </a:endParaRPr>
          </a:p>
        </p:txBody>
      </p:sp>
      <p:sp>
        <p:nvSpPr>
          <p:cNvPr id="35895" name="Rectangle 5"/>
          <p:cNvSpPr>
            <a:spLocks noChangeArrowheads="1"/>
          </p:cNvSpPr>
          <p:nvPr/>
        </p:nvSpPr>
        <p:spPr bwMode="auto">
          <a:xfrm>
            <a:off x="228600" y="3048000"/>
            <a:ext cx="8610600" cy="558800"/>
          </a:xfrm>
          <a:prstGeom prst="rect">
            <a:avLst/>
          </a:prstGeom>
          <a:noFill/>
          <a:ln w="9525">
            <a:solidFill>
              <a:srgbClr val="002060"/>
            </a:solidFill>
            <a:miter lim="800000"/>
            <a:headEnd/>
            <a:tailEnd/>
          </a:ln>
        </p:spPr>
        <p:txBody>
          <a:bodyPr>
            <a:spAutoFit/>
          </a:bodyPr>
          <a:lstStyle/>
          <a:p>
            <a:pPr marL="342900" indent="-342900"/>
            <a:r>
              <a:rPr lang="en-IN" sz="1500" b="1" dirty="0" smtClean="0">
                <a:solidFill>
                  <a:srgbClr val="C00000"/>
                </a:solidFill>
                <a:latin typeface="Trebuchet MS" pitchFamily="34" charset="0"/>
              </a:rPr>
              <a:t>d)  Release </a:t>
            </a:r>
            <a:r>
              <a:rPr lang="en-IN" sz="1500" b="1" dirty="0">
                <a:solidFill>
                  <a:srgbClr val="C00000"/>
                </a:solidFill>
                <a:latin typeface="Trebuchet MS" pitchFamily="34" charset="0"/>
              </a:rPr>
              <a:t>of recurring central assistance under Ad-hoc grant &amp; balance of 1</a:t>
            </a:r>
            <a:r>
              <a:rPr lang="en-IN" sz="1500" b="1" baseline="30000" dirty="0">
                <a:solidFill>
                  <a:srgbClr val="C00000"/>
                </a:solidFill>
                <a:latin typeface="Trebuchet MS" pitchFamily="34" charset="0"/>
              </a:rPr>
              <a:t>st</a:t>
            </a:r>
            <a:r>
              <a:rPr lang="en-IN" sz="1500" b="1" dirty="0">
                <a:solidFill>
                  <a:srgbClr val="C00000"/>
                </a:solidFill>
                <a:latin typeface="Trebuchet MS" pitchFamily="34" charset="0"/>
              </a:rPr>
              <a:t> instalment  to the Govt. of Assam for the year 2016-17 along with Minimum Mandatory State  Share</a:t>
            </a:r>
            <a:r>
              <a:rPr lang="en-IN" sz="1500" dirty="0">
                <a:solidFill>
                  <a:srgbClr val="C00000"/>
                </a:solidFill>
                <a:latin typeface="Trebuchet MS" pitchFamily="34" charset="0"/>
              </a:rPr>
              <a:t> </a:t>
            </a:r>
            <a:endParaRPr lang="en-US" sz="1500" dirty="0">
              <a:solidFill>
                <a:srgbClr val="C00000"/>
              </a:solidFill>
              <a:latin typeface="Trebuchet MS" pitchFamily="34" charset="0"/>
            </a:endParaRPr>
          </a:p>
        </p:txBody>
      </p:sp>
      <p:graphicFrame>
        <p:nvGraphicFramePr>
          <p:cNvPr id="26724" name="Group 100"/>
          <p:cNvGraphicFramePr>
            <a:graphicFrameLocks noGrp="1"/>
          </p:cNvGraphicFramePr>
          <p:nvPr/>
        </p:nvGraphicFramePr>
        <p:xfrm>
          <a:off x="838200" y="3733800"/>
          <a:ext cx="7620000" cy="1839850"/>
        </p:xfrm>
        <a:graphic>
          <a:graphicData uri="http://schemas.openxmlformats.org/drawingml/2006/table">
            <a:tbl>
              <a:tblPr/>
              <a:tblGrid>
                <a:gridCol w="533400"/>
                <a:gridCol w="2809875"/>
                <a:gridCol w="1844675"/>
                <a:gridCol w="2432050"/>
              </a:tblGrid>
              <a:tr h="4905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Trebuchet MS" pitchFamily="34" charset="0"/>
                          <a:cs typeface="Arial" charset="0"/>
                        </a:rPr>
                        <a:t>#</a:t>
                      </a:r>
                      <a:endParaRPr kumimoji="0" lang="en-US" sz="11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rebuchet MS" pitchFamily="34" charset="0"/>
                          <a:cs typeface="Arial" charset="0"/>
                        </a:rPr>
                        <a:t>Component</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rebuchet MS" pitchFamily="34" charset="0"/>
                          <a:cs typeface="Arial" charset="0"/>
                        </a:rPr>
                        <a:t> (Primary + Upper Primary)</a:t>
                      </a:r>
                      <a:endParaRPr kumimoji="0" lang="en-US" sz="14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rebuchet MS" pitchFamily="34" charset="0"/>
                          <a:cs typeface="Arial" charset="0"/>
                        </a:rPr>
                        <a:t>Central Share</a:t>
                      </a:r>
                      <a:endParaRPr kumimoji="0" lang="en-US" sz="14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rebuchet MS" pitchFamily="34" charset="0"/>
                          <a:cs typeface="Arial" charset="0"/>
                        </a:rPr>
                        <a:t>Minimum Mandatory State Share</a:t>
                      </a:r>
                      <a:endParaRPr kumimoji="0" lang="en-US" sz="14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43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rebuchet MS" pitchFamily="34" charset="0"/>
                          <a:cs typeface="Arial" charset="0"/>
                        </a:rPr>
                        <a:t>1</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Cooking Cost </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21803.62 </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1631.59</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41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rebuchet MS" pitchFamily="34" charset="0"/>
                          <a:cs typeface="Arial" charset="0"/>
                        </a:rPr>
                        <a:t>2</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Cost of food grains </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1536.56 </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41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rebuchet MS" pitchFamily="34" charset="0"/>
                          <a:cs typeface="Arial" charset="0"/>
                        </a:rPr>
                        <a:t>3</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Honorarium to CCH </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6377.35 </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480.67</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43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rebuchet MS" pitchFamily="34" charset="0"/>
                          <a:cs typeface="Arial" charset="0"/>
                        </a:rPr>
                        <a:t>4</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Transportation Cost </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702.69</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 </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41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rebuchet MS" pitchFamily="34" charset="0"/>
                          <a:cs typeface="Arial" charset="0"/>
                        </a:rPr>
                        <a:t>5</a:t>
                      </a:r>
                      <a:endPar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MME </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rebuchet MS" pitchFamily="34" charset="0"/>
                          <a:cs typeface="Arial" charset="0"/>
                        </a:rPr>
                        <a:t>505.68</a:t>
                      </a:r>
                      <a:endParaRPr kumimoji="0" lang="en-US" sz="1400" b="0"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rebuchet MS" pitchFamily="34" charset="0"/>
                          <a:cs typeface="Arial" charset="0"/>
                        </a:rPr>
                        <a:t>-</a:t>
                      </a:r>
                      <a:endParaRPr kumimoji="0" lang="en-US" sz="14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6063">
                <a:tc gridSpan="2">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Trebuchet MS" pitchFamily="34" charset="0"/>
                          <a:cs typeface="Arial" charset="0"/>
                        </a:rPr>
                        <a:t>Grand Total</a:t>
                      </a:r>
                      <a:endParaRPr kumimoji="0" lang="en-US" sz="16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Trebuchet MS" pitchFamily="34" charset="0"/>
                          <a:cs typeface="Arial" charset="0"/>
                        </a:rPr>
                        <a:t>30925.90</a:t>
                      </a:r>
                      <a:endParaRPr kumimoji="0" lang="en-US" sz="16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Trebuchet MS" pitchFamily="34" charset="0"/>
                          <a:cs typeface="Arial" charset="0"/>
                        </a:rPr>
                        <a:t>2112.26</a:t>
                      </a:r>
                      <a:endParaRPr kumimoji="0" lang="en-US" sz="16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5937" name="Rectangle 7"/>
          <p:cNvSpPr>
            <a:spLocks noChangeArrowheads="1"/>
          </p:cNvSpPr>
          <p:nvPr/>
        </p:nvSpPr>
        <p:spPr bwMode="auto">
          <a:xfrm>
            <a:off x="381000" y="5638800"/>
            <a:ext cx="8458200" cy="1046440"/>
          </a:xfrm>
          <a:prstGeom prst="rect">
            <a:avLst/>
          </a:prstGeom>
          <a:noFill/>
          <a:ln w="9525">
            <a:solidFill>
              <a:srgbClr val="0070C0"/>
            </a:solidFill>
            <a:miter lim="800000"/>
            <a:headEnd/>
            <a:tailEnd/>
          </a:ln>
        </p:spPr>
        <p:txBody>
          <a:bodyPr>
            <a:spAutoFit/>
          </a:bodyPr>
          <a:lstStyle/>
          <a:p>
            <a:pPr algn="just"/>
            <a:r>
              <a:rPr lang="en-US" sz="1400" b="1" i="1" dirty="0">
                <a:solidFill>
                  <a:srgbClr val="C00000"/>
                </a:solidFill>
                <a:latin typeface="Trebuchet MS" pitchFamily="34" charset="0"/>
              </a:rPr>
              <a:t>N.B. </a:t>
            </a:r>
            <a:r>
              <a:rPr lang="en-US" sz="1400" dirty="0">
                <a:latin typeface="Trebuchet MS" pitchFamily="34" charset="0"/>
              </a:rPr>
              <a:t>: </a:t>
            </a:r>
            <a:r>
              <a:rPr lang="en-US" sz="1200" i="1" dirty="0"/>
              <a:t>Mandatory State share of </a:t>
            </a:r>
            <a:r>
              <a:rPr lang="en-US" sz="1200" b="1" i="1" dirty="0"/>
              <a:t>Rs.1018.96 </a:t>
            </a:r>
            <a:r>
              <a:rPr lang="en-US" sz="1200" b="1" i="1" dirty="0" err="1"/>
              <a:t>lakh</a:t>
            </a:r>
            <a:r>
              <a:rPr lang="en-US" sz="1200" i="1" dirty="0"/>
              <a:t> [Cooking Cost = </a:t>
            </a:r>
            <a:r>
              <a:rPr lang="en-US" sz="1200" b="1" i="1" dirty="0"/>
              <a:t>Rs.</a:t>
            </a:r>
            <a:r>
              <a:rPr lang="en-US" sz="1200" b="1" dirty="0"/>
              <a:t>791.03 </a:t>
            </a:r>
            <a:r>
              <a:rPr lang="en-US" sz="1200" b="1" dirty="0" err="1"/>
              <a:t>lakh</a:t>
            </a:r>
            <a:r>
              <a:rPr lang="en-US" sz="1200" dirty="0"/>
              <a:t> and </a:t>
            </a:r>
            <a:r>
              <a:rPr lang="en-US" sz="1200" dirty="0" err="1"/>
              <a:t>Honourariun</a:t>
            </a:r>
            <a:r>
              <a:rPr lang="en-US" sz="1200" dirty="0"/>
              <a:t> to CCH = </a:t>
            </a:r>
            <a:r>
              <a:rPr lang="en-US" sz="1200" b="1" dirty="0"/>
              <a:t>Rs.227.92 </a:t>
            </a:r>
            <a:r>
              <a:rPr lang="en-US" sz="1200" b="1" dirty="0" err="1"/>
              <a:t>lakh</a:t>
            </a:r>
            <a:r>
              <a:rPr lang="en-US" sz="1200" dirty="0"/>
              <a:t>] </a:t>
            </a:r>
            <a:r>
              <a:rPr lang="en-US" sz="1200" i="1" dirty="0"/>
              <a:t>is yet to be received from Govt. of Assam by implementing agency against 1st installment of Central share due to which 2nd installment of Central share has not been released yet. </a:t>
            </a:r>
            <a:r>
              <a:rPr lang="en-US" sz="1200" i="1" dirty="0" smtClean="0"/>
              <a:t>Out of Rs.1018.96 </a:t>
            </a:r>
            <a:r>
              <a:rPr lang="en-US" sz="1200" i="1" dirty="0" err="1" smtClean="0"/>
              <a:t>lakh</a:t>
            </a:r>
            <a:r>
              <a:rPr lang="en-US" sz="1200" i="1" dirty="0" smtClean="0"/>
              <a:t>, the Govt. has sanctioned Rs.895.70 </a:t>
            </a:r>
            <a:r>
              <a:rPr lang="en-US" sz="1200" i="1" dirty="0" err="1" smtClean="0"/>
              <a:t>lakh</a:t>
            </a:r>
            <a:r>
              <a:rPr lang="en-US" sz="1200" i="1" dirty="0" smtClean="0"/>
              <a:t>, but Govt. Finance </a:t>
            </a:r>
            <a:r>
              <a:rPr lang="en-US" sz="1200" i="1" dirty="0" err="1" smtClean="0"/>
              <a:t>Deptt</a:t>
            </a:r>
            <a:r>
              <a:rPr lang="en-US" sz="1200" i="1" dirty="0" smtClean="0"/>
              <a:t>. Ceiling for drawl of the amount has not yet been received. Further, proposal submitted for amount of Rs.123.26 </a:t>
            </a:r>
            <a:r>
              <a:rPr lang="en-US" sz="1200" i="1" dirty="0" err="1" smtClean="0"/>
              <a:t>lakh</a:t>
            </a:r>
            <a:r>
              <a:rPr lang="en-US" sz="1200" i="1" dirty="0" smtClean="0"/>
              <a:t> to Finance </a:t>
            </a:r>
            <a:r>
              <a:rPr lang="en-US" sz="1200" i="1" dirty="0" err="1" smtClean="0"/>
              <a:t>Deptt</a:t>
            </a:r>
            <a:r>
              <a:rPr lang="en-US" sz="1200" i="1" dirty="0" smtClean="0"/>
              <a:t>. for issue of ceiling from the SD amount of Rs.2309.69 </a:t>
            </a:r>
            <a:r>
              <a:rPr lang="en-US" sz="1200" i="1" dirty="0" err="1" smtClean="0"/>
              <a:t>lakh</a:t>
            </a:r>
            <a:r>
              <a:rPr lang="en-US" sz="1200" i="1" dirty="0" smtClean="0"/>
              <a:t>. </a:t>
            </a:r>
            <a:endParaRPr lang="en-US" sz="1200"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ChangeArrowheads="1"/>
          </p:cNvSpPr>
          <p:nvPr/>
        </p:nvSpPr>
        <p:spPr bwMode="auto">
          <a:xfrm>
            <a:off x="609600" y="228600"/>
            <a:ext cx="8001000" cy="314325"/>
          </a:xfrm>
          <a:prstGeom prst="rect">
            <a:avLst/>
          </a:prstGeom>
          <a:noFill/>
          <a:ln w="9525">
            <a:solidFill>
              <a:srgbClr val="002060"/>
            </a:solidFill>
            <a:miter lim="800000"/>
            <a:headEnd/>
            <a:tailEnd/>
          </a:ln>
        </p:spPr>
        <p:txBody>
          <a:bodyPr>
            <a:spAutoFit/>
          </a:bodyPr>
          <a:lstStyle/>
          <a:p>
            <a:pPr marL="342900" indent="-342900"/>
            <a:r>
              <a:rPr lang="en-US" sz="1400" b="1" dirty="0" smtClean="0">
                <a:solidFill>
                  <a:srgbClr val="C00000"/>
                </a:solidFill>
                <a:latin typeface="Trebuchet MS" pitchFamily="34" charset="0"/>
              </a:rPr>
              <a:t>e) Component-wise </a:t>
            </a:r>
            <a:r>
              <a:rPr lang="en-US" sz="1400" b="1" dirty="0">
                <a:solidFill>
                  <a:srgbClr val="C00000"/>
                </a:solidFill>
                <a:latin typeface="Trebuchet MS" pitchFamily="34" charset="0"/>
              </a:rPr>
              <a:t>expenditure (available fund) till 3</a:t>
            </a:r>
            <a:r>
              <a:rPr lang="en-US" sz="1400" b="1" baseline="30000" dirty="0">
                <a:solidFill>
                  <a:srgbClr val="C00000"/>
                </a:solidFill>
                <a:latin typeface="Trebuchet MS" pitchFamily="34" charset="0"/>
              </a:rPr>
              <a:t>rd</a:t>
            </a:r>
            <a:r>
              <a:rPr lang="en-US" sz="1400" b="1" dirty="0">
                <a:solidFill>
                  <a:srgbClr val="C00000"/>
                </a:solidFill>
                <a:latin typeface="Trebuchet MS" pitchFamily="34" charset="0"/>
              </a:rPr>
              <a:t> quarter  under AWP &amp;B, 2016-17</a:t>
            </a:r>
          </a:p>
        </p:txBody>
      </p:sp>
      <p:sp>
        <p:nvSpPr>
          <p:cNvPr id="36866" name="Rectangle 5"/>
          <p:cNvSpPr>
            <a:spLocks noChangeArrowheads="1"/>
          </p:cNvSpPr>
          <p:nvPr/>
        </p:nvSpPr>
        <p:spPr bwMode="auto">
          <a:xfrm>
            <a:off x="609600" y="4105275"/>
            <a:ext cx="8001000" cy="330200"/>
          </a:xfrm>
          <a:prstGeom prst="rect">
            <a:avLst/>
          </a:prstGeom>
          <a:noFill/>
          <a:ln w="9525">
            <a:solidFill>
              <a:srgbClr val="002060"/>
            </a:solidFill>
            <a:miter lim="800000"/>
            <a:headEnd/>
            <a:tailEnd/>
          </a:ln>
        </p:spPr>
        <p:txBody>
          <a:bodyPr>
            <a:spAutoFit/>
          </a:bodyPr>
          <a:lstStyle/>
          <a:p>
            <a:pPr marL="342900" indent="-342900"/>
            <a:r>
              <a:rPr lang="en-IN" sz="1500" b="1" dirty="0" smtClean="0">
                <a:solidFill>
                  <a:srgbClr val="C00000"/>
                </a:solidFill>
                <a:latin typeface="Trebuchet MS" pitchFamily="34" charset="0"/>
              </a:rPr>
              <a:t>f) Allocation </a:t>
            </a:r>
            <a:r>
              <a:rPr lang="en-IN" sz="1500" b="1" dirty="0">
                <a:solidFill>
                  <a:srgbClr val="C00000"/>
                </a:solidFill>
                <a:latin typeface="Trebuchet MS" pitchFamily="34" charset="0"/>
              </a:rPr>
              <a:t>&amp; lifting of rice during 1st , 2nd &amp; 3</a:t>
            </a:r>
            <a:r>
              <a:rPr lang="en-IN" sz="1500" b="1" baseline="30000" dirty="0">
                <a:solidFill>
                  <a:srgbClr val="C00000"/>
                </a:solidFill>
                <a:latin typeface="Trebuchet MS" pitchFamily="34" charset="0"/>
              </a:rPr>
              <a:t>rd</a:t>
            </a:r>
            <a:r>
              <a:rPr lang="en-IN" sz="1500" b="1" dirty="0">
                <a:solidFill>
                  <a:srgbClr val="C00000"/>
                </a:solidFill>
                <a:latin typeface="Trebuchet MS" pitchFamily="34" charset="0"/>
              </a:rPr>
              <a:t> quarter of  2016-17</a:t>
            </a:r>
            <a:r>
              <a:rPr lang="en-US" sz="1500" b="1" dirty="0">
                <a:solidFill>
                  <a:srgbClr val="C00000"/>
                </a:solidFill>
                <a:latin typeface="Trebuchet MS" pitchFamily="34" charset="0"/>
              </a:rPr>
              <a:t>. </a:t>
            </a:r>
          </a:p>
        </p:txBody>
      </p:sp>
      <p:graphicFrame>
        <p:nvGraphicFramePr>
          <p:cNvPr id="28082" name="Group 434"/>
          <p:cNvGraphicFramePr>
            <a:graphicFrameLocks noGrp="1"/>
          </p:cNvGraphicFramePr>
          <p:nvPr/>
        </p:nvGraphicFramePr>
        <p:xfrm>
          <a:off x="762000" y="4770438"/>
          <a:ext cx="7772400" cy="1543050"/>
        </p:xfrm>
        <a:graphic>
          <a:graphicData uri="http://schemas.openxmlformats.org/drawingml/2006/table">
            <a:tbl>
              <a:tblPr/>
              <a:tblGrid>
                <a:gridCol w="1077913"/>
                <a:gridCol w="1144587"/>
                <a:gridCol w="1085850"/>
                <a:gridCol w="1155700"/>
                <a:gridCol w="1076325"/>
                <a:gridCol w="1000125"/>
                <a:gridCol w="1231900"/>
              </a:tblGrid>
              <a:tr h="5524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400" b="0" i="0" u="none" strike="noStrike" cap="none" normalizeH="0" baseline="0" dirty="0" smtClean="0">
                          <a:ln>
                            <a:noFill/>
                          </a:ln>
                          <a:solidFill>
                            <a:schemeClr val="tx1"/>
                          </a:solidFill>
                          <a:effectLst/>
                          <a:latin typeface="Trebuchet MS" pitchFamily="34" charset="0"/>
                          <a:cs typeface="Arial" charset="0"/>
                        </a:rPr>
                        <a:t>Component</a:t>
                      </a:r>
                      <a:endParaRPr kumimoji="0" lang="en-US" sz="1400" b="0" i="0" u="none" strike="noStrike" cap="none" normalizeH="0" baseline="0" dirty="0" smtClean="0">
                        <a:ln>
                          <a:noFill/>
                        </a:ln>
                        <a:solidFill>
                          <a:schemeClr val="tx1"/>
                        </a:solidFill>
                        <a:effectLst/>
                        <a:latin typeface="Calibri" pitchFamily="34" charset="0"/>
                        <a:cs typeface="Arial"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400" b="0" i="0" u="sng" strike="noStrike" cap="none" normalizeH="0" baseline="0" smtClean="0">
                          <a:ln>
                            <a:noFill/>
                          </a:ln>
                          <a:solidFill>
                            <a:schemeClr val="tx1"/>
                          </a:solidFill>
                          <a:effectLst/>
                          <a:latin typeface="Trebuchet MS" pitchFamily="34" charset="0"/>
                          <a:cs typeface="Arial" charset="0"/>
                        </a:rPr>
                        <a:t>Primary Stage</a:t>
                      </a:r>
                      <a:r>
                        <a:rPr kumimoji="0" lang="en-IN" sz="1400" b="0" i="0" u="none" strike="noStrike" cap="none" normalizeH="0" baseline="0" smtClean="0">
                          <a:ln>
                            <a:noFill/>
                          </a:ln>
                          <a:solidFill>
                            <a:schemeClr val="tx1"/>
                          </a:solidFill>
                          <a:effectLst/>
                          <a:latin typeface="Trebuchet MS" pitchFamily="34" charset="0"/>
                          <a:cs typeface="Arial" charset="0"/>
                        </a:rPr>
                        <a:t>  </a:t>
                      </a:r>
                      <a:br>
                        <a:rPr kumimoji="0" lang="en-IN" sz="1400" b="0" i="0" u="none" strike="noStrike" cap="none" normalizeH="0" baseline="0" smtClean="0">
                          <a:ln>
                            <a:noFill/>
                          </a:ln>
                          <a:solidFill>
                            <a:schemeClr val="tx1"/>
                          </a:solidFill>
                          <a:effectLst/>
                          <a:latin typeface="Trebuchet MS" pitchFamily="34" charset="0"/>
                          <a:cs typeface="Arial" charset="0"/>
                        </a:rPr>
                      </a:br>
                      <a:r>
                        <a:rPr kumimoji="0" lang="en-IN" sz="1400" b="0" i="0" u="none" strike="noStrike" cap="none" normalizeH="0" baseline="0" smtClean="0">
                          <a:ln>
                            <a:noFill/>
                          </a:ln>
                          <a:solidFill>
                            <a:schemeClr val="tx1"/>
                          </a:solidFill>
                          <a:effectLst/>
                          <a:latin typeface="Trebuchet MS" pitchFamily="34" charset="0"/>
                          <a:cs typeface="Arial" charset="0"/>
                        </a:rPr>
                        <a:t>(1st April /16 to 31</a:t>
                      </a:r>
                      <a:r>
                        <a:rPr kumimoji="0" lang="en-IN" sz="1400" b="0" i="0" u="none" strike="noStrike" cap="none" normalizeH="0" baseline="30000" smtClean="0">
                          <a:ln>
                            <a:noFill/>
                          </a:ln>
                          <a:solidFill>
                            <a:schemeClr val="tx1"/>
                          </a:solidFill>
                          <a:effectLst/>
                          <a:latin typeface="Trebuchet MS" pitchFamily="34" charset="0"/>
                          <a:cs typeface="Arial" charset="0"/>
                        </a:rPr>
                        <a:t>st</a:t>
                      </a:r>
                      <a:r>
                        <a:rPr kumimoji="0" lang="en-IN" sz="1400" b="0" i="0" u="none" strike="noStrike" cap="none" normalizeH="0" baseline="0" smtClean="0">
                          <a:ln>
                            <a:noFill/>
                          </a:ln>
                          <a:solidFill>
                            <a:schemeClr val="tx1"/>
                          </a:solidFill>
                          <a:effectLst/>
                          <a:latin typeface="Trebuchet MS" pitchFamily="34" charset="0"/>
                          <a:cs typeface="Arial" charset="0"/>
                        </a:rPr>
                        <a:t> Dec./16)</a:t>
                      </a:r>
                      <a:endParaRPr kumimoji="0" lang="en-US" sz="1400" b="0" i="0" u="none" strike="noStrike" cap="none" normalizeH="0" baseline="0" smtClean="0">
                        <a:ln>
                          <a:noFill/>
                        </a:ln>
                        <a:solidFill>
                          <a:schemeClr val="tx1"/>
                        </a:solidFill>
                        <a:effectLst/>
                        <a:latin typeface="Calibri" pitchFamily="34" charset="0"/>
                        <a:cs typeface="Arial"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EEBDF"/>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400" b="0" i="0" u="sng" strike="noStrike" cap="none" normalizeH="0" baseline="0" smtClean="0">
                          <a:ln>
                            <a:noFill/>
                          </a:ln>
                          <a:solidFill>
                            <a:schemeClr val="tx1"/>
                          </a:solidFill>
                          <a:effectLst/>
                          <a:latin typeface="Trebuchet MS" pitchFamily="34" charset="0"/>
                          <a:cs typeface="Arial" charset="0"/>
                        </a:rPr>
                        <a:t>Upper Primary Stage</a:t>
                      </a:r>
                      <a:r>
                        <a:rPr kumimoji="0" lang="en-IN" sz="1400" b="0" i="0" u="none" strike="noStrike" cap="none" normalizeH="0" baseline="0" smtClean="0">
                          <a:ln>
                            <a:noFill/>
                          </a:ln>
                          <a:solidFill>
                            <a:schemeClr val="tx1"/>
                          </a:solidFill>
                          <a:effectLst/>
                          <a:latin typeface="Trebuchet MS" pitchFamily="34" charset="0"/>
                          <a:cs typeface="Arial" charset="0"/>
                        </a:rPr>
                        <a:t> </a:t>
                      </a:r>
                      <a:br>
                        <a:rPr kumimoji="0" lang="en-IN" sz="1400" b="0" i="0" u="none" strike="noStrike" cap="none" normalizeH="0" baseline="0" smtClean="0">
                          <a:ln>
                            <a:noFill/>
                          </a:ln>
                          <a:solidFill>
                            <a:schemeClr val="tx1"/>
                          </a:solidFill>
                          <a:effectLst/>
                          <a:latin typeface="Trebuchet MS" pitchFamily="34" charset="0"/>
                          <a:cs typeface="Arial" charset="0"/>
                        </a:rPr>
                      </a:br>
                      <a:r>
                        <a:rPr kumimoji="0" lang="en-IN" sz="1400" b="0" i="0" u="none" strike="noStrike" cap="none" normalizeH="0" baseline="0" smtClean="0">
                          <a:ln>
                            <a:noFill/>
                          </a:ln>
                          <a:solidFill>
                            <a:schemeClr val="tx1"/>
                          </a:solidFill>
                          <a:effectLst/>
                          <a:latin typeface="Trebuchet MS" pitchFamily="34" charset="0"/>
                          <a:cs typeface="Arial" charset="0"/>
                        </a:rPr>
                        <a:t>(1st April /16 to 31</a:t>
                      </a:r>
                      <a:r>
                        <a:rPr kumimoji="0" lang="en-IN" sz="1400" b="0" i="0" u="none" strike="noStrike" cap="none" normalizeH="0" baseline="30000" smtClean="0">
                          <a:ln>
                            <a:noFill/>
                          </a:ln>
                          <a:solidFill>
                            <a:schemeClr val="tx1"/>
                          </a:solidFill>
                          <a:effectLst/>
                          <a:latin typeface="Trebuchet MS" pitchFamily="34" charset="0"/>
                          <a:cs typeface="Arial" charset="0"/>
                        </a:rPr>
                        <a:t>st</a:t>
                      </a:r>
                      <a:r>
                        <a:rPr kumimoji="0" lang="en-IN" sz="1400" b="0" i="0" u="none" strike="noStrike" cap="none" normalizeH="0" baseline="0" smtClean="0">
                          <a:ln>
                            <a:noFill/>
                          </a:ln>
                          <a:solidFill>
                            <a:schemeClr val="tx1"/>
                          </a:solidFill>
                          <a:effectLst/>
                          <a:latin typeface="Trebuchet MS" pitchFamily="34" charset="0"/>
                          <a:cs typeface="Arial" charset="0"/>
                        </a:rPr>
                        <a:t> Dec./16)</a:t>
                      </a:r>
                      <a:endParaRPr kumimoji="0" lang="en-US" sz="1400" b="0" i="0" u="none" strike="noStrike" cap="none" normalizeH="0" baseline="0" smtClean="0">
                        <a:ln>
                          <a:noFill/>
                        </a:ln>
                        <a:solidFill>
                          <a:schemeClr val="tx1"/>
                        </a:solidFill>
                        <a:effectLst/>
                        <a:latin typeface="Calibri" pitchFamily="34" charset="0"/>
                        <a:cs typeface="Arial"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F7BA"/>
                    </a:solidFill>
                  </a:tcPr>
                </a:tc>
                <a:tc hMerge="1">
                  <a:txBody>
                    <a:bodyPr/>
                    <a:lstStyle/>
                    <a:p>
                      <a:endParaRPr lang="en-US"/>
                    </a:p>
                  </a:txBody>
                  <a:tcPr/>
                </a:tc>
                <a:tc hMerge="1">
                  <a:txBody>
                    <a:bodyPr/>
                    <a:lstStyle/>
                    <a:p>
                      <a:endParaRPr lang="en-US"/>
                    </a:p>
                  </a:txBody>
                  <a:tcPr/>
                </a:tc>
              </a:tr>
              <a:tr h="52863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300" b="0" i="0" u="none" strike="noStrike" cap="none" normalizeH="0" baseline="0" smtClean="0">
                          <a:ln>
                            <a:noFill/>
                          </a:ln>
                          <a:solidFill>
                            <a:schemeClr val="tx1"/>
                          </a:solidFill>
                          <a:effectLst/>
                          <a:latin typeface="Trebuchet MS" pitchFamily="34" charset="0"/>
                          <a:cs typeface="Arial" charset="0"/>
                        </a:rPr>
                        <a:t>Annual Allocation </a:t>
                      </a:r>
                      <a:endParaRPr kumimoji="0" lang="en-US" sz="1300" b="0" i="0" u="none" strike="noStrike" cap="none" normalizeH="0" baseline="0" smtClean="0">
                        <a:ln>
                          <a:noFill/>
                        </a:ln>
                        <a:solidFill>
                          <a:schemeClr val="tx1"/>
                        </a:solidFill>
                        <a:effectLst/>
                        <a:latin typeface="Calibri" pitchFamily="34" charset="0"/>
                        <a:cs typeface="Arial"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300" b="0" i="0" u="none" strike="noStrike" cap="none" normalizeH="0" baseline="0" smtClean="0">
                          <a:ln>
                            <a:noFill/>
                          </a:ln>
                          <a:solidFill>
                            <a:schemeClr val="tx1"/>
                          </a:solidFill>
                          <a:effectLst/>
                          <a:latin typeface="Trebuchet MS" pitchFamily="34" charset="0"/>
                          <a:cs typeface="Arial" charset="0"/>
                        </a:rPr>
                        <a:t>Lifting up-to 3</a:t>
                      </a:r>
                      <a:r>
                        <a:rPr kumimoji="0" lang="en-IN" sz="1300" b="0" i="0" u="none" strike="noStrike" cap="none" normalizeH="0" baseline="30000" smtClean="0">
                          <a:ln>
                            <a:noFill/>
                          </a:ln>
                          <a:solidFill>
                            <a:schemeClr val="tx1"/>
                          </a:solidFill>
                          <a:effectLst/>
                          <a:latin typeface="Trebuchet MS" pitchFamily="34" charset="0"/>
                          <a:cs typeface="Arial" charset="0"/>
                        </a:rPr>
                        <a:t>rd</a:t>
                      </a:r>
                      <a:r>
                        <a:rPr kumimoji="0" lang="en-IN" sz="1300" b="0" i="0" u="none" strike="noStrike" cap="none" normalizeH="0" baseline="0" smtClean="0">
                          <a:ln>
                            <a:noFill/>
                          </a:ln>
                          <a:solidFill>
                            <a:schemeClr val="tx1"/>
                          </a:solidFill>
                          <a:effectLst/>
                          <a:latin typeface="Trebuchet MS" pitchFamily="34" charset="0"/>
                          <a:cs typeface="Arial" charset="0"/>
                        </a:rPr>
                        <a:t> quarter </a:t>
                      </a:r>
                      <a:endParaRPr kumimoji="0" lang="en-US" sz="1300" b="0" i="0" u="none" strike="noStrike" cap="none" normalizeH="0" baseline="0" smtClean="0">
                        <a:ln>
                          <a:noFill/>
                        </a:ln>
                        <a:solidFill>
                          <a:schemeClr val="tx1"/>
                        </a:solidFill>
                        <a:effectLst/>
                        <a:latin typeface="Calibri" pitchFamily="34" charset="0"/>
                        <a:cs typeface="Arial"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300" b="0" i="0" u="none" strike="noStrike" cap="none" normalizeH="0" baseline="0" smtClean="0">
                          <a:ln>
                            <a:noFill/>
                          </a:ln>
                          <a:solidFill>
                            <a:schemeClr val="tx1"/>
                          </a:solidFill>
                          <a:effectLst/>
                          <a:latin typeface="Trebuchet MS" pitchFamily="34" charset="0"/>
                          <a:cs typeface="Arial" charset="0"/>
                        </a:rPr>
                        <a:t>Percentage (%) of lifting</a:t>
                      </a:r>
                      <a:endParaRPr kumimoji="0" lang="en-US" sz="1300" b="0" i="0" u="none" strike="noStrike" cap="none" normalizeH="0" baseline="0" smtClean="0">
                        <a:ln>
                          <a:noFill/>
                        </a:ln>
                        <a:solidFill>
                          <a:schemeClr val="tx1"/>
                        </a:solidFill>
                        <a:effectLst/>
                        <a:latin typeface="Calibri" pitchFamily="34" charset="0"/>
                        <a:cs typeface="Arial"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300" b="0" i="0" u="none" strike="noStrike" cap="none" normalizeH="0" baseline="0" smtClean="0">
                          <a:ln>
                            <a:noFill/>
                          </a:ln>
                          <a:solidFill>
                            <a:schemeClr val="tx1"/>
                          </a:solidFill>
                          <a:effectLst/>
                          <a:latin typeface="Trebuchet MS" pitchFamily="34" charset="0"/>
                          <a:cs typeface="Arial" charset="0"/>
                        </a:rPr>
                        <a:t>Annual Allocation </a:t>
                      </a:r>
                      <a:endParaRPr kumimoji="0" lang="en-US" sz="1300" b="0" i="0" u="none" strike="noStrike" cap="none" normalizeH="0" baseline="0" smtClean="0">
                        <a:ln>
                          <a:noFill/>
                        </a:ln>
                        <a:solidFill>
                          <a:schemeClr val="tx1"/>
                        </a:solidFill>
                        <a:effectLst/>
                        <a:latin typeface="Calibri" pitchFamily="34" charset="0"/>
                        <a:cs typeface="Arial"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300" b="0" i="0" u="none" strike="noStrike" cap="none" normalizeH="0" baseline="0" smtClean="0">
                          <a:ln>
                            <a:noFill/>
                          </a:ln>
                          <a:solidFill>
                            <a:schemeClr val="tx1"/>
                          </a:solidFill>
                          <a:effectLst/>
                          <a:latin typeface="Trebuchet MS" pitchFamily="34" charset="0"/>
                          <a:cs typeface="Arial" charset="0"/>
                        </a:rPr>
                        <a:t>Lifting up-to 3</a:t>
                      </a:r>
                      <a:r>
                        <a:rPr kumimoji="0" lang="en-IN" sz="1300" b="0" i="0" u="none" strike="noStrike" cap="none" normalizeH="0" baseline="30000" smtClean="0">
                          <a:ln>
                            <a:noFill/>
                          </a:ln>
                          <a:solidFill>
                            <a:schemeClr val="tx1"/>
                          </a:solidFill>
                          <a:effectLst/>
                          <a:latin typeface="Trebuchet MS" pitchFamily="34" charset="0"/>
                          <a:cs typeface="Arial" charset="0"/>
                        </a:rPr>
                        <a:t>rd</a:t>
                      </a:r>
                      <a:r>
                        <a:rPr kumimoji="0" lang="en-IN" sz="1300" b="0" i="0" u="none" strike="noStrike" cap="none" normalizeH="0" baseline="0" smtClean="0">
                          <a:ln>
                            <a:noFill/>
                          </a:ln>
                          <a:solidFill>
                            <a:schemeClr val="tx1"/>
                          </a:solidFill>
                          <a:effectLst/>
                          <a:latin typeface="Trebuchet MS" pitchFamily="34" charset="0"/>
                          <a:cs typeface="Arial" charset="0"/>
                        </a:rPr>
                        <a:t> quarter </a:t>
                      </a:r>
                      <a:endParaRPr kumimoji="0" lang="en-US" sz="1300" b="0" i="0" u="none" strike="noStrike" cap="none" normalizeH="0" baseline="0" smtClean="0">
                        <a:ln>
                          <a:noFill/>
                        </a:ln>
                        <a:solidFill>
                          <a:schemeClr val="tx1"/>
                        </a:solidFill>
                        <a:effectLst/>
                        <a:latin typeface="Calibri" pitchFamily="34" charset="0"/>
                        <a:cs typeface="Arial"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N" sz="1300" b="0" i="0" u="none" strike="noStrike" cap="none" normalizeH="0" baseline="0" smtClean="0">
                          <a:ln>
                            <a:noFill/>
                          </a:ln>
                          <a:solidFill>
                            <a:schemeClr val="tx1"/>
                          </a:solidFill>
                          <a:effectLst/>
                          <a:latin typeface="Trebuchet MS" pitchFamily="34" charset="0"/>
                          <a:cs typeface="Arial" charset="0"/>
                        </a:rPr>
                        <a:t>Percentage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IN" sz="1300" b="0" i="0" u="none" strike="noStrike" cap="none" normalizeH="0" baseline="0" smtClean="0">
                          <a:ln>
                            <a:noFill/>
                          </a:ln>
                          <a:solidFill>
                            <a:schemeClr val="tx1"/>
                          </a:solidFill>
                          <a:effectLst/>
                          <a:latin typeface="Trebuchet MS" pitchFamily="34" charset="0"/>
                          <a:cs typeface="Arial" charset="0"/>
                        </a:rPr>
                        <a:t>(%) of lifting</a:t>
                      </a:r>
                      <a:endParaRPr kumimoji="0" lang="en-US" sz="1300" b="0" i="0" u="none" strike="noStrike" cap="none" normalizeH="0" baseline="0" smtClean="0">
                        <a:ln>
                          <a:noFill/>
                        </a:ln>
                        <a:solidFill>
                          <a:schemeClr val="tx1"/>
                        </a:solidFill>
                        <a:effectLst/>
                        <a:latin typeface="Calibri" pitchFamily="34" charset="0"/>
                        <a:cs typeface="Arial"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11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IN" sz="1300" b="1" i="0" u="none" strike="noStrike" cap="none" normalizeH="0" baseline="0" smtClean="0">
                          <a:ln>
                            <a:noFill/>
                          </a:ln>
                          <a:solidFill>
                            <a:srgbClr val="C00000"/>
                          </a:solidFill>
                          <a:effectLst/>
                          <a:latin typeface="Trebuchet MS" pitchFamily="34" charset="0"/>
                          <a:cs typeface="Arial" charset="0"/>
                        </a:rPr>
                        <a:t>Food grains (Rice)</a:t>
                      </a:r>
                      <a:endParaRPr kumimoji="0" lang="en-US" sz="1300" b="1" i="0" u="none" strike="noStrike" cap="none" normalizeH="0" baseline="0" smtClean="0">
                        <a:ln>
                          <a:noFill/>
                        </a:ln>
                        <a:solidFill>
                          <a:srgbClr val="C00000"/>
                        </a:solidFill>
                        <a:effectLst/>
                        <a:latin typeface="Calibri" pitchFamily="34" charset="0"/>
                        <a:cs typeface="Arial"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139700" algn="ctr" defTabSz="914400" rtl="0" eaLnBrk="1" fontAlgn="base" latinLnBrk="0" hangingPunct="1">
                        <a:lnSpc>
                          <a:spcPct val="115000"/>
                        </a:lnSpc>
                        <a:spcBef>
                          <a:spcPct val="0"/>
                        </a:spcBef>
                        <a:spcAft>
                          <a:spcPct val="0"/>
                        </a:spcAft>
                        <a:buClrTx/>
                        <a:buSzTx/>
                        <a:buFontTx/>
                        <a:buNone/>
                        <a:tabLst/>
                      </a:pPr>
                      <a:r>
                        <a:rPr kumimoji="0" lang="en-IN" sz="1300" b="1" i="0" u="none" strike="noStrike" cap="none" normalizeH="0" baseline="0" dirty="0" smtClean="0">
                          <a:ln>
                            <a:noFill/>
                          </a:ln>
                          <a:solidFill>
                            <a:srgbClr val="C00000"/>
                          </a:solidFill>
                          <a:effectLst/>
                          <a:latin typeface="Trebuchet MS" pitchFamily="34" charset="0"/>
                          <a:cs typeface="Arial" charset="0"/>
                        </a:rPr>
                        <a:t>60813.339</a:t>
                      </a:r>
                      <a:endParaRPr kumimoji="0" lang="en-US" sz="1300" b="1" i="0" u="none" strike="noStrike" cap="none" normalizeH="0" baseline="0" dirty="0" smtClean="0">
                        <a:ln>
                          <a:noFill/>
                        </a:ln>
                        <a:solidFill>
                          <a:srgbClr val="C00000"/>
                        </a:solidFill>
                        <a:effectLst/>
                        <a:latin typeface="Calibri" pitchFamily="34" charset="0"/>
                        <a:ea typeface="Calibri" pitchFamily="34" charset="0"/>
                        <a:cs typeface="Vrinda" pitchFamily="34"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sz="1300" b="1" i="0" u="none" strike="noStrike" cap="none" normalizeH="0" baseline="0" dirty="0" smtClean="0">
                          <a:ln>
                            <a:noFill/>
                          </a:ln>
                          <a:solidFill>
                            <a:srgbClr val="C00000"/>
                          </a:solidFill>
                          <a:effectLst/>
                          <a:latin typeface="Trebuchet MS" pitchFamily="34" charset="0"/>
                          <a:cs typeface="Arial" charset="0"/>
                        </a:rPr>
                        <a:t>40123.769</a:t>
                      </a:r>
                      <a:endParaRPr kumimoji="0" lang="en-US" sz="1300" b="1" i="0" u="none" strike="noStrike" cap="none" normalizeH="0" baseline="0" dirty="0" smtClean="0">
                        <a:ln>
                          <a:noFill/>
                        </a:ln>
                        <a:solidFill>
                          <a:srgbClr val="C00000"/>
                        </a:solidFill>
                        <a:effectLst/>
                        <a:latin typeface="Calibri" pitchFamily="34" charset="0"/>
                        <a:ea typeface="Calibri" pitchFamily="34" charset="0"/>
                        <a:cs typeface="Vrinda" pitchFamily="34"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139700" algn="ctr" defTabSz="914400" rtl="0" eaLnBrk="1" fontAlgn="base" latinLnBrk="0" hangingPunct="1">
                        <a:lnSpc>
                          <a:spcPct val="115000"/>
                        </a:lnSpc>
                        <a:spcBef>
                          <a:spcPct val="0"/>
                        </a:spcBef>
                        <a:spcAft>
                          <a:spcPct val="0"/>
                        </a:spcAft>
                        <a:buClrTx/>
                        <a:buSzTx/>
                        <a:buFontTx/>
                        <a:buNone/>
                        <a:tabLst/>
                      </a:pPr>
                      <a:r>
                        <a:rPr kumimoji="0" lang="en-IN" sz="1300" b="1" i="0" u="none" strike="noStrike" cap="none" normalizeH="0" baseline="0" dirty="0" smtClean="0">
                          <a:ln>
                            <a:noFill/>
                          </a:ln>
                          <a:solidFill>
                            <a:srgbClr val="C00000"/>
                          </a:solidFill>
                          <a:effectLst/>
                          <a:latin typeface="Trebuchet MS" pitchFamily="34" charset="0"/>
                          <a:cs typeface="Arial" charset="0"/>
                        </a:rPr>
                        <a:t>65.98</a:t>
                      </a:r>
                      <a:endParaRPr kumimoji="0" lang="en-US" sz="1300" b="1" i="0" u="none" strike="noStrike" cap="none" normalizeH="0" baseline="0" dirty="0" smtClean="0">
                        <a:ln>
                          <a:noFill/>
                        </a:ln>
                        <a:solidFill>
                          <a:srgbClr val="C00000"/>
                        </a:solidFill>
                        <a:effectLst/>
                        <a:latin typeface="Calibri" pitchFamily="34" charset="0"/>
                        <a:ea typeface="Calibri" pitchFamily="34" charset="0"/>
                        <a:cs typeface="Vrinda" pitchFamily="34"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22225" algn="ctr" defTabSz="914400" rtl="0" eaLnBrk="1" fontAlgn="base" latinLnBrk="0" hangingPunct="1">
                        <a:lnSpc>
                          <a:spcPct val="115000"/>
                        </a:lnSpc>
                        <a:spcBef>
                          <a:spcPct val="0"/>
                        </a:spcBef>
                        <a:spcAft>
                          <a:spcPct val="0"/>
                        </a:spcAft>
                        <a:buClrTx/>
                        <a:buSzTx/>
                        <a:buFontTx/>
                        <a:buNone/>
                        <a:tabLst/>
                      </a:pPr>
                      <a:r>
                        <a:rPr kumimoji="0" lang="en-IN" sz="1300" b="1" i="0" u="none" strike="noStrike" cap="none" normalizeH="0" baseline="0" dirty="0" smtClean="0">
                          <a:ln>
                            <a:noFill/>
                          </a:ln>
                          <a:solidFill>
                            <a:srgbClr val="C00000"/>
                          </a:solidFill>
                          <a:effectLst/>
                          <a:latin typeface="Trebuchet MS" pitchFamily="34" charset="0"/>
                          <a:cs typeface="Arial" charset="0"/>
                        </a:rPr>
                        <a:t>44706.204</a:t>
                      </a:r>
                      <a:endParaRPr kumimoji="0" lang="en-US" sz="1300" b="1" i="0" u="none" strike="noStrike" cap="none" normalizeH="0" baseline="0" dirty="0" smtClean="0">
                        <a:ln>
                          <a:noFill/>
                        </a:ln>
                        <a:solidFill>
                          <a:srgbClr val="C00000"/>
                        </a:solidFill>
                        <a:effectLst/>
                        <a:latin typeface="Calibri" pitchFamily="34" charset="0"/>
                        <a:ea typeface="Calibri" pitchFamily="34" charset="0"/>
                        <a:cs typeface="Vrinda" pitchFamily="34"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sz="1300" b="1" i="0" u="none" strike="noStrike" cap="none" normalizeH="0" baseline="0" dirty="0" smtClean="0">
                          <a:ln>
                            <a:noFill/>
                          </a:ln>
                          <a:solidFill>
                            <a:srgbClr val="C00000"/>
                          </a:solidFill>
                          <a:effectLst/>
                          <a:latin typeface="Trebuchet MS" pitchFamily="34" charset="0"/>
                          <a:cs typeface="Arial" charset="0"/>
                        </a:rPr>
                        <a:t>28988.038</a:t>
                      </a:r>
                      <a:endParaRPr kumimoji="0" lang="en-US" sz="1300" b="1" i="0" u="none" strike="noStrike" cap="none" normalizeH="0" baseline="0" dirty="0" smtClean="0">
                        <a:ln>
                          <a:noFill/>
                        </a:ln>
                        <a:solidFill>
                          <a:srgbClr val="C00000"/>
                        </a:solidFill>
                        <a:effectLst/>
                        <a:latin typeface="Calibri" pitchFamily="34" charset="0"/>
                        <a:ea typeface="Calibri" pitchFamily="34" charset="0"/>
                        <a:cs typeface="Vrinda" pitchFamily="34"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IN" sz="1300" b="1" i="0" u="none" strike="noStrike" cap="none" normalizeH="0" baseline="0" dirty="0" smtClean="0">
                          <a:ln>
                            <a:noFill/>
                          </a:ln>
                          <a:solidFill>
                            <a:srgbClr val="C00000"/>
                          </a:solidFill>
                          <a:effectLst/>
                          <a:latin typeface="Trebuchet MS" pitchFamily="34" charset="0"/>
                          <a:cs typeface="Arial" charset="0"/>
                        </a:rPr>
                        <a:t>64.84</a:t>
                      </a:r>
                      <a:endParaRPr kumimoji="0" lang="en-US" sz="1300" b="1" i="0" u="none" strike="noStrike" cap="none" normalizeH="0" baseline="0" dirty="0" smtClean="0">
                        <a:ln>
                          <a:noFill/>
                        </a:ln>
                        <a:solidFill>
                          <a:srgbClr val="C00000"/>
                        </a:solidFill>
                        <a:effectLst/>
                        <a:latin typeface="Calibri" pitchFamily="34" charset="0"/>
                        <a:ea typeface="Calibri" pitchFamily="34" charset="0"/>
                        <a:cs typeface="Vrinda" pitchFamily="34" charset="0"/>
                      </a:endParaRPr>
                    </a:p>
                  </a:txBody>
                  <a:tcPr marL="67674" marR="676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6896" name="Rectangle 7"/>
          <p:cNvSpPr>
            <a:spLocks noChangeArrowheads="1"/>
          </p:cNvSpPr>
          <p:nvPr/>
        </p:nvSpPr>
        <p:spPr bwMode="auto">
          <a:xfrm>
            <a:off x="7543800" y="4462463"/>
            <a:ext cx="941388" cy="261937"/>
          </a:xfrm>
          <a:prstGeom prst="rect">
            <a:avLst/>
          </a:prstGeom>
          <a:noFill/>
          <a:ln w="9525">
            <a:noFill/>
            <a:miter lim="800000"/>
            <a:headEnd/>
            <a:tailEnd/>
          </a:ln>
        </p:spPr>
        <p:txBody>
          <a:bodyPr wrap="none">
            <a:spAutoFit/>
          </a:bodyPr>
          <a:lstStyle/>
          <a:p>
            <a:r>
              <a:rPr lang="en-IN" sz="1100">
                <a:latin typeface="Trebuchet MS" pitchFamily="34" charset="0"/>
              </a:rPr>
              <a:t>[Rice in MT]</a:t>
            </a:r>
            <a:endParaRPr lang="en-US" sz="1100">
              <a:latin typeface="Trebuchet MS" pitchFamily="34" charset="0"/>
            </a:endParaRPr>
          </a:p>
        </p:txBody>
      </p:sp>
      <p:graphicFrame>
        <p:nvGraphicFramePr>
          <p:cNvPr id="28078" name="Group 430"/>
          <p:cNvGraphicFramePr>
            <a:graphicFrameLocks noGrp="1"/>
          </p:cNvGraphicFramePr>
          <p:nvPr/>
        </p:nvGraphicFramePr>
        <p:xfrm>
          <a:off x="609600" y="762000"/>
          <a:ext cx="8001000" cy="3122613"/>
        </p:xfrm>
        <a:graphic>
          <a:graphicData uri="http://schemas.openxmlformats.org/drawingml/2006/table">
            <a:tbl>
              <a:tblPr/>
              <a:tblGrid>
                <a:gridCol w="366713"/>
                <a:gridCol w="1344612"/>
                <a:gridCol w="1138238"/>
                <a:gridCol w="1263650"/>
                <a:gridCol w="1262062"/>
                <a:gridCol w="1363663"/>
                <a:gridCol w="1262062"/>
              </a:tblGrid>
              <a:tr h="531813">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Calibri" pitchFamily="34" charset="0"/>
                          <a:cs typeface="Arial" charset="0"/>
                        </a:rPr>
                        <a:t>#</a:t>
                      </a:r>
                      <a:endParaRPr kumimoji="0" lang="en-US" sz="1400" b="0"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Calibri" pitchFamily="34" charset="0"/>
                          <a:cs typeface="Arial" charset="0"/>
                        </a:rPr>
                        <a:t>Component</a:t>
                      </a:r>
                      <a:endParaRPr kumimoji="0" lang="en-US" sz="1400" b="0"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Calibri" pitchFamily="34" charset="0"/>
                          <a:cs typeface="Arial" charset="0"/>
                        </a:rPr>
                        <a:t>Opening Balance </a:t>
                      </a:r>
                      <a:endParaRPr kumimoji="0" lang="en-US" sz="1400" b="0"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Calibri" pitchFamily="34" charset="0"/>
                          <a:cs typeface="Arial" charset="0"/>
                        </a:rPr>
                        <a:t>Fund Received</a:t>
                      </a:r>
                      <a:endParaRPr kumimoji="0" lang="en-US" sz="1400" b="0"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Calibri" pitchFamily="34" charset="0"/>
                          <a:cs typeface="Arial" charset="0"/>
                        </a:rPr>
                        <a:t>Fund available </a:t>
                      </a:r>
                      <a:endParaRPr kumimoji="0" lang="en-US" sz="1400" b="0"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Calibri" pitchFamily="34" charset="0"/>
                          <a:cs typeface="Arial" charset="0"/>
                        </a:rPr>
                        <a:t>Expenditure</a:t>
                      </a:r>
                      <a:endParaRPr kumimoji="0" lang="en-US" sz="1400" b="0"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Calibri" pitchFamily="34" charset="0"/>
                          <a:cs typeface="Arial" charset="0"/>
                        </a:rPr>
                        <a:t>% of expenditure</a:t>
                      </a:r>
                      <a:endParaRPr kumimoji="0" lang="en-US" sz="1400" b="0"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16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cs typeface="Arial" charset="0"/>
                        </a:rPr>
                        <a:t>1</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cs typeface="Arial" charset="0"/>
                        </a:rPr>
                        <a:t>Cooking Cost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charset="0"/>
                        </a:rPr>
                        <a:t>252.25</a:t>
                      </a:r>
                      <a:endParaRPr kumimoji="0" lang="en-US" sz="16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23435.21</a:t>
                      </a:r>
                      <a:endParaRPr kumimoji="0" lang="en-US" sz="16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23687.46</a:t>
                      </a:r>
                      <a:endParaRPr kumimoji="0" lang="en-US" sz="16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charset="0"/>
                        </a:rPr>
                        <a:t>18584.4</a:t>
                      </a:r>
                      <a:endParaRPr kumimoji="0" lang="en-US" sz="16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78.46%</a:t>
                      </a:r>
                      <a:endParaRPr kumimoji="0" lang="en-US" sz="16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94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cs typeface="Arial" charset="0"/>
                        </a:rPr>
                        <a:t>2</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cs typeface="Arial" charset="0"/>
                        </a:rPr>
                        <a:t>Cost of food grains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charset="0"/>
                        </a:rPr>
                        <a:t>364.97</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Calibri" pitchFamily="34" charset="0"/>
                        </a:rPr>
                        <a:t>1536.56</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Calibri" pitchFamily="34" charset="0"/>
                        </a:rPr>
                        <a:t>1901.53</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charset="0"/>
                        </a:rPr>
                        <a:t>1382.8</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72.72%</a:t>
                      </a:r>
                      <a:endParaRPr kumimoji="0" lang="en-US" sz="16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cs typeface="Arial" charset="0"/>
                        </a:rPr>
                        <a:t>3</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cs typeface="Arial" charset="0"/>
                        </a:rPr>
                        <a:t>Honorarium to CCH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charset="0"/>
                        </a:rPr>
                        <a:t>249.75</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Calibri" pitchFamily="34" charset="0"/>
                        </a:rPr>
                        <a:t>6858.02</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Calibri" pitchFamily="34" charset="0"/>
                        </a:rPr>
                        <a:t>7107.77</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charset="0"/>
                        </a:rPr>
                        <a:t>8270.45</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116.36%</a:t>
                      </a:r>
                      <a:endParaRPr kumimoji="0" lang="en-US" sz="16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cs typeface="Arial" charset="0"/>
                        </a:rPr>
                        <a:t>4</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cs typeface="Arial" charset="0"/>
                        </a:rPr>
                        <a:t>Transportation Cost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charset="0"/>
                        </a:rPr>
                        <a:t>159.34</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Calibri" pitchFamily="34" charset="0"/>
                        </a:rPr>
                        <a:t>702.69</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Calibri" pitchFamily="34" charset="0"/>
                        </a:rPr>
                        <a:t>862.03</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charset="0"/>
                        </a:rPr>
                        <a:t>617.64</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71.65%</a:t>
                      </a:r>
                      <a:endParaRPr kumimoji="0" lang="en-US" sz="16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cs typeface="Arial" charset="0"/>
                        </a:rPr>
                        <a:t>5</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cs typeface="Arial" charset="0"/>
                        </a:rPr>
                        <a:t>MME </a:t>
                      </a:r>
                      <a:endParaRPr kumimoji="0" lang="en-US"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charset="0"/>
                        </a:rPr>
                        <a:t>60.35</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Calibri" pitchFamily="34" charset="0"/>
                        </a:rPr>
                        <a:t>505.68</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Calibri" pitchFamily="34" charset="0"/>
                        </a:rPr>
                        <a:t>566.03</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charset="0"/>
                        </a:rPr>
                        <a:t>463.12</a:t>
                      </a:r>
                      <a:endParaRPr kumimoji="0" lang="en-US"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Calibri" pitchFamily="34" charset="0"/>
                        </a:rPr>
                        <a:t>81.82%</a:t>
                      </a:r>
                      <a:endParaRPr kumimoji="0" lang="en-US" sz="16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Calibri" pitchFamily="34" charset="0"/>
                          <a:cs typeface="Arial" charset="0"/>
                        </a:rPr>
                        <a:t>Total</a:t>
                      </a:r>
                      <a:endParaRPr kumimoji="0" lang="en-US" sz="1800" b="0" i="0" u="none" strike="noStrike" cap="none" normalizeH="0" baseline="0" dirty="0" smtClean="0">
                        <a:ln>
                          <a:noFill/>
                        </a:ln>
                        <a:solidFill>
                          <a:srgbClr val="C0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Calibri" pitchFamily="34" charset="0"/>
                          <a:cs typeface="Arial" charset="0"/>
                        </a:rPr>
                        <a:t>1089.66</a:t>
                      </a:r>
                      <a:endParaRPr kumimoji="0" lang="en-US" sz="1800" b="0" i="0" u="none" strike="noStrike" cap="none" normalizeH="0" baseline="0" dirty="0" smtClean="0">
                        <a:ln>
                          <a:noFill/>
                        </a:ln>
                        <a:solidFill>
                          <a:srgbClr val="C0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Calibri" pitchFamily="34" charset="0"/>
                          <a:cs typeface="Arial" charset="0"/>
                        </a:rPr>
                        <a:t>33042.16</a:t>
                      </a:r>
                      <a:endParaRPr kumimoji="0" lang="en-US" sz="1800" b="0" i="0" u="none" strike="noStrike" cap="none" normalizeH="0" baseline="0" dirty="0" smtClean="0">
                        <a:ln>
                          <a:noFill/>
                        </a:ln>
                        <a:solidFill>
                          <a:srgbClr val="C0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Calibri" pitchFamily="34" charset="0"/>
                          <a:cs typeface="Arial" charset="0"/>
                        </a:rPr>
                        <a:t>34124.82</a:t>
                      </a:r>
                      <a:endParaRPr kumimoji="0" lang="en-US" sz="1800" b="0" i="0" u="none" strike="noStrike" cap="none" normalizeH="0" baseline="0" dirty="0" smtClean="0">
                        <a:ln>
                          <a:noFill/>
                        </a:ln>
                        <a:solidFill>
                          <a:srgbClr val="C0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Calibri" pitchFamily="34" charset="0"/>
                          <a:cs typeface="Arial" charset="0"/>
                        </a:rPr>
                        <a:t>29318.41</a:t>
                      </a:r>
                      <a:endParaRPr kumimoji="0" lang="en-US" sz="1800" b="0" i="0" u="none" strike="noStrike" cap="none" normalizeH="0" baseline="0" dirty="0" smtClean="0">
                        <a:ln>
                          <a:noFill/>
                        </a:ln>
                        <a:solidFill>
                          <a:srgbClr val="C0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Calibri" pitchFamily="34" charset="0"/>
                          <a:cs typeface="Calibri" pitchFamily="34" charset="0"/>
                        </a:rPr>
                        <a:t>85.92%</a:t>
                      </a:r>
                      <a:endParaRPr kumimoji="0" lang="en-US" sz="1800" b="0" i="0" u="none" strike="noStrike" cap="none" normalizeH="0" baseline="0" dirty="0" smtClean="0">
                        <a:ln>
                          <a:noFill/>
                        </a:ln>
                        <a:solidFill>
                          <a:srgbClr val="C0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28600"/>
            <a:ext cx="8686800" cy="46166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en-IN" sz="2400" b="1" u="sng" dirty="0" smtClean="0">
                <a:solidFill>
                  <a:srgbClr val="7030A0"/>
                </a:solidFill>
                <a:cs typeface="Arial" charset="0"/>
              </a:rPr>
              <a:t>Proposal of Annual </a:t>
            </a:r>
            <a:r>
              <a:rPr lang="en-IN" sz="2400" b="1" u="sng" dirty="0">
                <a:solidFill>
                  <a:srgbClr val="7030A0"/>
                </a:solidFill>
                <a:cs typeface="Arial" charset="0"/>
              </a:rPr>
              <a:t>Work Plan &amp; Budget (AWP&amp;B), 2017-18:</a:t>
            </a:r>
            <a:endParaRPr lang="en-US" sz="2400" b="1" u="sng" dirty="0">
              <a:solidFill>
                <a:srgbClr val="7030A0"/>
              </a:solidFill>
              <a:cs typeface="Arial" charset="0"/>
            </a:endParaRPr>
          </a:p>
        </p:txBody>
      </p:sp>
      <p:sp>
        <p:nvSpPr>
          <p:cNvPr id="3" name="Rectangle 2"/>
          <p:cNvSpPr/>
          <p:nvPr/>
        </p:nvSpPr>
        <p:spPr>
          <a:xfrm>
            <a:off x="609600" y="911225"/>
            <a:ext cx="7848600" cy="323165"/>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p>
            <a:pPr marL="342900" indent="-342900">
              <a:buFont typeface="Trebuchet MS" pitchFamily="34" charset="0"/>
              <a:buAutoNum type="alphaUcPeriod"/>
              <a:defRPr/>
            </a:pPr>
            <a:r>
              <a:rPr lang="en-IN" sz="1500" b="1" dirty="0">
                <a:solidFill>
                  <a:schemeClr val="accent6"/>
                </a:solidFill>
                <a:cs typeface="Arial" charset="0"/>
              </a:rPr>
              <a:t>No. of institution, enrolment &amp; average no. of children to be opted Mid-Day Meal</a:t>
            </a:r>
            <a:r>
              <a:rPr lang="en-IN" sz="1400" dirty="0">
                <a:solidFill>
                  <a:schemeClr val="accent6"/>
                </a:solidFill>
                <a:cs typeface="Arial" charset="0"/>
              </a:rPr>
              <a:t> </a:t>
            </a:r>
            <a:endParaRPr lang="en-US" sz="1400" dirty="0">
              <a:solidFill>
                <a:schemeClr val="accent6"/>
              </a:solidFill>
              <a:cs typeface="Arial" charset="0"/>
            </a:endParaRPr>
          </a:p>
        </p:txBody>
      </p:sp>
      <p:graphicFrame>
        <p:nvGraphicFramePr>
          <p:cNvPr id="32530" name="Group 786"/>
          <p:cNvGraphicFramePr>
            <a:graphicFrameLocks noGrp="1"/>
          </p:cNvGraphicFramePr>
          <p:nvPr/>
        </p:nvGraphicFramePr>
        <p:xfrm>
          <a:off x="152400" y="1676400"/>
          <a:ext cx="8839200" cy="3718560"/>
        </p:xfrm>
        <a:graphic>
          <a:graphicData uri="http://schemas.openxmlformats.org/drawingml/2006/table">
            <a:tbl>
              <a:tblPr/>
              <a:tblGrid>
                <a:gridCol w="243555"/>
                <a:gridCol w="823244"/>
                <a:gridCol w="838200"/>
                <a:gridCol w="914400"/>
                <a:gridCol w="838200"/>
                <a:gridCol w="838200"/>
                <a:gridCol w="923302"/>
                <a:gridCol w="832147"/>
                <a:gridCol w="864283"/>
                <a:gridCol w="885468"/>
                <a:gridCol w="838201"/>
              </a:tblGrid>
              <a:tr h="228600">
                <a:tc row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accent6"/>
                          </a:solidFill>
                          <a:effectLst/>
                          <a:latin typeface="Calibri" pitchFamily="34" charset="0"/>
                          <a:cs typeface="Arial" charset="0"/>
                        </a:rPr>
                        <a:t>#</a:t>
                      </a:r>
                      <a:endParaRPr kumimoji="0" lang="en-US" sz="1800" b="0" i="0" u="none" strike="noStrike" cap="none" normalizeH="0" baseline="0" dirty="0" smtClean="0">
                        <a:ln>
                          <a:noFill/>
                        </a:ln>
                        <a:solidFill>
                          <a:schemeClr val="accent6"/>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0000"/>
                          </a:solidFill>
                          <a:effectLst/>
                          <a:latin typeface="Calibri" pitchFamily="34" charset="0"/>
                          <a:cs typeface="Arial" charset="0"/>
                        </a:rPr>
                        <a:t>Stage</a:t>
                      </a:r>
                      <a:endParaRPr kumimoji="0" lang="en-US" sz="16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Calibri" pitchFamily="34" charset="0"/>
                          <a:cs typeface="Arial" charset="0"/>
                        </a:rPr>
                        <a:t>Primary Stage</a:t>
                      </a:r>
                      <a:endParaRPr kumimoji="0" lang="en-US" sz="14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Calibri" pitchFamily="34" charset="0"/>
                          <a:cs typeface="Arial" charset="0"/>
                        </a:rPr>
                        <a:t>Upper Primary Stage</a:t>
                      </a:r>
                      <a:endParaRPr kumimoji="0" lang="en-US" sz="14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Calibri" pitchFamily="34" charset="0"/>
                          <a:cs typeface="Arial" charset="0"/>
                        </a:rPr>
                        <a:t>Total</a:t>
                      </a:r>
                      <a:endParaRPr kumimoji="0" lang="en-US" sz="14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619125">
                <a:tc vMerge="1">
                  <a:txBody>
                    <a:bodyPr/>
                    <a:lstStyle/>
                    <a:p>
                      <a:endParaRPr lang="en-US"/>
                    </a:p>
                  </a:txBody>
                  <a:tcPr/>
                </a:tc>
                <a:tc vMerge="1">
                  <a:txBody>
                    <a:bodyPr/>
                    <a:lstStyle/>
                    <a:p>
                      <a:endParaRPr lang="en-US"/>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Calibri" pitchFamily="34" charset="0"/>
                          <a:cs typeface="Arial" charset="0"/>
                        </a:rPr>
                        <a:t>Institution</a:t>
                      </a:r>
                      <a:endParaRPr kumimoji="0" lang="en-US" sz="11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Calibri" pitchFamily="34" charset="0"/>
                          <a:cs typeface="Arial" charset="0"/>
                        </a:rPr>
                        <a:t>Total Enrolment</a:t>
                      </a:r>
                      <a:endParaRPr kumimoji="0" lang="en-US" sz="11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Calibri" pitchFamily="34" charset="0"/>
                          <a:cs typeface="Arial" charset="0"/>
                        </a:rPr>
                        <a:t>No. of children to be opted MDM</a:t>
                      </a:r>
                      <a:endParaRPr kumimoji="0" lang="en-US" sz="11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Calibri" pitchFamily="34" charset="0"/>
                          <a:cs typeface="Arial" charset="0"/>
                        </a:rPr>
                        <a:t>Institution</a:t>
                      </a:r>
                      <a:endParaRPr kumimoji="0" lang="en-US" sz="11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Calibri" pitchFamily="34" charset="0"/>
                          <a:cs typeface="Arial" charset="0"/>
                        </a:rPr>
                        <a:t>Total Enrolment</a:t>
                      </a:r>
                      <a:endParaRPr kumimoji="0" lang="en-US" sz="11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Calibri" pitchFamily="34" charset="0"/>
                          <a:cs typeface="Arial" charset="0"/>
                        </a:rPr>
                        <a:t>No. of children to be opted MDM</a:t>
                      </a:r>
                      <a:endParaRPr kumimoji="0" lang="en-US" sz="11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Calibri" pitchFamily="34" charset="0"/>
                          <a:cs typeface="Arial" charset="0"/>
                        </a:rPr>
                        <a:t>Institution</a:t>
                      </a:r>
                      <a:endParaRPr kumimoji="0" lang="en-US" sz="11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Calibri" pitchFamily="34" charset="0"/>
                          <a:cs typeface="Arial" charset="0"/>
                        </a:rPr>
                        <a:t>Total Enrolment</a:t>
                      </a:r>
                      <a:endParaRPr kumimoji="0" lang="en-US" sz="11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0000"/>
                          </a:solidFill>
                          <a:effectLst/>
                          <a:latin typeface="Calibri" pitchFamily="34" charset="0"/>
                          <a:cs typeface="Arial" charset="0"/>
                        </a:rPr>
                        <a:t>No. of children to be opted MDM</a:t>
                      </a:r>
                      <a:endParaRPr kumimoji="0" lang="en-US" sz="11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cs typeface="Arial" charset="0"/>
                        </a:rPr>
                        <a:t>1</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Govt. / LB</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40,466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29,11,816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27,37,832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9,549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12,11,382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10,91,313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50,015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41,23,198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38,29,145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cs typeface="Arial" charset="0"/>
                        </a:rPr>
                        <a:t>2</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Govt. Aided school</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3,404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1,64,469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1,39,851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4,044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2,88,854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2,52,039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7,448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4,53,323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3,91,890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cs typeface="Arial" charset="0"/>
                        </a:rPr>
                        <a:t>3</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STC</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275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11,413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7,175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157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11,867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6,615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432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23,280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13,790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73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cs typeface="Arial" charset="0"/>
                        </a:rPr>
                        <a:t>4</a:t>
                      </a:r>
                      <a:endParaRPr kumimoji="0" lang="en-US"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Calibri" pitchFamily="34" charset="0"/>
                          <a:cs typeface="Arial" charset="0"/>
                        </a:rPr>
                        <a:t>Madrassa</a:t>
                      </a:r>
                      <a:r>
                        <a:rPr kumimoji="0" lang="en-US" sz="1200" b="0" i="0" u="none" strike="noStrike" cap="none" normalizeH="0" baseline="0" dirty="0" smtClean="0">
                          <a:ln>
                            <a:noFill/>
                          </a:ln>
                          <a:solidFill>
                            <a:schemeClr val="tx1"/>
                          </a:solidFill>
                          <a:effectLst/>
                          <a:latin typeface="Calibri" pitchFamily="34" charset="0"/>
                          <a:cs typeface="Arial" charset="0"/>
                        </a:rPr>
                        <a:t>&amp;</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Calibri" pitchFamily="34" charset="0"/>
                          <a:cs typeface="Arial" charset="0"/>
                        </a:rPr>
                        <a:t>Moktab</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797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22,491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21,346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797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cs typeface="Arial" charset="0"/>
                        </a:rPr>
                        <a:t>       22,491 </a:t>
                      </a: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charset="0"/>
                        </a:rPr>
                        <a:t>       21,346 </a:t>
                      </a:r>
                      <a:endParaRPr kumimoji="0" lang="en-US" sz="12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Arial" charset="0"/>
                        </a:rPr>
                        <a:t>Total</a:t>
                      </a:r>
                      <a:endParaRPr kumimoji="0" lang="en-US" sz="12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Arial" charset="0"/>
                        </a:rPr>
                        <a:t>       44,942 </a:t>
                      </a:r>
                      <a:endParaRPr kumimoji="0" lang="en-US" sz="12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Arial" charset="0"/>
                        </a:rPr>
                        <a:t> 31,10,189 </a:t>
                      </a:r>
                      <a:endParaRPr kumimoji="0" lang="en-US" sz="12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Arial" charset="0"/>
                        </a:rPr>
                        <a:t> 29,06,204 </a:t>
                      </a:r>
                      <a:endParaRPr kumimoji="0" lang="en-US" sz="12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Arial" charset="0"/>
                        </a:rPr>
                        <a:t>       13,750 </a:t>
                      </a:r>
                      <a:endParaRPr kumimoji="0" lang="en-US" sz="12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Arial" charset="0"/>
                        </a:rPr>
                        <a:t> 15,12,103 </a:t>
                      </a:r>
                      <a:endParaRPr kumimoji="0" lang="en-US" sz="12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Arial" charset="0"/>
                        </a:rPr>
                        <a:t> 13,49,967 </a:t>
                      </a:r>
                      <a:endParaRPr kumimoji="0" lang="en-US" sz="12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Arial" charset="0"/>
                        </a:rPr>
                        <a:t>       58,692 </a:t>
                      </a:r>
                      <a:endParaRPr kumimoji="0" lang="en-US" sz="12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Arial" charset="0"/>
                        </a:rPr>
                        <a:t> 46,22,292 </a:t>
                      </a:r>
                      <a:endParaRPr kumimoji="0" lang="en-US" sz="12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cs typeface="Arial" charset="0"/>
                        </a:rPr>
                        <a:t> 42,56,171 </a:t>
                      </a:r>
                      <a:endParaRPr kumimoji="0" lang="en-US" sz="1200" b="0" i="0" u="none" strike="noStrike" cap="none" normalizeH="0" baseline="0" dirty="0" smtClean="0">
                        <a:ln>
                          <a:noFill/>
                        </a:ln>
                        <a:solidFill>
                          <a:srgbClr val="FF000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idx="4294967295"/>
          </p:nvPr>
        </p:nvSpPr>
        <p:spPr bwMode="auto">
          <a:noFill/>
        </p:spPr>
        <p:txBody>
          <a:bodyPr wrap="square" numCol="1" compatLnSpc="1">
            <a:prstTxWarp prst="textNoShape">
              <a:avLst/>
            </a:prstTxWarp>
          </a:bodyPr>
          <a:lstStyle/>
          <a:p>
            <a:endParaRPr lang="en-US" smtClean="0">
              <a:solidFill>
                <a:schemeClr val="tx1"/>
              </a:solidFill>
              <a:effectLst/>
            </a:endParaRPr>
          </a:p>
        </p:txBody>
      </p:sp>
      <p:sp>
        <p:nvSpPr>
          <p:cNvPr id="16386" name="Rectangle 3"/>
          <p:cNvSpPr>
            <a:spLocks noGrp="1"/>
          </p:cNvSpPr>
          <p:nvPr>
            <p:ph type="body" idx="4294967295"/>
          </p:nvPr>
        </p:nvSpPr>
        <p:spPr>
          <a:xfrm>
            <a:off x="2819400" y="228600"/>
            <a:ext cx="3581400" cy="381000"/>
          </a:xfrm>
        </p:spPr>
        <p:txBody>
          <a:bodyPr/>
          <a:lstStyle/>
          <a:p>
            <a:pPr algn="ctr">
              <a:lnSpc>
                <a:spcPct val="90000"/>
              </a:lnSpc>
              <a:buFont typeface="Georgia" pitchFamily="18" charset="0"/>
              <a:buNone/>
            </a:pPr>
            <a:r>
              <a:rPr lang="en-US" sz="2800" b="1" u="sng" dirty="0" smtClean="0">
                <a:solidFill>
                  <a:schemeClr val="accent5">
                    <a:lumMod val="75000"/>
                  </a:schemeClr>
                </a:solidFill>
              </a:rPr>
              <a:t>BEST PRACTICES</a:t>
            </a:r>
            <a:endParaRPr lang="en-US" b="1" u="sng" dirty="0" smtClean="0">
              <a:solidFill>
                <a:schemeClr val="accent5">
                  <a:lumMod val="75000"/>
                </a:schemeClr>
              </a:solidFill>
            </a:endParaRPr>
          </a:p>
          <a:p>
            <a:pPr algn="ctr">
              <a:lnSpc>
                <a:spcPct val="90000"/>
              </a:lnSpc>
              <a:buFont typeface="Georgia" pitchFamily="18" charset="0"/>
              <a:buNone/>
            </a:pPr>
            <a:endParaRPr lang="en-US" b="1" u="sng" dirty="0" smtClean="0">
              <a:solidFill>
                <a:schemeClr val="tx1"/>
              </a:solidFill>
            </a:endParaRPr>
          </a:p>
        </p:txBody>
      </p:sp>
      <p:pic>
        <p:nvPicPr>
          <p:cNvPr id="16387" name="Picture 4" descr="IMG-20170120-WA0030"/>
          <p:cNvPicPr>
            <a:picLocks noChangeAspect="1" noChangeArrowheads="1"/>
          </p:cNvPicPr>
          <p:nvPr/>
        </p:nvPicPr>
        <p:blipFill>
          <a:blip r:embed="rId2"/>
          <a:srcRect/>
          <a:stretch>
            <a:fillRect/>
          </a:stretch>
        </p:blipFill>
        <p:spPr bwMode="auto">
          <a:xfrm>
            <a:off x="762000" y="1676400"/>
            <a:ext cx="7696200" cy="4772025"/>
          </a:xfrm>
          <a:prstGeom prst="rect">
            <a:avLst/>
          </a:prstGeom>
          <a:noFill/>
          <a:ln w="9525">
            <a:noFill/>
            <a:miter lim="800000"/>
            <a:headEnd/>
            <a:tailEnd/>
          </a:ln>
        </p:spPr>
      </p:pic>
      <p:sp>
        <p:nvSpPr>
          <p:cNvPr id="5" name="Rectangle 3"/>
          <p:cNvSpPr txBox="1">
            <a:spLocks/>
          </p:cNvSpPr>
          <p:nvPr/>
        </p:nvSpPr>
        <p:spPr bwMode="auto">
          <a:xfrm>
            <a:off x="457200" y="9144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none" strike="noStrike" kern="1200" cap="none" spc="0" normalizeH="0" baseline="0" noProof="0" dirty="0" smtClean="0">
                <a:ln>
                  <a:noFill/>
                </a:ln>
                <a:solidFill>
                  <a:schemeClr val="accent4">
                    <a:lumMod val="50000"/>
                  </a:schemeClr>
                </a:solidFill>
                <a:effectLst/>
                <a:uLnTx/>
                <a:uFillTx/>
                <a:latin typeface="+mn-lt"/>
                <a:ea typeface="+mn-ea"/>
                <a:cs typeface="+mn-cs"/>
              </a:rPr>
              <a:t>Kitchen Garden</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5"/>
          <p:cNvSpPr>
            <a:spLocks noChangeArrowheads="1"/>
          </p:cNvSpPr>
          <p:nvPr/>
        </p:nvSpPr>
        <p:spPr bwMode="auto">
          <a:xfrm>
            <a:off x="228600" y="228600"/>
            <a:ext cx="8686800" cy="246063"/>
          </a:xfrm>
          <a:prstGeom prst="rect">
            <a:avLst/>
          </a:prstGeom>
          <a:noFill/>
          <a:ln w="9525">
            <a:noFill/>
            <a:miter lim="800000"/>
            <a:headEnd/>
            <a:tailEnd/>
          </a:ln>
        </p:spPr>
        <p:txBody>
          <a:bodyPr>
            <a:spAutoFit/>
          </a:bodyPr>
          <a:lstStyle/>
          <a:p>
            <a:pPr algn="r"/>
            <a:r>
              <a:rPr lang="en-IN" sz="1000" b="1" dirty="0" err="1">
                <a:latin typeface="Trebuchet MS" pitchFamily="34" charset="0"/>
              </a:rPr>
              <a:t>Contd</a:t>
            </a:r>
            <a:r>
              <a:rPr lang="en-IN" sz="1000" b="1" dirty="0">
                <a:latin typeface="Trebuchet MS" pitchFamily="34" charset="0"/>
              </a:rPr>
              <a:t>… </a:t>
            </a:r>
            <a:r>
              <a:rPr lang="en-IN" sz="1000" b="1" dirty="0" smtClean="0">
                <a:latin typeface="Trebuchet MS" pitchFamily="34" charset="0"/>
              </a:rPr>
              <a:t>Proposal of Annual </a:t>
            </a:r>
            <a:r>
              <a:rPr lang="en-IN" sz="1000" b="1" dirty="0">
                <a:latin typeface="Trebuchet MS" pitchFamily="34" charset="0"/>
              </a:rPr>
              <a:t>Work Plan &amp; Budget (AWP&amp;B), 2017-18:</a:t>
            </a:r>
            <a:endParaRPr lang="en-US" sz="1000" b="1" dirty="0">
              <a:latin typeface="Trebuchet MS" pitchFamily="34" charset="0"/>
            </a:endParaRPr>
          </a:p>
        </p:txBody>
      </p:sp>
      <p:sp>
        <p:nvSpPr>
          <p:cNvPr id="3" name="Rectangle 2"/>
          <p:cNvSpPr/>
          <p:nvPr/>
        </p:nvSpPr>
        <p:spPr>
          <a:xfrm>
            <a:off x="228600" y="533400"/>
            <a:ext cx="8686800" cy="346075"/>
          </a:xfrm>
          <a:prstGeom prst="rect">
            <a:avLst/>
          </a:prstGeom>
          <a:ln/>
        </p:spPr>
        <p:style>
          <a:lnRef idx="3">
            <a:schemeClr val="lt1"/>
          </a:lnRef>
          <a:fillRef idx="1">
            <a:schemeClr val="accent1"/>
          </a:fillRef>
          <a:effectRef idx="1">
            <a:schemeClr val="accent1"/>
          </a:effectRef>
          <a:fontRef idx="minor">
            <a:schemeClr val="lt1"/>
          </a:fontRef>
        </p:style>
        <p:txBody>
          <a:bodyPr>
            <a:spAutoFit/>
          </a:bodyPr>
          <a:lstStyle/>
          <a:p>
            <a:pPr marL="342900" indent="-342900">
              <a:buFont typeface="Trebuchet MS" pitchFamily="34" charset="0"/>
              <a:buAutoNum type="alphaUcPeriod" startAt="2"/>
              <a:defRPr/>
            </a:pPr>
            <a:r>
              <a:rPr lang="en-IN" sz="1500" b="1">
                <a:solidFill>
                  <a:srgbClr val="FFFFFF"/>
                </a:solidFill>
                <a:cs typeface="Arial" charset="0"/>
              </a:rPr>
              <a:t>Proposal of fund in AWP &amp;B for 2017-18 (Component-wise)</a:t>
            </a:r>
            <a:endParaRPr lang="en-US" sz="1500" b="1">
              <a:solidFill>
                <a:srgbClr val="FFFFFF"/>
              </a:solidFill>
              <a:cs typeface="Arial" charset="0"/>
            </a:endParaRPr>
          </a:p>
        </p:txBody>
      </p:sp>
      <p:sp>
        <p:nvSpPr>
          <p:cNvPr id="4" name="Rectangle 3"/>
          <p:cNvSpPr>
            <a:spLocks noChangeArrowheads="1"/>
          </p:cNvSpPr>
          <p:nvPr/>
        </p:nvSpPr>
        <p:spPr bwMode="auto">
          <a:xfrm>
            <a:off x="381000" y="5659438"/>
            <a:ext cx="8458200" cy="1122362"/>
          </a:xfrm>
          <a:prstGeom prst="rect">
            <a:avLst/>
          </a:prstGeom>
          <a:solidFill>
            <a:srgbClr val="FFFF99"/>
          </a:solidFill>
          <a:ln w="25400" algn="ctr">
            <a:solidFill>
              <a:srgbClr val="003366"/>
            </a:solidFill>
            <a:miter lim="800000"/>
            <a:headEnd/>
            <a:tailEnd/>
          </a:ln>
          <a:effectLst>
            <a:outerShdw dist="50800" dir="5400000" sx="98000" sy="98000" rotWithShape="0">
              <a:srgbClr val="000000">
                <a:alpha val="20000"/>
              </a:srgbClr>
            </a:outerShdw>
          </a:effectLst>
        </p:spPr>
        <p:txBody>
          <a:bodyPr>
            <a:spAutoFit/>
          </a:bodyPr>
          <a:lstStyle/>
          <a:p>
            <a:pPr marL="342900" indent="-342900">
              <a:defRPr/>
            </a:pPr>
            <a:r>
              <a:rPr lang="en-US" sz="1200" i="1" dirty="0"/>
              <a:t>N.B.: 1. Rate for cooking cost: Rs. 4.13 per child per day for LPS; Rs. 6.18 per child per day for UPS &amp; NCLP.</a:t>
            </a:r>
          </a:p>
          <a:p>
            <a:pPr marL="342900" indent="-342900">
              <a:defRPr/>
            </a:pPr>
            <a:r>
              <a:rPr lang="en-US" sz="1200" i="1" dirty="0"/>
              <a:t>         2. Cost of food grains (rice) : Rs. 3000/- per MT.</a:t>
            </a:r>
          </a:p>
          <a:p>
            <a:pPr marL="342900" indent="-342900">
              <a:defRPr/>
            </a:pPr>
            <a:r>
              <a:rPr lang="en-US" sz="1200" i="1" dirty="0"/>
              <a:t>         3. Transportation cost: Rs.1360/- per MT</a:t>
            </a:r>
          </a:p>
          <a:p>
            <a:pPr marL="342900" indent="-342900">
              <a:defRPr/>
            </a:pPr>
            <a:r>
              <a:rPr lang="en-US" sz="1200" i="1" dirty="0"/>
              <a:t>        4. </a:t>
            </a:r>
            <a:r>
              <a:rPr lang="en-US" sz="1200" i="1" dirty="0" err="1"/>
              <a:t>Honourarium</a:t>
            </a:r>
            <a:r>
              <a:rPr lang="en-US" sz="1200" i="1" dirty="0"/>
              <a:t> to Cook cum Helper proposed to be continued </a:t>
            </a:r>
            <a:r>
              <a:rPr lang="en-US" sz="1200" i="1" dirty="0" smtClean="0"/>
              <a:t>1,22,724 : </a:t>
            </a:r>
            <a:r>
              <a:rPr lang="en-US" sz="1200" i="1" dirty="0"/>
              <a:t>Rs.1000/- per </a:t>
            </a:r>
            <a:r>
              <a:rPr lang="en-US" sz="1200" i="1" dirty="0" smtClean="0"/>
              <a:t> </a:t>
            </a:r>
            <a:r>
              <a:rPr lang="en-US" sz="1200" i="1" dirty="0"/>
              <a:t>month for 10 months in a financial year</a:t>
            </a:r>
            <a:r>
              <a:rPr lang="en-US" dirty="0"/>
              <a:t> </a:t>
            </a:r>
          </a:p>
        </p:txBody>
      </p:sp>
      <p:graphicFrame>
        <p:nvGraphicFramePr>
          <p:cNvPr id="38994" name="Group 82"/>
          <p:cNvGraphicFramePr>
            <a:graphicFrameLocks noGrp="1"/>
          </p:cNvGraphicFramePr>
          <p:nvPr/>
        </p:nvGraphicFramePr>
        <p:xfrm>
          <a:off x="152400" y="914400"/>
          <a:ext cx="8915400" cy="4550093"/>
        </p:xfrm>
        <a:graphic>
          <a:graphicData uri="http://schemas.openxmlformats.org/drawingml/2006/table">
            <a:tbl>
              <a:tblPr/>
              <a:tblGrid>
                <a:gridCol w="1600200"/>
                <a:gridCol w="1066800"/>
                <a:gridCol w="1066800"/>
                <a:gridCol w="1066800"/>
                <a:gridCol w="990600"/>
                <a:gridCol w="990600"/>
                <a:gridCol w="1066800"/>
                <a:gridCol w="1066800"/>
              </a:tblGrid>
              <a:tr h="442913">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Item</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Central Share</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State Share</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accent6"/>
                          </a:solidFill>
                          <a:effectLst/>
                          <a:latin typeface="Calibri" pitchFamily="34" charset="0"/>
                          <a:ea typeface="Calibri" pitchFamily="34" charset="0"/>
                          <a:cs typeface="Vrinda" pitchFamily="34" charset="0"/>
                        </a:rPr>
                        <a:t>Total (CS+SS)</a:t>
                      </a:r>
                      <a:endParaRPr kumimoji="0" lang="en-US" sz="1800" b="0" i="0" u="none" strike="noStrike" cap="none" normalizeH="0" baseline="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276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LP</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UP &amp; NCLP</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Total</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LP</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UP &amp; NCLP</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Total</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590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Cooking cost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22628.95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16643.25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39272.20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2514.33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1849.26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4363.59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43635.79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Cost of food grains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1826.39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1346.54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3172.93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3172.93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Transportation cost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827.96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610.44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1438.40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1438.40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0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Honourarium to CCH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8104.41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2940.75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11045.16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900.49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326.75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1227.24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12272.40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MME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599.31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386.11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985.42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Vrinda"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Vrinda" pitchFamily="34" charset="0"/>
                        </a:rPr>
                        <a:t>985.42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0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Total</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33987.02</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21927.09</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55914.11</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3414.82</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2176.01</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5590.83</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Vrind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Vrinda" pitchFamily="34" charset="0"/>
                        </a:rPr>
                        <a:t>61504.94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5"/>
          <p:cNvSpPr>
            <a:spLocks noChangeArrowheads="1"/>
          </p:cNvSpPr>
          <p:nvPr/>
        </p:nvSpPr>
        <p:spPr bwMode="auto">
          <a:xfrm>
            <a:off x="228600" y="228600"/>
            <a:ext cx="8686800" cy="246063"/>
          </a:xfrm>
          <a:prstGeom prst="rect">
            <a:avLst/>
          </a:prstGeom>
          <a:noFill/>
          <a:ln w="9525">
            <a:noFill/>
            <a:miter lim="800000"/>
            <a:headEnd/>
            <a:tailEnd/>
          </a:ln>
        </p:spPr>
        <p:txBody>
          <a:bodyPr>
            <a:spAutoFit/>
          </a:bodyPr>
          <a:lstStyle/>
          <a:p>
            <a:pPr algn="r"/>
            <a:r>
              <a:rPr lang="en-IN" sz="1000" b="1" dirty="0" err="1">
                <a:latin typeface="Trebuchet MS" pitchFamily="34" charset="0"/>
              </a:rPr>
              <a:t>Contd</a:t>
            </a:r>
            <a:r>
              <a:rPr lang="en-IN" sz="1000" b="1" dirty="0">
                <a:latin typeface="Trebuchet MS" pitchFamily="34" charset="0"/>
              </a:rPr>
              <a:t>… </a:t>
            </a:r>
            <a:r>
              <a:rPr lang="en-IN" sz="1000" b="1" dirty="0" smtClean="0">
                <a:latin typeface="Trebuchet MS" pitchFamily="34" charset="0"/>
              </a:rPr>
              <a:t>Proposal of Annual </a:t>
            </a:r>
            <a:r>
              <a:rPr lang="en-IN" sz="1000" b="1" dirty="0">
                <a:latin typeface="Trebuchet MS" pitchFamily="34" charset="0"/>
              </a:rPr>
              <a:t>Work Plan &amp; Budget (AWP&amp;B), 2017-18:</a:t>
            </a:r>
            <a:endParaRPr lang="en-US" sz="1000" b="1" dirty="0">
              <a:latin typeface="Trebuchet MS" pitchFamily="34" charset="0"/>
            </a:endParaRPr>
          </a:p>
        </p:txBody>
      </p:sp>
      <p:sp>
        <p:nvSpPr>
          <p:cNvPr id="3" name="Rectangle 2"/>
          <p:cNvSpPr/>
          <p:nvPr/>
        </p:nvSpPr>
        <p:spPr>
          <a:xfrm>
            <a:off x="228600" y="685800"/>
            <a:ext cx="8686800" cy="338554"/>
          </a:xfrm>
          <a:prstGeom prst="rect">
            <a:avLst/>
          </a:prstGeom>
          <a:ln/>
        </p:spPr>
        <p:style>
          <a:lnRef idx="3">
            <a:schemeClr val="lt1"/>
          </a:lnRef>
          <a:fillRef idx="1">
            <a:schemeClr val="accent1"/>
          </a:fillRef>
          <a:effectRef idx="1">
            <a:schemeClr val="accent1"/>
          </a:effectRef>
          <a:fontRef idx="minor">
            <a:schemeClr val="lt1"/>
          </a:fontRef>
        </p:style>
        <p:txBody>
          <a:bodyPr>
            <a:spAutoFit/>
          </a:bodyPr>
          <a:lstStyle/>
          <a:p>
            <a:pPr marL="342900" indent="-342900">
              <a:buFont typeface="Trebuchet MS" pitchFamily="34" charset="0"/>
              <a:buAutoNum type="alphaUcPeriod" startAt="3"/>
              <a:defRPr/>
            </a:pPr>
            <a:r>
              <a:rPr lang="en-US" sz="1600" b="1" dirty="0" smtClean="0">
                <a:solidFill>
                  <a:srgbClr val="FFFFFF"/>
                </a:solidFill>
                <a:cs typeface="Arial" charset="0"/>
              </a:rPr>
              <a:t>Proposal for Food </a:t>
            </a:r>
            <a:r>
              <a:rPr lang="en-US" sz="1600" b="1" dirty="0">
                <a:solidFill>
                  <a:srgbClr val="FFFFFF"/>
                </a:solidFill>
                <a:cs typeface="Arial" charset="0"/>
              </a:rPr>
              <a:t>grains Allocation </a:t>
            </a:r>
            <a:r>
              <a:rPr lang="en-US" sz="1600" b="1" dirty="0" smtClean="0">
                <a:solidFill>
                  <a:srgbClr val="FFFFFF"/>
                </a:solidFill>
                <a:cs typeface="Arial" charset="0"/>
              </a:rPr>
              <a:t>in </a:t>
            </a:r>
            <a:r>
              <a:rPr lang="en-US" sz="1600" b="1" dirty="0">
                <a:solidFill>
                  <a:srgbClr val="FFFFFF"/>
                </a:solidFill>
                <a:cs typeface="Arial" charset="0"/>
              </a:rPr>
              <a:t>AWP &amp;B, 2017-18 </a:t>
            </a:r>
          </a:p>
        </p:txBody>
      </p:sp>
      <p:graphicFrame>
        <p:nvGraphicFramePr>
          <p:cNvPr id="34018" name="Group 226"/>
          <p:cNvGraphicFramePr>
            <a:graphicFrameLocks noGrp="1"/>
          </p:cNvGraphicFramePr>
          <p:nvPr/>
        </p:nvGraphicFramePr>
        <p:xfrm>
          <a:off x="533400" y="1295400"/>
          <a:ext cx="8077200" cy="3810001"/>
        </p:xfrm>
        <a:graphic>
          <a:graphicData uri="http://schemas.openxmlformats.org/drawingml/2006/table">
            <a:tbl>
              <a:tblPr/>
              <a:tblGrid>
                <a:gridCol w="495300"/>
                <a:gridCol w="3206750"/>
                <a:gridCol w="1481138"/>
                <a:gridCol w="1598612"/>
                <a:gridCol w="1295400"/>
              </a:tblGrid>
              <a:tr h="39687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Arial Narrow" pitchFamily="34" charset="0"/>
                          <a:ea typeface="Calibri" pitchFamily="34" charset="0"/>
                          <a:cs typeface="Times New Roman" pitchFamily="18" charset="0"/>
                        </a:rPr>
                        <a:t> #</a:t>
                      </a:r>
                      <a:endParaRPr kumimoji="0" lang="en-US" sz="1400" b="0" i="0" u="none" strike="noStrike" cap="none" normalizeH="0" baseline="0" dirty="0" smtClean="0">
                        <a:ln>
                          <a:noFill/>
                        </a:ln>
                        <a:solidFill>
                          <a:schemeClr val="accent6"/>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rPr>
                        <a:t>Stage</a:t>
                      </a:r>
                      <a:endParaRPr kumimoji="0" lang="en-US" sz="1600" b="0"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rPr>
                        <a:t>Proposal for food grains</a:t>
                      </a:r>
                      <a:endParaRPr kumimoji="0" lang="en-US" sz="1600" b="0"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accent6"/>
                          </a:solidFill>
                          <a:effectLst/>
                          <a:latin typeface="Calibri" pitchFamily="34" charset="0"/>
                          <a:ea typeface="Calibri" pitchFamily="34" charset="0"/>
                          <a:cs typeface="Times New Roman" pitchFamily="18" charset="0"/>
                        </a:rPr>
                        <a:t>Quantity in MTs.</a:t>
                      </a:r>
                      <a:endParaRPr kumimoji="0" lang="en-US" sz="1600" b="0" i="0" u="none" strike="noStrike" cap="none" normalizeH="0" baseline="0" smtClean="0">
                        <a:ln>
                          <a:noFill/>
                        </a:ln>
                        <a:solidFill>
                          <a:schemeClr val="accent6"/>
                        </a:solidFill>
                        <a:effectLst/>
                        <a:latin typeface="Calibri" pitchFamily="34"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7225">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rPr>
                        <a:t>No. of children</a:t>
                      </a:r>
                      <a:endParaRPr kumimoji="0" lang="en-US" sz="1600" b="0"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rPr>
                        <a:t>No. of working days</a:t>
                      </a:r>
                      <a:endParaRPr kumimoji="0" lang="en-US" sz="1600" b="0"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628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Calibri" pitchFamily="34" charset="0"/>
                          <a:cs typeface="Times New Roman" pitchFamily="18" charset="0"/>
                        </a:rPr>
                        <a:t>1</a:t>
                      </a:r>
                      <a:endParaRPr kumimoji="0" lang="en-US" sz="1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Primary @ 100 gms / child / school day</a:t>
                      </a:r>
                      <a:r>
                        <a:rPr kumimoji="0" lang="en-US" sz="1600" b="0" i="0" u="none" strike="noStrike" cap="none" normalizeH="0" baseline="0" smtClean="0">
                          <a:ln>
                            <a:noFill/>
                          </a:ln>
                          <a:solidFill>
                            <a:schemeClr val="tx1"/>
                          </a:solidFill>
                          <a:effectLst/>
                          <a:latin typeface="Calibri" pitchFamily="34" charset="0"/>
                          <a:ea typeface="Calibri" pitchFamily="34" charset="0"/>
                          <a:cs typeface="Vrinda" pitchFamily="34" charset="0"/>
                        </a:rPr>
                        <a:t> (</a:t>
                      </a:r>
                      <a:r>
                        <a:rPr kumimoji="0" lang="en-US" sz="1600" b="0" i="0" u="none" strike="noStrike" cap="none" normalizeH="0" baseline="0" smtClean="0">
                          <a:ln>
                            <a:noFill/>
                          </a:ln>
                          <a:solidFill>
                            <a:schemeClr val="tx1"/>
                          </a:solidFill>
                          <a:effectLst/>
                          <a:latin typeface="Calibri" pitchFamily="34" charset="0"/>
                          <a:cs typeface="Calibri" pitchFamily="34" charset="0"/>
                        </a:rPr>
                        <a:t>2899029</a:t>
                      </a:r>
                      <a:r>
                        <a:rPr kumimoji="0" lang="en-US" sz="1600" b="0" i="0" u="none" strike="noStrike" cap="none" normalizeH="0" baseline="0" smtClean="0">
                          <a:ln>
                            <a:noFill/>
                          </a:ln>
                          <a:solidFill>
                            <a:srgbClr val="FF0000"/>
                          </a:solidFill>
                          <a:effectLst/>
                          <a:latin typeface="Calibri" pitchFamily="34" charset="0"/>
                          <a:cs typeface="Calibri" pitchFamily="34" charset="0"/>
                        </a:rPr>
                        <a:t> </a:t>
                      </a:r>
                      <a:r>
                        <a:rPr kumimoji="0" lang="en-US" sz="1600" b="0" i="0" u="none" strike="noStrike" cap="none" normalizeH="0" baseline="0" smtClean="0">
                          <a:ln>
                            <a:noFill/>
                          </a:ln>
                          <a:solidFill>
                            <a:schemeClr val="tx1"/>
                          </a:solidFill>
                          <a:effectLst/>
                          <a:latin typeface="Calibri" pitchFamily="34" charset="0"/>
                          <a:cs typeface="Calibri" pitchFamily="34" charset="0"/>
                        </a:rPr>
                        <a:t>x 210 x 0.0001)</a:t>
                      </a:r>
                      <a:endParaRPr kumimoji="0" lang="en-US" sz="1600" b="0" i="0" u="none" strike="noStrike" cap="none" normalizeH="0" baseline="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28,99,029</a:t>
                      </a:r>
                      <a:endParaRPr kumimoji="0" lang="en-US" sz="18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60879.60</a:t>
                      </a:r>
                      <a:endParaRPr kumimoji="0" lang="en-US" sz="18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89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Calibri" pitchFamily="34" charset="0"/>
                          <a:cs typeface="Times New Roman" pitchFamily="18" charset="0"/>
                        </a:rPr>
                        <a:t>2</a:t>
                      </a:r>
                      <a:endParaRPr kumimoji="0" lang="en-US" sz="1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Upper Primary @ 150 gms / child / school day </a:t>
                      </a:r>
                      <a:r>
                        <a:rPr kumimoji="0" lang="en-US" sz="1600" b="0" i="0" u="none" strike="noStrike" cap="none" normalizeH="0" baseline="0" smtClean="0">
                          <a:ln>
                            <a:noFill/>
                          </a:ln>
                          <a:solidFill>
                            <a:schemeClr val="tx1"/>
                          </a:solidFill>
                          <a:effectLst/>
                          <a:latin typeface="Calibri" pitchFamily="34" charset="0"/>
                          <a:ea typeface="Calibri" pitchFamily="34" charset="0"/>
                          <a:cs typeface="Vrinda" pitchFamily="34" charset="0"/>
                        </a:rPr>
                        <a:t>(</a:t>
                      </a:r>
                      <a:r>
                        <a:rPr kumimoji="0" lang="en-US" sz="1600" b="0" i="0" u="none" strike="noStrike" cap="none" normalizeH="0" baseline="0" smtClean="0">
                          <a:ln>
                            <a:noFill/>
                          </a:ln>
                          <a:solidFill>
                            <a:schemeClr val="tx1"/>
                          </a:solidFill>
                          <a:effectLst/>
                          <a:latin typeface="Calibri" pitchFamily="34" charset="0"/>
                          <a:cs typeface="Calibri" pitchFamily="34" charset="0"/>
                        </a:rPr>
                        <a:t>1349967</a:t>
                      </a:r>
                      <a:r>
                        <a:rPr kumimoji="0" lang="en-US" sz="1600" b="0" i="0" u="none" strike="noStrike" cap="none" normalizeH="0" baseline="0" smtClean="0">
                          <a:ln>
                            <a:noFill/>
                          </a:ln>
                          <a:solidFill>
                            <a:srgbClr val="FF0000"/>
                          </a:solidFill>
                          <a:effectLst/>
                          <a:latin typeface="Calibri" pitchFamily="34" charset="0"/>
                          <a:cs typeface="Calibri" pitchFamily="34" charset="0"/>
                        </a:rPr>
                        <a:t> </a:t>
                      </a:r>
                      <a:r>
                        <a:rPr kumimoji="0" lang="en-US" sz="1600" b="0" i="0" u="none" strike="noStrike" cap="none" normalizeH="0" baseline="0" smtClean="0">
                          <a:ln>
                            <a:noFill/>
                          </a:ln>
                          <a:solidFill>
                            <a:schemeClr val="tx1"/>
                          </a:solidFill>
                          <a:effectLst/>
                          <a:latin typeface="Calibri" pitchFamily="34" charset="0"/>
                          <a:cs typeface="Calibri" pitchFamily="34" charset="0"/>
                        </a:rPr>
                        <a:t>x 220 x 0.00015)</a:t>
                      </a:r>
                      <a:endParaRPr kumimoji="0" lang="en-US" sz="1600" b="0" i="0" u="none" strike="noStrike" cap="none" normalizeH="0" baseline="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Calibri" pitchFamily="34" charset="0"/>
                        </a:rPr>
                        <a:t>13,49,967</a:t>
                      </a:r>
                      <a:endParaRPr kumimoji="0" lang="en-US" sz="1800" b="0" i="0" u="none" strike="noStrike" cap="none" normalizeH="0" baseline="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220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44548.90</a:t>
                      </a:r>
                      <a:endParaRPr kumimoji="0" lang="en-US" sz="18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0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Narrow" pitchFamily="34" charset="0"/>
                          <a:ea typeface="Calibri" pitchFamily="34" charset="0"/>
                          <a:cs typeface="Times New Roman" pitchFamily="18" charset="0"/>
                        </a:rPr>
                        <a:t>3</a:t>
                      </a:r>
                      <a:endParaRPr kumimoji="0" lang="en-US" sz="14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NCLP @ 150 gms / child / school day </a:t>
                      </a:r>
                      <a:r>
                        <a:rPr kumimoji="0" lang="en-US" sz="1600" b="0" i="0" u="none" strike="noStrike" cap="none" normalizeH="0" baseline="0" smtClean="0">
                          <a:ln>
                            <a:noFill/>
                          </a:ln>
                          <a:solidFill>
                            <a:schemeClr val="tx1"/>
                          </a:solidFill>
                          <a:effectLst/>
                          <a:latin typeface="Calibri" pitchFamily="34" charset="0"/>
                          <a:ea typeface="Calibri" pitchFamily="34" charset="0"/>
                          <a:cs typeface="Vrinda" pitchFamily="34" charset="0"/>
                        </a:rPr>
                        <a:t>(</a:t>
                      </a:r>
                      <a:r>
                        <a:rPr kumimoji="0" lang="en-US" sz="1600" b="0" i="0" u="none" strike="noStrike" cap="none" normalizeH="0" baseline="0" smtClean="0">
                          <a:ln>
                            <a:noFill/>
                          </a:ln>
                          <a:solidFill>
                            <a:schemeClr val="tx1"/>
                          </a:solidFill>
                          <a:effectLst/>
                          <a:latin typeface="Calibri" pitchFamily="34" charset="0"/>
                          <a:cs typeface="Calibri" pitchFamily="34" charset="0"/>
                        </a:rPr>
                        <a:t>7175 x 312 x 0.00015)</a:t>
                      </a:r>
                      <a:endParaRPr kumimoji="0" lang="en-US" sz="1600" b="0" i="0" u="none" strike="noStrike" cap="none" normalizeH="0" baseline="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cs typeface="Calibri" pitchFamily="34" charset="0"/>
                        </a:rPr>
                        <a:t>7,175</a:t>
                      </a:r>
                      <a:endParaRPr kumimoji="0" lang="en-US" sz="1800" b="0" i="0" u="none" strike="noStrike" cap="none" normalizeH="0" baseline="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312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cs typeface="Calibri" pitchFamily="34" charset="0"/>
                        </a:rPr>
                        <a:t>335.79</a:t>
                      </a:r>
                      <a:endParaRPr kumimoji="0" lang="en-US" sz="1800" b="0" i="0" u="none" strike="noStrike" cap="none" normalizeH="0" baseline="0" dirty="0" smtClean="0">
                        <a:ln>
                          <a:noFill/>
                        </a:ln>
                        <a:solidFill>
                          <a:schemeClr val="tx1"/>
                        </a:solidFill>
                        <a:effectLst/>
                        <a:latin typeface="Calibri"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8013">
                <a:tc>
                  <a:txBody>
                    <a:bodyPr/>
                    <a:lstStyle/>
                    <a:p>
                      <a:pPr marL="46038" marR="0" lvl="0" indent="0" algn="l" defTabSz="914400" rtl="0" eaLnBrk="0" fontAlgn="base" latinLnBrk="0" hangingPunct="0">
                        <a:lnSpc>
                          <a:spcPct val="100000"/>
                        </a:lnSpc>
                        <a:spcBef>
                          <a:spcPct val="20000"/>
                        </a:spcBef>
                        <a:spcAft>
                          <a:spcPts val="300"/>
                        </a:spcAft>
                        <a:buClr>
                          <a:srgbClr val="C3260C"/>
                        </a:buClr>
                        <a:buSzPct val="130000"/>
                        <a:buFont typeface="Georgia" pitchFamily="18" charset="0"/>
                        <a:buNone/>
                        <a:tabLst/>
                      </a:pPr>
                      <a:endParaRPr kumimoji="0" lang="en-US" sz="1400" b="0" i="0" u="none" strike="noStrike" cap="none" normalizeH="0" baseline="0" smtClean="0">
                        <a:ln>
                          <a:noFill/>
                        </a:ln>
                        <a:solidFill>
                          <a:srgbClr val="404040"/>
                        </a:solidFill>
                        <a:effectLst/>
                        <a:latin typeface="Trebuchet MS" pitchFamily="34"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rPr>
                        <a:t>Total</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rPr>
                        <a:t>42,56,171</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rPr>
                        <a:t>-</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rPr>
                        <a:t>105764.29</a:t>
                      </a:r>
                      <a:endParaRPr kumimoji="0" lang="en-US" sz="1800" b="0" i="0" u="none" strike="noStrike" cap="none" normalizeH="0" baseline="0" dirty="0" smtClean="0">
                        <a:ln>
                          <a:noFill/>
                        </a:ln>
                        <a:solidFill>
                          <a:schemeClr val="accent6"/>
                        </a:solidFill>
                        <a:effectLst/>
                        <a:latin typeface="Calibri" pitchFamily="34" charset="0"/>
                        <a:ea typeface="Calibri" pitchFamily="34"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86800" cy="338554"/>
          </a:xfrm>
          <a:prstGeom prst="rect">
            <a:avLst/>
          </a:prstGeom>
          <a:ln/>
        </p:spPr>
        <p:style>
          <a:lnRef idx="3">
            <a:schemeClr val="lt1"/>
          </a:lnRef>
          <a:fillRef idx="1">
            <a:schemeClr val="accent1"/>
          </a:fillRef>
          <a:effectRef idx="1">
            <a:schemeClr val="accent1"/>
          </a:effectRef>
          <a:fontRef idx="minor">
            <a:schemeClr val="lt1"/>
          </a:fontRef>
        </p:style>
        <p:txBody>
          <a:bodyPr>
            <a:spAutoFit/>
          </a:bodyPr>
          <a:lstStyle/>
          <a:p>
            <a:pPr marL="342900" indent="-342900">
              <a:defRPr/>
            </a:pPr>
            <a:r>
              <a:rPr lang="en-IN" sz="1600" b="1" dirty="0" smtClean="0">
                <a:solidFill>
                  <a:srgbClr val="FFFFFF"/>
                </a:solidFill>
                <a:cs typeface="Arial" charset="0"/>
              </a:rPr>
              <a:t>D. Fact sheet for requirement of funds &amp; food grains as proposed in AWP&amp;B, 2017-18</a:t>
            </a:r>
            <a:endParaRPr lang="en-US" sz="1600" b="1" dirty="0">
              <a:solidFill>
                <a:srgbClr val="FFFFFF"/>
              </a:solidFill>
              <a:cs typeface="Arial" charset="0"/>
            </a:endParaRPr>
          </a:p>
        </p:txBody>
      </p:sp>
      <p:graphicFrame>
        <p:nvGraphicFramePr>
          <p:cNvPr id="35412" name="Group 596"/>
          <p:cNvGraphicFramePr>
            <a:graphicFrameLocks noGrp="1"/>
          </p:cNvGraphicFramePr>
          <p:nvPr/>
        </p:nvGraphicFramePr>
        <p:xfrm>
          <a:off x="381000" y="762000"/>
          <a:ext cx="8382000" cy="5638800"/>
        </p:xfrm>
        <a:graphic>
          <a:graphicData uri="http://schemas.openxmlformats.org/drawingml/2006/table">
            <a:tbl>
              <a:tblPr/>
              <a:tblGrid>
                <a:gridCol w="6062663"/>
                <a:gridCol w="2319337"/>
              </a:tblGrid>
              <a:tr h="4699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800" b="1" i="0" u="none" strike="noStrike" cap="none" normalizeH="0" baseline="0" dirty="0" smtClean="0">
                          <a:ln>
                            <a:noFill/>
                          </a:ln>
                          <a:solidFill>
                            <a:schemeClr val="accent6"/>
                          </a:solidFill>
                          <a:effectLst/>
                          <a:latin typeface="Calibri" pitchFamily="34" charset="0"/>
                          <a:cs typeface="Tunga" pitchFamily="34" charset="0"/>
                        </a:rPr>
                        <a:t>A. Lower Primary Stage</a:t>
                      </a:r>
                      <a:endParaRPr kumimoji="0" lang="kn-IN" sz="1800" b="0" i="0" u="none" strike="noStrike" cap="none" normalizeH="0" baseline="0" dirty="0" smtClean="0">
                        <a:ln>
                          <a:noFill/>
                        </a:ln>
                        <a:solidFill>
                          <a:schemeClr val="accent6"/>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smtClean="0">
                          <a:ln>
                            <a:noFill/>
                          </a:ln>
                          <a:solidFill>
                            <a:schemeClr val="tx1"/>
                          </a:solidFill>
                          <a:effectLst/>
                          <a:latin typeface="Arial" charset="0"/>
                          <a:cs typeface="Tunga" pitchFamily="34" charset="0"/>
                        </a:rPr>
                        <a:t> </a:t>
                      </a:r>
                      <a:endParaRPr kumimoji="0" lang="kn-IN"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99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dirty="0" smtClean="0">
                          <a:ln>
                            <a:noFill/>
                          </a:ln>
                          <a:solidFill>
                            <a:schemeClr val="tx1"/>
                          </a:solidFill>
                          <a:effectLst/>
                          <a:latin typeface="Calibri" pitchFamily="34" charset="0"/>
                          <a:cs typeface="Tunga" pitchFamily="34" charset="0"/>
                        </a:rPr>
                        <a:t>Requirement of Food Grains ( In MT)</a:t>
                      </a:r>
                      <a:endParaRPr kumimoji="0" lang="kn-IN" sz="1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dirty="0" smtClean="0">
                          <a:ln>
                            <a:noFill/>
                          </a:ln>
                          <a:solidFill>
                            <a:schemeClr val="tx1"/>
                          </a:solidFill>
                          <a:effectLst/>
                          <a:latin typeface="+mj-lt"/>
                          <a:cs typeface="Tunga" pitchFamily="34" charset="0"/>
                        </a:rPr>
                        <a:t>60879.60</a:t>
                      </a:r>
                      <a:r>
                        <a:rPr kumimoji="0" lang="en-US" sz="1800" b="0" i="0" u="none" strike="noStrike" cap="none" normalizeH="0" baseline="0" dirty="0" smtClean="0">
                          <a:ln>
                            <a:noFill/>
                          </a:ln>
                          <a:solidFill>
                            <a:schemeClr val="tx1"/>
                          </a:solidFill>
                          <a:effectLst/>
                          <a:latin typeface="+mj-lt"/>
                          <a:cs typeface="Tunga" pitchFamily="34" charset="0"/>
                        </a:rPr>
                        <a:t>9</a:t>
                      </a:r>
                      <a:r>
                        <a:rPr kumimoji="0" lang="kn-IN" sz="1800" b="0" i="0" u="none" strike="noStrike" cap="none" normalizeH="0" baseline="0" dirty="0" smtClean="0">
                          <a:ln>
                            <a:noFill/>
                          </a:ln>
                          <a:solidFill>
                            <a:schemeClr val="tx1"/>
                          </a:solidFill>
                          <a:effectLst/>
                          <a:latin typeface="+mj-lt"/>
                          <a:cs typeface="Tunga" pitchFamily="34" charset="0"/>
                        </a:rPr>
                        <a:t> MT</a:t>
                      </a:r>
                      <a:endParaRPr kumimoji="0" lang="kn-IN" sz="18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99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smtClean="0">
                          <a:ln>
                            <a:noFill/>
                          </a:ln>
                          <a:solidFill>
                            <a:schemeClr val="tx1"/>
                          </a:solidFill>
                          <a:effectLst/>
                          <a:latin typeface="Calibri" pitchFamily="34" charset="0"/>
                          <a:cs typeface="Tunga" pitchFamily="34" charset="0"/>
                        </a:rPr>
                        <a:t>Requirement of Cost of Food Grains</a:t>
                      </a:r>
                      <a:endParaRPr kumimoji="0" lang="kn-IN"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dirty="0" smtClean="0">
                          <a:ln>
                            <a:noFill/>
                          </a:ln>
                          <a:solidFill>
                            <a:schemeClr val="tx1"/>
                          </a:solidFill>
                          <a:effectLst/>
                          <a:latin typeface="+mj-lt"/>
                          <a:cs typeface="Tunga" pitchFamily="34" charset="0"/>
                        </a:rPr>
                        <a:t>1826.39</a:t>
                      </a:r>
                      <a:endParaRPr kumimoji="0" lang="kn-IN" sz="18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99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dirty="0" smtClean="0">
                          <a:ln>
                            <a:noFill/>
                          </a:ln>
                          <a:solidFill>
                            <a:schemeClr val="tx1"/>
                          </a:solidFill>
                          <a:effectLst/>
                          <a:latin typeface="Calibri" pitchFamily="34" charset="0"/>
                          <a:cs typeface="Tunga" pitchFamily="34" charset="0"/>
                        </a:rPr>
                        <a:t>Requirement of Cooking cost ( </a:t>
                      </a:r>
                      <a:r>
                        <a:rPr kumimoji="0" lang="en-US" sz="1800" b="0" i="0" u="none" strike="noStrike" cap="none" normalizeH="0" baseline="0" dirty="0" smtClean="0">
                          <a:ln>
                            <a:noFill/>
                          </a:ln>
                          <a:solidFill>
                            <a:schemeClr val="tx1"/>
                          </a:solidFill>
                          <a:effectLst/>
                          <a:latin typeface="Calibri" pitchFamily="34" charset="0"/>
                          <a:cs typeface="Tunga" pitchFamily="34" charset="0"/>
                        </a:rPr>
                        <a:t>C</a:t>
                      </a:r>
                      <a:r>
                        <a:rPr kumimoji="0" lang="kn-IN" sz="1800" b="0" i="0" u="none" strike="noStrike" cap="none" normalizeH="0" baseline="0" dirty="0" smtClean="0">
                          <a:ln>
                            <a:noFill/>
                          </a:ln>
                          <a:solidFill>
                            <a:schemeClr val="tx1"/>
                          </a:solidFill>
                          <a:effectLst/>
                          <a:latin typeface="Calibri" pitchFamily="34" charset="0"/>
                          <a:cs typeface="Tunga" pitchFamily="34" charset="0"/>
                        </a:rPr>
                        <a:t>entral share)</a:t>
                      </a:r>
                      <a:endParaRPr kumimoji="0" lang="kn-IN" sz="1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dirty="0" smtClean="0">
                          <a:ln>
                            <a:noFill/>
                          </a:ln>
                          <a:solidFill>
                            <a:schemeClr val="tx1"/>
                          </a:solidFill>
                          <a:effectLst/>
                          <a:latin typeface="+mj-lt"/>
                          <a:cs typeface="Tunga" pitchFamily="34" charset="0"/>
                        </a:rPr>
                        <a:t>22628.95</a:t>
                      </a:r>
                      <a:endParaRPr kumimoji="0" lang="kn-IN" sz="18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99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dirty="0" smtClean="0">
                          <a:ln>
                            <a:noFill/>
                          </a:ln>
                          <a:solidFill>
                            <a:schemeClr val="tx1"/>
                          </a:solidFill>
                          <a:effectLst/>
                          <a:latin typeface="Calibri" pitchFamily="34" charset="0"/>
                          <a:cs typeface="Tunga" pitchFamily="34" charset="0"/>
                        </a:rPr>
                        <a:t>Requirement of Cooking cost ( State share)</a:t>
                      </a:r>
                      <a:endParaRPr kumimoji="0" lang="kn-IN" sz="1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dirty="0" smtClean="0">
                          <a:ln>
                            <a:noFill/>
                          </a:ln>
                          <a:solidFill>
                            <a:schemeClr val="tx1"/>
                          </a:solidFill>
                          <a:effectLst/>
                          <a:latin typeface="+mj-lt"/>
                          <a:cs typeface="Tunga" pitchFamily="34" charset="0"/>
                        </a:rPr>
                        <a:t>2514.33</a:t>
                      </a:r>
                      <a:endParaRPr kumimoji="0" lang="kn-IN" sz="18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99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smtClean="0">
                          <a:ln>
                            <a:noFill/>
                          </a:ln>
                          <a:solidFill>
                            <a:schemeClr val="tx1"/>
                          </a:solidFill>
                          <a:effectLst/>
                          <a:latin typeface="Calibri" pitchFamily="34" charset="0"/>
                          <a:cs typeface="Tunga" pitchFamily="34" charset="0"/>
                        </a:rPr>
                        <a:t>Transportation Cost</a:t>
                      </a:r>
                      <a:endParaRPr kumimoji="0" lang="kn-IN"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dirty="0" smtClean="0">
                          <a:ln>
                            <a:noFill/>
                          </a:ln>
                          <a:solidFill>
                            <a:schemeClr val="tx1"/>
                          </a:solidFill>
                          <a:effectLst/>
                          <a:latin typeface="+mj-lt"/>
                          <a:cs typeface="Tunga" pitchFamily="34" charset="0"/>
                        </a:rPr>
                        <a:t>827.96</a:t>
                      </a:r>
                      <a:endParaRPr kumimoji="0" lang="kn-IN" sz="18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99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dirty="0" smtClean="0">
                          <a:ln>
                            <a:noFill/>
                          </a:ln>
                          <a:solidFill>
                            <a:schemeClr val="tx1"/>
                          </a:solidFill>
                          <a:effectLst/>
                          <a:latin typeface="Calibri" pitchFamily="34" charset="0"/>
                          <a:cs typeface="Tunga" pitchFamily="34" charset="0"/>
                        </a:rPr>
                        <a:t>Honorarium to Cook cum </a:t>
                      </a:r>
                      <a:r>
                        <a:rPr kumimoji="0" lang="en-US" sz="1800" b="0" i="0" u="none" strike="noStrike" cap="none" normalizeH="0" baseline="0" dirty="0" smtClean="0">
                          <a:ln>
                            <a:noFill/>
                          </a:ln>
                          <a:solidFill>
                            <a:schemeClr val="tx1"/>
                          </a:solidFill>
                          <a:effectLst/>
                          <a:latin typeface="Calibri" pitchFamily="34" charset="0"/>
                          <a:cs typeface="Tunga" pitchFamily="34" charset="0"/>
                        </a:rPr>
                        <a:t>H</a:t>
                      </a:r>
                      <a:r>
                        <a:rPr kumimoji="0" lang="kn-IN" sz="1800" b="0" i="0" u="none" strike="noStrike" cap="none" normalizeH="0" baseline="0" dirty="0" smtClean="0">
                          <a:ln>
                            <a:noFill/>
                          </a:ln>
                          <a:solidFill>
                            <a:schemeClr val="tx1"/>
                          </a:solidFill>
                          <a:effectLst/>
                          <a:latin typeface="Calibri" pitchFamily="34" charset="0"/>
                          <a:cs typeface="Tunga" pitchFamily="34" charset="0"/>
                        </a:rPr>
                        <a:t>elpers (Central share)</a:t>
                      </a:r>
                      <a:endParaRPr kumimoji="0" lang="kn-IN" sz="1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j-lt"/>
                          <a:cs typeface="Tunga" pitchFamily="34" charset="0"/>
                        </a:rPr>
                        <a:t>8104.41</a:t>
                      </a:r>
                      <a:endParaRPr kumimoji="0" lang="kn-IN" sz="18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99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dirty="0" smtClean="0">
                          <a:ln>
                            <a:noFill/>
                          </a:ln>
                          <a:solidFill>
                            <a:schemeClr val="tx1"/>
                          </a:solidFill>
                          <a:effectLst/>
                          <a:latin typeface="Calibri" pitchFamily="34" charset="0"/>
                          <a:cs typeface="Tunga" pitchFamily="34" charset="0"/>
                        </a:rPr>
                        <a:t>Honorarium to Cook cum </a:t>
                      </a:r>
                      <a:r>
                        <a:rPr kumimoji="0" lang="en-US" sz="1800" b="0" i="0" u="none" strike="noStrike" cap="none" normalizeH="0" baseline="0" dirty="0" smtClean="0">
                          <a:ln>
                            <a:noFill/>
                          </a:ln>
                          <a:solidFill>
                            <a:schemeClr val="tx1"/>
                          </a:solidFill>
                          <a:effectLst/>
                          <a:latin typeface="Calibri" pitchFamily="34" charset="0"/>
                          <a:cs typeface="Tunga" pitchFamily="34" charset="0"/>
                        </a:rPr>
                        <a:t>H</a:t>
                      </a:r>
                      <a:r>
                        <a:rPr kumimoji="0" lang="kn-IN" sz="1800" b="0" i="0" u="none" strike="noStrike" cap="none" normalizeH="0" baseline="0" dirty="0" smtClean="0">
                          <a:ln>
                            <a:noFill/>
                          </a:ln>
                          <a:solidFill>
                            <a:schemeClr val="tx1"/>
                          </a:solidFill>
                          <a:effectLst/>
                          <a:latin typeface="Calibri" pitchFamily="34" charset="0"/>
                          <a:cs typeface="Tunga" pitchFamily="34" charset="0"/>
                        </a:rPr>
                        <a:t>elpers (State share)</a:t>
                      </a:r>
                      <a:endParaRPr kumimoji="0" lang="kn-IN" sz="1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j-lt"/>
                          <a:cs typeface="Tunga" pitchFamily="34" charset="0"/>
                        </a:rPr>
                        <a:t>900.49</a:t>
                      </a:r>
                      <a:endParaRPr kumimoji="0" lang="kn-IN" sz="18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99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800" b="0" i="0" u="none" strike="noStrike" cap="none" normalizeH="0" baseline="0" dirty="0" smtClean="0">
                          <a:ln>
                            <a:noFill/>
                          </a:ln>
                          <a:solidFill>
                            <a:schemeClr val="tx1"/>
                          </a:solidFill>
                          <a:effectLst/>
                          <a:latin typeface="Calibri" pitchFamily="34" charset="0"/>
                          <a:cs typeface="Tunga" pitchFamily="34" charset="0"/>
                        </a:rPr>
                        <a:t>MME</a:t>
                      </a:r>
                      <a:endParaRPr kumimoji="0" lang="kn-IN" sz="18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j-lt"/>
                          <a:cs typeface="Tunga" pitchFamily="34" charset="0"/>
                        </a:rPr>
                        <a:t>599.31</a:t>
                      </a:r>
                      <a:endParaRPr kumimoji="0" lang="kn-IN" sz="18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99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800" b="1" i="0" u="none" strike="noStrike" cap="none" normalizeH="0" baseline="0" dirty="0" smtClean="0">
                          <a:ln>
                            <a:noFill/>
                          </a:ln>
                          <a:solidFill>
                            <a:schemeClr val="accent6"/>
                          </a:solidFill>
                          <a:effectLst/>
                          <a:latin typeface="Calibri" pitchFamily="34" charset="0"/>
                          <a:cs typeface="Tunga" pitchFamily="34" charset="0"/>
                        </a:rPr>
                        <a:t>Total (Central Share)</a:t>
                      </a:r>
                      <a:endParaRPr kumimoji="0" lang="kn-IN" sz="1800" b="0" i="0" u="none" strike="noStrike" cap="none" normalizeH="0" baseline="0" dirty="0" smtClean="0">
                        <a:ln>
                          <a:noFill/>
                        </a:ln>
                        <a:solidFill>
                          <a:schemeClr val="accent6"/>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mj-lt"/>
                          <a:cs typeface="Tunga" pitchFamily="34" charset="0"/>
                        </a:rPr>
                        <a:t>33987.02</a:t>
                      </a:r>
                      <a:endParaRPr kumimoji="0" lang="kn-IN" sz="1800" b="0" i="0" u="none" strike="noStrike" cap="none" normalizeH="0" baseline="0" dirty="0" smtClean="0">
                        <a:ln>
                          <a:noFill/>
                        </a:ln>
                        <a:solidFill>
                          <a:schemeClr val="accent6"/>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99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800" b="1" i="0" u="none" strike="noStrike" cap="none" normalizeH="0" baseline="0" dirty="0" smtClean="0">
                          <a:ln>
                            <a:noFill/>
                          </a:ln>
                          <a:solidFill>
                            <a:schemeClr val="accent6"/>
                          </a:solidFill>
                          <a:effectLst/>
                          <a:latin typeface="Calibri" pitchFamily="34" charset="0"/>
                          <a:cs typeface="Tunga" pitchFamily="34" charset="0"/>
                        </a:rPr>
                        <a:t>Total (</a:t>
                      </a:r>
                      <a:r>
                        <a:rPr kumimoji="0" lang="en-US" sz="1800" b="1" i="0" u="none" strike="noStrike" cap="none" normalizeH="0" baseline="0" dirty="0" smtClean="0">
                          <a:ln>
                            <a:noFill/>
                          </a:ln>
                          <a:solidFill>
                            <a:schemeClr val="accent6"/>
                          </a:solidFill>
                          <a:effectLst/>
                          <a:latin typeface="Calibri" pitchFamily="34" charset="0"/>
                          <a:cs typeface="Tunga" pitchFamily="34" charset="0"/>
                        </a:rPr>
                        <a:t>S</a:t>
                      </a:r>
                      <a:r>
                        <a:rPr kumimoji="0" lang="kn-IN" sz="1800" b="1" i="0" u="none" strike="noStrike" cap="none" normalizeH="0" baseline="0" dirty="0" smtClean="0">
                          <a:ln>
                            <a:noFill/>
                          </a:ln>
                          <a:solidFill>
                            <a:schemeClr val="accent6"/>
                          </a:solidFill>
                          <a:effectLst/>
                          <a:latin typeface="Calibri" pitchFamily="34" charset="0"/>
                          <a:cs typeface="Tunga" pitchFamily="34" charset="0"/>
                        </a:rPr>
                        <a:t>tate Share)</a:t>
                      </a:r>
                      <a:endParaRPr kumimoji="0" lang="kn-IN" sz="1800" b="0" i="0" u="none" strike="noStrike" cap="none" normalizeH="0" baseline="0" dirty="0" smtClean="0">
                        <a:ln>
                          <a:noFill/>
                        </a:ln>
                        <a:solidFill>
                          <a:schemeClr val="accent6"/>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6"/>
                          </a:solidFill>
                          <a:effectLst/>
                          <a:latin typeface="+mj-lt"/>
                          <a:cs typeface="Tunga" pitchFamily="34" charset="0"/>
                        </a:rPr>
                        <a:t>3414.82</a:t>
                      </a:r>
                      <a:endParaRPr kumimoji="0" lang="kn-IN" sz="1800" b="0" i="0" u="none" strike="noStrike" cap="none" normalizeH="0" baseline="0" dirty="0" smtClean="0">
                        <a:ln>
                          <a:noFill/>
                        </a:ln>
                        <a:solidFill>
                          <a:schemeClr val="accent6"/>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99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800" b="1" i="0" u="none" strike="noStrike" cap="none" normalizeH="0" baseline="0" dirty="0" smtClean="0">
                          <a:ln>
                            <a:noFill/>
                          </a:ln>
                          <a:solidFill>
                            <a:srgbClr val="7030A0"/>
                          </a:solidFill>
                          <a:effectLst/>
                          <a:latin typeface="Calibri" pitchFamily="34" charset="0"/>
                          <a:cs typeface="Tunga" pitchFamily="34" charset="0"/>
                        </a:rPr>
                        <a:t>Grand Total (Central</a:t>
                      </a:r>
                      <a:r>
                        <a:rPr kumimoji="0" lang="en-US" sz="1800" b="1" i="0" u="none" strike="noStrike" cap="none" normalizeH="0" baseline="0" dirty="0" smtClean="0">
                          <a:ln>
                            <a:noFill/>
                          </a:ln>
                          <a:solidFill>
                            <a:srgbClr val="7030A0"/>
                          </a:solidFill>
                          <a:effectLst/>
                          <a:latin typeface="Calibri" pitchFamily="34" charset="0"/>
                          <a:cs typeface="Tunga" pitchFamily="34" charset="0"/>
                        </a:rPr>
                        <a:t> </a:t>
                      </a:r>
                      <a:r>
                        <a:rPr kumimoji="0" lang="kn-IN" sz="1800" b="1" i="0" u="none" strike="noStrike" cap="none" normalizeH="0" baseline="0" dirty="0" smtClean="0">
                          <a:ln>
                            <a:noFill/>
                          </a:ln>
                          <a:solidFill>
                            <a:srgbClr val="7030A0"/>
                          </a:solidFill>
                          <a:effectLst/>
                          <a:latin typeface="Calibri" pitchFamily="34" charset="0"/>
                          <a:cs typeface="Tunga" pitchFamily="34" charset="0"/>
                        </a:rPr>
                        <a:t>+</a:t>
                      </a:r>
                      <a:r>
                        <a:rPr kumimoji="0" lang="en-US" sz="1800" b="1" i="0" u="none" strike="noStrike" cap="none" normalizeH="0" baseline="0" dirty="0" smtClean="0">
                          <a:ln>
                            <a:noFill/>
                          </a:ln>
                          <a:solidFill>
                            <a:srgbClr val="7030A0"/>
                          </a:solidFill>
                          <a:effectLst/>
                          <a:latin typeface="Calibri" pitchFamily="34" charset="0"/>
                          <a:cs typeface="Tunga" pitchFamily="34" charset="0"/>
                        </a:rPr>
                        <a:t> </a:t>
                      </a:r>
                      <a:r>
                        <a:rPr kumimoji="0" lang="kn-IN" sz="1800" b="1" i="0" u="none" strike="noStrike" cap="none" normalizeH="0" baseline="0" dirty="0" smtClean="0">
                          <a:ln>
                            <a:noFill/>
                          </a:ln>
                          <a:solidFill>
                            <a:srgbClr val="7030A0"/>
                          </a:solidFill>
                          <a:effectLst/>
                          <a:latin typeface="Calibri" pitchFamily="34" charset="0"/>
                          <a:cs typeface="Tunga" pitchFamily="34" charset="0"/>
                        </a:rPr>
                        <a:t>State Share)</a:t>
                      </a:r>
                      <a:endParaRPr kumimoji="0" lang="kn-IN" sz="1800" b="0" i="0" u="none" strike="noStrike" cap="none" normalizeH="0" baseline="0" dirty="0" smtClean="0">
                        <a:ln>
                          <a:noFill/>
                        </a:ln>
                        <a:solidFill>
                          <a:srgbClr val="7030A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7030A0"/>
                          </a:solidFill>
                          <a:effectLst/>
                          <a:latin typeface="+mj-lt"/>
                          <a:cs typeface="Tunga" pitchFamily="34" charset="0"/>
                        </a:rPr>
                        <a:t>37401.84</a:t>
                      </a:r>
                      <a:endParaRPr kumimoji="0" lang="kn-IN" sz="1800" b="0" i="0" u="none" strike="noStrike" cap="none" normalizeH="0" baseline="0" dirty="0" smtClean="0">
                        <a:ln>
                          <a:noFill/>
                        </a:ln>
                        <a:solidFill>
                          <a:srgbClr val="7030A0"/>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86800" cy="290513"/>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lgn="r">
              <a:defRPr/>
            </a:pPr>
            <a:r>
              <a:rPr lang="en-IN" sz="1200" b="1">
                <a:solidFill>
                  <a:srgbClr val="C00000"/>
                </a:solidFill>
                <a:cs typeface="Arial" charset="0"/>
              </a:rPr>
              <a:t>Contd…fact sheet for requirement of funds &amp; food grains as proposed in AWP&amp;B, 2017-18</a:t>
            </a:r>
            <a:endParaRPr lang="en-US" sz="1200" b="1">
              <a:solidFill>
                <a:srgbClr val="C00000"/>
              </a:solidFill>
              <a:cs typeface="Arial" charset="0"/>
            </a:endParaRPr>
          </a:p>
        </p:txBody>
      </p:sp>
      <p:graphicFrame>
        <p:nvGraphicFramePr>
          <p:cNvPr id="32825" name="Group 57"/>
          <p:cNvGraphicFramePr>
            <a:graphicFrameLocks noGrp="1"/>
          </p:cNvGraphicFramePr>
          <p:nvPr/>
        </p:nvGraphicFramePr>
        <p:xfrm>
          <a:off x="457200" y="685800"/>
          <a:ext cx="8001000" cy="5394960"/>
        </p:xfrm>
        <a:graphic>
          <a:graphicData uri="http://schemas.openxmlformats.org/drawingml/2006/table">
            <a:tbl>
              <a:tblPr/>
              <a:tblGrid>
                <a:gridCol w="5765800"/>
                <a:gridCol w="2235200"/>
              </a:tblGrid>
              <a:tr h="3190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1" i="0" u="none" strike="noStrike" cap="none" normalizeH="0" baseline="0" dirty="0" smtClean="0">
                          <a:ln>
                            <a:noFill/>
                          </a:ln>
                          <a:solidFill>
                            <a:schemeClr val="accent6"/>
                          </a:solidFill>
                          <a:effectLst/>
                          <a:latin typeface="Calibri" pitchFamily="34" charset="0"/>
                          <a:cs typeface="Tunga" pitchFamily="34" charset="0"/>
                        </a:rPr>
                        <a:t>B. Upper Primary Stage &amp; NCLP</a:t>
                      </a:r>
                      <a:endParaRPr kumimoji="0" lang="kn-IN" sz="1600" b="0" i="0" u="none" strike="noStrike" cap="none" normalizeH="0" baseline="0" dirty="0" smtClean="0">
                        <a:ln>
                          <a:noFill/>
                        </a:ln>
                        <a:solidFill>
                          <a:schemeClr val="accent6"/>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0" i="0" u="none" strike="noStrike" cap="none" normalizeH="0" baseline="0" smtClean="0">
                          <a:ln>
                            <a:noFill/>
                          </a:ln>
                          <a:solidFill>
                            <a:schemeClr val="tx1"/>
                          </a:solidFill>
                          <a:effectLst/>
                          <a:latin typeface="Arial" charset="0"/>
                          <a:cs typeface="Tunga" pitchFamily="34" charset="0"/>
                        </a:rPr>
                        <a:t> </a:t>
                      </a:r>
                      <a:endParaRPr kumimoji="0" lang="kn-IN"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0" i="0" u="none" strike="noStrike" cap="none" normalizeH="0" baseline="0" smtClean="0">
                          <a:ln>
                            <a:noFill/>
                          </a:ln>
                          <a:solidFill>
                            <a:schemeClr val="tx1"/>
                          </a:solidFill>
                          <a:effectLst/>
                          <a:latin typeface="Calibri" pitchFamily="34" charset="0"/>
                          <a:cs typeface="Tunga" pitchFamily="34" charset="0"/>
                        </a:rPr>
                        <a:t>Requirement of Food Grains ( In MT)</a:t>
                      </a:r>
                      <a:endParaRPr kumimoji="0" lang="kn-IN"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kn-IN" sz="1600" b="0" i="0" u="none" strike="noStrike" cap="none" normalizeH="0" baseline="0" dirty="0" smtClean="0">
                          <a:ln>
                            <a:noFill/>
                          </a:ln>
                          <a:solidFill>
                            <a:schemeClr val="tx1"/>
                          </a:solidFill>
                          <a:effectLst/>
                          <a:latin typeface="+mj-lt"/>
                          <a:cs typeface="Tunga" pitchFamily="34" charset="0"/>
                        </a:rPr>
                        <a:t>44884.</a:t>
                      </a:r>
                      <a:r>
                        <a:rPr kumimoji="0" lang="en-US" sz="1600" b="0" i="0" u="none" strike="noStrike" cap="none" normalizeH="0" baseline="0" dirty="0" smtClean="0">
                          <a:ln>
                            <a:noFill/>
                          </a:ln>
                          <a:solidFill>
                            <a:schemeClr val="tx1"/>
                          </a:solidFill>
                          <a:effectLst/>
                          <a:latin typeface="+mj-lt"/>
                          <a:cs typeface="Tunga" pitchFamily="34" charset="0"/>
                        </a:rPr>
                        <a:t>700</a:t>
                      </a:r>
                      <a:r>
                        <a:rPr kumimoji="0" lang="kn-IN" sz="1600" b="0" i="0" u="none" strike="noStrike" cap="none" normalizeH="0" baseline="0" dirty="0" smtClean="0">
                          <a:ln>
                            <a:noFill/>
                          </a:ln>
                          <a:solidFill>
                            <a:schemeClr val="tx1"/>
                          </a:solidFill>
                          <a:effectLst/>
                          <a:latin typeface="+mj-lt"/>
                          <a:cs typeface="Tunga" pitchFamily="34" charset="0"/>
                        </a:rPr>
                        <a:t> MT</a:t>
                      </a:r>
                      <a:endParaRPr kumimoji="0" lang="kn-IN" sz="16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0" i="0" u="none" strike="noStrike" cap="none" normalizeH="0" baseline="0" smtClean="0">
                          <a:ln>
                            <a:noFill/>
                          </a:ln>
                          <a:solidFill>
                            <a:schemeClr val="tx1"/>
                          </a:solidFill>
                          <a:effectLst/>
                          <a:latin typeface="Calibri" pitchFamily="34" charset="0"/>
                          <a:cs typeface="Tunga" pitchFamily="34" charset="0"/>
                        </a:rPr>
                        <a:t>Requirement of Cost of Food Grains</a:t>
                      </a:r>
                      <a:endParaRPr kumimoji="0" lang="kn-IN"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kn-IN" sz="1600" b="0" i="0" u="none" strike="noStrike" cap="none" normalizeH="0" baseline="0" dirty="0" smtClean="0">
                          <a:ln>
                            <a:noFill/>
                          </a:ln>
                          <a:solidFill>
                            <a:schemeClr val="tx1"/>
                          </a:solidFill>
                          <a:effectLst/>
                          <a:latin typeface="+mj-lt"/>
                          <a:cs typeface="Tunga" pitchFamily="34" charset="0"/>
                        </a:rPr>
                        <a:t>1346.54</a:t>
                      </a:r>
                      <a:endParaRPr kumimoji="0" lang="kn-IN" sz="16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0" i="0" u="none" strike="noStrike" cap="none" normalizeH="0" baseline="0" dirty="0" smtClean="0">
                          <a:ln>
                            <a:noFill/>
                          </a:ln>
                          <a:solidFill>
                            <a:schemeClr val="tx1"/>
                          </a:solidFill>
                          <a:effectLst/>
                          <a:latin typeface="Calibri" pitchFamily="34" charset="0"/>
                          <a:cs typeface="Tunga" pitchFamily="34" charset="0"/>
                        </a:rPr>
                        <a:t>Requirement of cooking cost ( </a:t>
                      </a:r>
                      <a:r>
                        <a:rPr kumimoji="0" lang="en-US" sz="1600" b="0" i="0" u="none" strike="noStrike" cap="none" normalizeH="0" baseline="0" dirty="0" smtClean="0">
                          <a:ln>
                            <a:noFill/>
                          </a:ln>
                          <a:solidFill>
                            <a:schemeClr val="tx1"/>
                          </a:solidFill>
                          <a:effectLst/>
                          <a:latin typeface="Calibri" pitchFamily="34" charset="0"/>
                          <a:cs typeface="Tunga" pitchFamily="34" charset="0"/>
                        </a:rPr>
                        <a:t>C</a:t>
                      </a:r>
                      <a:r>
                        <a:rPr kumimoji="0" lang="kn-IN" sz="1600" b="0" i="0" u="none" strike="noStrike" cap="none" normalizeH="0" baseline="0" dirty="0" smtClean="0">
                          <a:ln>
                            <a:noFill/>
                          </a:ln>
                          <a:solidFill>
                            <a:schemeClr val="tx1"/>
                          </a:solidFill>
                          <a:effectLst/>
                          <a:latin typeface="Calibri" pitchFamily="34" charset="0"/>
                          <a:cs typeface="Tunga" pitchFamily="34" charset="0"/>
                        </a:rPr>
                        <a:t>entral share)</a:t>
                      </a:r>
                      <a:endParaRPr kumimoji="0" lang="kn-IN" sz="16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kn-IN" sz="1600" b="0" i="0" u="none" strike="noStrike" cap="none" normalizeH="0" baseline="0" dirty="0" smtClean="0">
                          <a:ln>
                            <a:noFill/>
                          </a:ln>
                          <a:solidFill>
                            <a:schemeClr val="tx1"/>
                          </a:solidFill>
                          <a:effectLst/>
                          <a:latin typeface="+mj-lt"/>
                          <a:cs typeface="Tunga" pitchFamily="34" charset="0"/>
                        </a:rPr>
                        <a:t>166</a:t>
                      </a:r>
                      <a:r>
                        <a:rPr kumimoji="0" lang="en-US" sz="1600" b="0" i="0" u="none" strike="noStrike" cap="none" normalizeH="0" baseline="0" dirty="0" smtClean="0">
                          <a:ln>
                            <a:noFill/>
                          </a:ln>
                          <a:solidFill>
                            <a:schemeClr val="tx1"/>
                          </a:solidFill>
                          <a:effectLst/>
                          <a:latin typeface="+mj-lt"/>
                          <a:cs typeface="Tunga" pitchFamily="34" charset="0"/>
                        </a:rPr>
                        <a:t>43</a:t>
                      </a:r>
                      <a:r>
                        <a:rPr kumimoji="0" lang="kn-IN" sz="1600" b="0" i="0" u="none" strike="noStrike" cap="none" normalizeH="0" baseline="0" dirty="0" smtClean="0">
                          <a:ln>
                            <a:noFill/>
                          </a:ln>
                          <a:solidFill>
                            <a:schemeClr val="tx1"/>
                          </a:solidFill>
                          <a:effectLst/>
                          <a:latin typeface="+mj-lt"/>
                          <a:cs typeface="Tunga" pitchFamily="34" charset="0"/>
                        </a:rPr>
                        <a:t>.</a:t>
                      </a:r>
                      <a:r>
                        <a:rPr kumimoji="0" lang="en-US" sz="1600" b="0" i="0" u="none" strike="noStrike" cap="none" normalizeH="0" baseline="0" dirty="0" smtClean="0">
                          <a:ln>
                            <a:noFill/>
                          </a:ln>
                          <a:solidFill>
                            <a:schemeClr val="tx1"/>
                          </a:solidFill>
                          <a:effectLst/>
                          <a:latin typeface="+mj-lt"/>
                          <a:cs typeface="Tunga" pitchFamily="34" charset="0"/>
                        </a:rPr>
                        <a:t>25</a:t>
                      </a:r>
                      <a:endParaRPr kumimoji="0" lang="kn-IN" sz="16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0" i="0" u="none" strike="noStrike" cap="none" normalizeH="0" baseline="0" smtClean="0">
                          <a:ln>
                            <a:noFill/>
                          </a:ln>
                          <a:solidFill>
                            <a:schemeClr val="tx1"/>
                          </a:solidFill>
                          <a:effectLst/>
                          <a:latin typeface="Calibri" pitchFamily="34" charset="0"/>
                          <a:cs typeface="Tunga" pitchFamily="34" charset="0"/>
                        </a:rPr>
                        <a:t>Requirement of cooking cost ( State share)</a:t>
                      </a:r>
                      <a:endParaRPr kumimoji="0" lang="kn-IN"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j-lt"/>
                          <a:cs typeface="Tunga" pitchFamily="34" charset="0"/>
                        </a:rPr>
                        <a:t>1849.26</a:t>
                      </a:r>
                      <a:endParaRPr kumimoji="0" lang="kn-IN" sz="16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0" i="0" u="none" strike="noStrike" cap="none" normalizeH="0" baseline="0" smtClean="0">
                          <a:ln>
                            <a:noFill/>
                          </a:ln>
                          <a:solidFill>
                            <a:schemeClr val="tx1"/>
                          </a:solidFill>
                          <a:effectLst/>
                          <a:latin typeface="Calibri" pitchFamily="34" charset="0"/>
                          <a:cs typeface="Tunga" pitchFamily="34" charset="0"/>
                        </a:rPr>
                        <a:t>Transportation Cost</a:t>
                      </a:r>
                      <a:endParaRPr kumimoji="0" lang="kn-IN"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j-lt"/>
                          <a:cs typeface="Tunga" pitchFamily="34" charset="0"/>
                        </a:rPr>
                        <a:t>610.44</a:t>
                      </a:r>
                      <a:endParaRPr kumimoji="0" lang="kn-IN" sz="16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0" i="0" u="none" strike="noStrike" cap="none" normalizeH="0" baseline="0" dirty="0" smtClean="0">
                          <a:ln>
                            <a:noFill/>
                          </a:ln>
                          <a:solidFill>
                            <a:schemeClr val="tx1"/>
                          </a:solidFill>
                          <a:effectLst/>
                          <a:latin typeface="Calibri" pitchFamily="34" charset="0"/>
                          <a:cs typeface="Tunga" pitchFamily="34" charset="0"/>
                        </a:rPr>
                        <a:t>Honorarium to Cook cum </a:t>
                      </a:r>
                      <a:r>
                        <a:rPr kumimoji="0" lang="en-US" sz="1600" b="0" i="0" u="none" strike="noStrike" cap="none" normalizeH="0" baseline="0" dirty="0" smtClean="0">
                          <a:ln>
                            <a:noFill/>
                          </a:ln>
                          <a:solidFill>
                            <a:schemeClr val="tx1"/>
                          </a:solidFill>
                          <a:effectLst/>
                          <a:latin typeface="Calibri" pitchFamily="34" charset="0"/>
                          <a:cs typeface="Tunga" pitchFamily="34" charset="0"/>
                        </a:rPr>
                        <a:t>H</a:t>
                      </a:r>
                      <a:r>
                        <a:rPr kumimoji="0" lang="kn-IN" sz="1600" b="0" i="0" u="none" strike="noStrike" cap="none" normalizeH="0" baseline="0" dirty="0" smtClean="0">
                          <a:ln>
                            <a:noFill/>
                          </a:ln>
                          <a:solidFill>
                            <a:schemeClr val="tx1"/>
                          </a:solidFill>
                          <a:effectLst/>
                          <a:latin typeface="Calibri" pitchFamily="34" charset="0"/>
                          <a:cs typeface="Tunga" pitchFamily="34" charset="0"/>
                        </a:rPr>
                        <a:t>elpers (Central share)</a:t>
                      </a:r>
                      <a:endParaRPr kumimoji="0" lang="kn-IN" sz="16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j-lt"/>
                          <a:cs typeface="Tunga" pitchFamily="34" charset="0"/>
                        </a:rPr>
                        <a:t>2940.75</a:t>
                      </a:r>
                      <a:endParaRPr kumimoji="0" lang="kn-IN" sz="16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0" i="0" u="none" strike="noStrike" cap="none" normalizeH="0" baseline="0" dirty="0" smtClean="0">
                          <a:ln>
                            <a:noFill/>
                          </a:ln>
                          <a:solidFill>
                            <a:schemeClr val="tx1"/>
                          </a:solidFill>
                          <a:effectLst/>
                          <a:latin typeface="Calibri" pitchFamily="34" charset="0"/>
                          <a:cs typeface="Tunga" pitchFamily="34" charset="0"/>
                        </a:rPr>
                        <a:t>Honorarium to Cook cum </a:t>
                      </a:r>
                      <a:r>
                        <a:rPr kumimoji="0" lang="en-US" sz="1600" b="0" i="0" u="none" strike="noStrike" cap="none" normalizeH="0" baseline="0" dirty="0" smtClean="0">
                          <a:ln>
                            <a:noFill/>
                          </a:ln>
                          <a:solidFill>
                            <a:schemeClr val="tx1"/>
                          </a:solidFill>
                          <a:effectLst/>
                          <a:latin typeface="Calibri" pitchFamily="34" charset="0"/>
                          <a:cs typeface="Tunga" pitchFamily="34" charset="0"/>
                        </a:rPr>
                        <a:t>H</a:t>
                      </a:r>
                      <a:r>
                        <a:rPr kumimoji="0" lang="kn-IN" sz="1600" b="0" i="0" u="none" strike="noStrike" cap="none" normalizeH="0" baseline="0" dirty="0" smtClean="0">
                          <a:ln>
                            <a:noFill/>
                          </a:ln>
                          <a:solidFill>
                            <a:schemeClr val="tx1"/>
                          </a:solidFill>
                          <a:effectLst/>
                          <a:latin typeface="Calibri" pitchFamily="34" charset="0"/>
                          <a:cs typeface="Tunga" pitchFamily="34" charset="0"/>
                        </a:rPr>
                        <a:t>elpers (State share)</a:t>
                      </a:r>
                      <a:endParaRPr kumimoji="0" lang="kn-IN" sz="16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j-lt"/>
                          <a:cs typeface="Tunga" pitchFamily="34" charset="0"/>
                        </a:rPr>
                        <a:t>326.75</a:t>
                      </a:r>
                      <a:endParaRPr kumimoji="0" lang="kn-IN" sz="16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0" i="0" u="none" strike="noStrike" cap="none" normalizeH="0" baseline="0" smtClean="0">
                          <a:ln>
                            <a:noFill/>
                          </a:ln>
                          <a:solidFill>
                            <a:schemeClr val="tx1"/>
                          </a:solidFill>
                          <a:effectLst/>
                          <a:latin typeface="Calibri" pitchFamily="34" charset="0"/>
                          <a:cs typeface="Tunga" pitchFamily="34" charset="0"/>
                        </a:rPr>
                        <a:t>MME</a:t>
                      </a:r>
                      <a:endParaRPr kumimoji="0" lang="kn-IN" sz="16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j-lt"/>
                          <a:cs typeface="Tunga" pitchFamily="34" charset="0"/>
                        </a:rPr>
                        <a:t>386.11</a:t>
                      </a:r>
                      <a:endParaRPr kumimoji="0" lang="kn-IN" sz="1600" b="0" i="0" u="none" strike="noStrike" cap="none" normalizeH="0" baseline="0" dirty="0" smtClean="0">
                        <a:ln>
                          <a:noFill/>
                        </a:ln>
                        <a:solidFill>
                          <a:schemeClr val="tx1"/>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1" i="0" u="none" strike="noStrike" cap="none" normalizeH="0" baseline="0" dirty="0" smtClean="0">
                          <a:ln>
                            <a:noFill/>
                          </a:ln>
                          <a:solidFill>
                            <a:schemeClr val="accent6"/>
                          </a:solidFill>
                          <a:effectLst/>
                          <a:latin typeface="Calibri" pitchFamily="34" charset="0"/>
                          <a:cs typeface="Tunga" pitchFamily="34" charset="0"/>
                        </a:rPr>
                        <a:t>Total (Central Share)</a:t>
                      </a:r>
                      <a:endParaRPr kumimoji="0" lang="kn-IN" sz="1600" b="0" i="0" u="none" strike="noStrike" cap="none" normalizeH="0" baseline="0" dirty="0" smtClean="0">
                        <a:ln>
                          <a:noFill/>
                        </a:ln>
                        <a:solidFill>
                          <a:schemeClr val="accent6"/>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6"/>
                          </a:solidFill>
                          <a:effectLst/>
                          <a:latin typeface="+mj-lt"/>
                          <a:cs typeface="Tunga" pitchFamily="34" charset="0"/>
                        </a:rPr>
                        <a:t>21927.09</a:t>
                      </a:r>
                      <a:endParaRPr kumimoji="0" lang="kn-IN" sz="1600" b="0" i="0" u="none" strike="noStrike" cap="none" normalizeH="0" baseline="0" dirty="0" smtClean="0">
                        <a:ln>
                          <a:noFill/>
                        </a:ln>
                        <a:solidFill>
                          <a:schemeClr val="accent6"/>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1" i="0" u="none" strike="noStrike" cap="none" normalizeH="0" baseline="0" dirty="0" smtClean="0">
                          <a:ln>
                            <a:noFill/>
                          </a:ln>
                          <a:solidFill>
                            <a:schemeClr val="accent6"/>
                          </a:solidFill>
                          <a:effectLst/>
                          <a:latin typeface="Calibri" pitchFamily="34" charset="0"/>
                          <a:cs typeface="Tunga" pitchFamily="34" charset="0"/>
                        </a:rPr>
                        <a:t>Total (</a:t>
                      </a:r>
                      <a:r>
                        <a:rPr kumimoji="0" lang="en-US" sz="1600" b="1" i="0" u="none" strike="noStrike" cap="none" normalizeH="0" baseline="0" dirty="0" smtClean="0">
                          <a:ln>
                            <a:noFill/>
                          </a:ln>
                          <a:solidFill>
                            <a:schemeClr val="accent6"/>
                          </a:solidFill>
                          <a:effectLst/>
                          <a:latin typeface="Calibri" pitchFamily="34" charset="0"/>
                          <a:cs typeface="Tunga" pitchFamily="34" charset="0"/>
                        </a:rPr>
                        <a:t>S</a:t>
                      </a:r>
                      <a:r>
                        <a:rPr kumimoji="0" lang="kn-IN" sz="1600" b="1" i="0" u="none" strike="noStrike" cap="none" normalizeH="0" baseline="0" dirty="0" smtClean="0">
                          <a:ln>
                            <a:noFill/>
                          </a:ln>
                          <a:solidFill>
                            <a:schemeClr val="accent6"/>
                          </a:solidFill>
                          <a:effectLst/>
                          <a:latin typeface="Calibri" pitchFamily="34" charset="0"/>
                          <a:cs typeface="Tunga" pitchFamily="34" charset="0"/>
                        </a:rPr>
                        <a:t>tate Share)</a:t>
                      </a:r>
                      <a:endParaRPr kumimoji="0" lang="kn-IN" sz="1600" b="0" i="0" u="none" strike="noStrike" cap="none" normalizeH="0" baseline="0" dirty="0" smtClean="0">
                        <a:ln>
                          <a:noFill/>
                        </a:ln>
                        <a:solidFill>
                          <a:schemeClr val="accent6"/>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6"/>
                          </a:solidFill>
                          <a:effectLst/>
                          <a:latin typeface="+mj-lt"/>
                          <a:cs typeface="Tunga" pitchFamily="34" charset="0"/>
                        </a:rPr>
                        <a:t>2176.01</a:t>
                      </a:r>
                      <a:endParaRPr kumimoji="0" lang="kn-IN" sz="1600" b="0" i="0" u="none" strike="noStrike" cap="none" normalizeH="0" baseline="0" dirty="0" smtClean="0">
                        <a:ln>
                          <a:noFill/>
                        </a:ln>
                        <a:solidFill>
                          <a:schemeClr val="accent6"/>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1" i="0" u="none" strike="noStrike" cap="none" normalizeH="0" baseline="0" dirty="0" smtClean="0">
                          <a:ln>
                            <a:noFill/>
                          </a:ln>
                          <a:solidFill>
                            <a:srgbClr val="7030A0"/>
                          </a:solidFill>
                          <a:effectLst/>
                          <a:latin typeface="Calibri" pitchFamily="34" charset="0"/>
                          <a:cs typeface="Tunga" pitchFamily="34" charset="0"/>
                        </a:rPr>
                        <a:t>Grand Total (Central</a:t>
                      </a:r>
                      <a:r>
                        <a:rPr kumimoji="0" lang="en-US" sz="1600" b="1" i="0" u="none" strike="noStrike" cap="none" normalizeH="0" baseline="0" dirty="0" smtClean="0">
                          <a:ln>
                            <a:noFill/>
                          </a:ln>
                          <a:solidFill>
                            <a:srgbClr val="7030A0"/>
                          </a:solidFill>
                          <a:effectLst/>
                          <a:latin typeface="Calibri" pitchFamily="34" charset="0"/>
                          <a:cs typeface="Tunga" pitchFamily="34" charset="0"/>
                        </a:rPr>
                        <a:t> </a:t>
                      </a:r>
                      <a:r>
                        <a:rPr kumimoji="0" lang="kn-IN" sz="1600" b="1" i="0" u="none" strike="noStrike" cap="none" normalizeH="0" baseline="0" dirty="0" smtClean="0">
                          <a:ln>
                            <a:noFill/>
                          </a:ln>
                          <a:solidFill>
                            <a:srgbClr val="7030A0"/>
                          </a:solidFill>
                          <a:effectLst/>
                          <a:latin typeface="Calibri" pitchFamily="34" charset="0"/>
                          <a:cs typeface="Tunga" pitchFamily="34" charset="0"/>
                        </a:rPr>
                        <a:t>+</a:t>
                      </a:r>
                      <a:r>
                        <a:rPr kumimoji="0" lang="en-US" sz="1600" b="1" i="0" u="none" strike="noStrike" cap="none" normalizeH="0" baseline="0" dirty="0" smtClean="0">
                          <a:ln>
                            <a:noFill/>
                          </a:ln>
                          <a:solidFill>
                            <a:srgbClr val="7030A0"/>
                          </a:solidFill>
                          <a:effectLst/>
                          <a:latin typeface="Calibri" pitchFamily="34" charset="0"/>
                          <a:cs typeface="Tunga" pitchFamily="34" charset="0"/>
                        </a:rPr>
                        <a:t> </a:t>
                      </a:r>
                      <a:r>
                        <a:rPr kumimoji="0" lang="kn-IN" sz="1600" b="1" i="0" u="none" strike="noStrike" cap="none" normalizeH="0" baseline="0" dirty="0" smtClean="0">
                          <a:ln>
                            <a:noFill/>
                          </a:ln>
                          <a:solidFill>
                            <a:srgbClr val="7030A0"/>
                          </a:solidFill>
                          <a:effectLst/>
                          <a:latin typeface="Calibri" pitchFamily="34" charset="0"/>
                          <a:cs typeface="Tunga" pitchFamily="34" charset="0"/>
                        </a:rPr>
                        <a:t>State Share)</a:t>
                      </a:r>
                      <a:endParaRPr kumimoji="0" lang="kn-IN" sz="1600" b="0" i="0" u="none" strike="noStrike" cap="none" normalizeH="0" baseline="0" dirty="0" smtClean="0">
                        <a:ln>
                          <a:noFill/>
                        </a:ln>
                        <a:solidFill>
                          <a:srgbClr val="7030A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7030A0"/>
                          </a:solidFill>
                          <a:effectLst/>
                          <a:latin typeface="+mj-lt"/>
                          <a:cs typeface="Tunga" pitchFamily="34" charset="0"/>
                        </a:rPr>
                        <a:t>24103.10</a:t>
                      </a:r>
                      <a:endParaRPr kumimoji="0" lang="kn-IN" sz="1600" b="0" i="0" u="none" strike="noStrike" cap="none" normalizeH="0" baseline="0" dirty="0" smtClean="0">
                        <a:ln>
                          <a:noFill/>
                        </a:ln>
                        <a:solidFill>
                          <a:srgbClr val="7030A0"/>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7500">
                <a:tc gridSpan="2">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kn-IN" sz="1600" b="1" i="0" u="none" strike="noStrike" cap="none" normalizeH="0" baseline="0" dirty="0" smtClean="0">
                          <a:ln>
                            <a:noFill/>
                          </a:ln>
                          <a:solidFill>
                            <a:srgbClr val="000000"/>
                          </a:solidFill>
                          <a:effectLst/>
                          <a:latin typeface="Calibri" pitchFamily="34" charset="0"/>
                          <a:cs typeface="Tunga" pitchFamily="34" charset="0"/>
                        </a:rPr>
                        <a:t>(Rs. In Lakh)</a:t>
                      </a:r>
                      <a:endParaRPr kumimoji="0" lang="kn-IN" sz="1600" b="0" i="0" u="none" strike="noStrike" cap="none" normalizeH="0" baseline="0" dirty="0" smtClean="0">
                        <a:ln>
                          <a:noFill/>
                        </a:ln>
                        <a:solidFill>
                          <a:schemeClr val="tx1"/>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3190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1" i="0" u="none" strike="noStrike" cap="none" normalizeH="0" baseline="0" dirty="0" smtClean="0">
                          <a:ln>
                            <a:noFill/>
                          </a:ln>
                          <a:solidFill>
                            <a:schemeClr val="accent6"/>
                          </a:solidFill>
                          <a:effectLst/>
                          <a:latin typeface="Calibri" pitchFamily="34" charset="0"/>
                          <a:cs typeface="Tunga" pitchFamily="34" charset="0"/>
                        </a:rPr>
                        <a:t>C. Total requirement for LP &amp; UP (Central Share)</a:t>
                      </a:r>
                      <a:endParaRPr kumimoji="0" lang="kn-IN" sz="1600" b="0" i="0" u="none" strike="noStrike" cap="none" normalizeH="0" baseline="0" dirty="0" smtClean="0">
                        <a:ln>
                          <a:noFill/>
                        </a:ln>
                        <a:solidFill>
                          <a:schemeClr val="accent6"/>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6"/>
                          </a:solidFill>
                          <a:effectLst/>
                          <a:latin typeface="+mj-lt"/>
                          <a:cs typeface="Tunga" pitchFamily="34" charset="0"/>
                        </a:rPr>
                        <a:t>55914.11</a:t>
                      </a:r>
                      <a:endParaRPr kumimoji="0" lang="kn-IN" sz="1600" b="0" i="0" u="none" strike="noStrike" cap="none" normalizeH="0" baseline="0" dirty="0" smtClean="0">
                        <a:ln>
                          <a:noFill/>
                        </a:ln>
                        <a:solidFill>
                          <a:schemeClr val="accent6"/>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kn-IN" sz="1600" b="1" i="0" u="none" strike="noStrike" cap="none" normalizeH="0" baseline="0" smtClean="0">
                          <a:ln>
                            <a:noFill/>
                          </a:ln>
                          <a:solidFill>
                            <a:schemeClr val="accent6"/>
                          </a:solidFill>
                          <a:effectLst/>
                          <a:latin typeface="Calibri" pitchFamily="34" charset="0"/>
                          <a:cs typeface="Tunga" pitchFamily="34" charset="0"/>
                        </a:rPr>
                        <a:t>D. Total requirement for LP &amp; UP (State Share)</a:t>
                      </a:r>
                      <a:endParaRPr kumimoji="0" lang="kn-IN" sz="1600" b="0" i="0" u="none" strike="noStrike" cap="none" normalizeH="0" baseline="0" smtClean="0">
                        <a:ln>
                          <a:noFill/>
                        </a:ln>
                        <a:solidFill>
                          <a:schemeClr val="accent6"/>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accent6"/>
                          </a:solidFill>
                          <a:effectLst/>
                          <a:latin typeface="+mj-lt"/>
                          <a:cs typeface="Tunga" pitchFamily="34" charset="0"/>
                        </a:rPr>
                        <a:t>5590.83</a:t>
                      </a:r>
                      <a:endParaRPr kumimoji="0" lang="kn-IN" sz="1600" b="0" i="0" u="none" strike="noStrike" cap="none" normalizeH="0" baseline="0" dirty="0" smtClean="0">
                        <a:ln>
                          <a:noFill/>
                        </a:ln>
                        <a:solidFill>
                          <a:schemeClr val="accent6"/>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kn-IN" sz="1800" b="1" i="0" u="none" strike="noStrike" cap="none" normalizeH="0" baseline="0" dirty="0" smtClean="0">
                          <a:ln>
                            <a:noFill/>
                          </a:ln>
                          <a:solidFill>
                            <a:srgbClr val="7030A0"/>
                          </a:solidFill>
                          <a:effectLst/>
                          <a:latin typeface="Calibri" pitchFamily="34" charset="0"/>
                          <a:cs typeface="Tunga" pitchFamily="34" charset="0"/>
                        </a:rPr>
                        <a:t>E. ( C</a:t>
                      </a:r>
                      <a:r>
                        <a:rPr kumimoji="0" lang="en-US" sz="1800" b="1" i="0" u="none" strike="noStrike" cap="none" normalizeH="0" baseline="0" dirty="0" smtClean="0">
                          <a:ln>
                            <a:noFill/>
                          </a:ln>
                          <a:solidFill>
                            <a:srgbClr val="7030A0"/>
                          </a:solidFill>
                          <a:effectLst/>
                          <a:latin typeface="Calibri" pitchFamily="34" charset="0"/>
                          <a:cs typeface="Tunga" pitchFamily="34" charset="0"/>
                        </a:rPr>
                        <a:t>+</a:t>
                      </a:r>
                      <a:r>
                        <a:rPr kumimoji="0" lang="kn-IN" sz="1800" b="1" i="0" u="none" strike="noStrike" cap="none" normalizeH="0" baseline="0" dirty="0" smtClean="0">
                          <a:ln>
                            <a:noFill/>
                          </a:ln>
                          <a:solidFill>
                            <a:srgbClr val="7030A0"/>
                          </a:solidFill>
                          <a:effectLst/>
                          <a:latin typeface="Calibri" pitchFamily="34" charset="0"/>
                          <a:cs typeface="Tunga" pitchFamily="34" charset="0"/>
                        </a:rPr>
                        <a:t>D) grand total (Central &amp; </a:t>
                      </a:r>
                      <a:r>
                        <a:rPr kumimoji="0" lang="en-US" sz="1800" b="1" i="0" u="none" strike="noStrike" cap="none" normalizeH="0" baseline="0" dirty="0" smtClean="0">
                          <a:ln>
                            <a:noFill/>
                          </a:ln>
                          <a:solidFill>
                            <a:srgbClr val="7030A0"/>
                          </a:solidFill>
                          <a:effectLst/>
                          <a:latin typeface="Calibri" pitchFamily="34" charset="0"/>
                          <a:cs typeface="Tunga" pitchFamily="34" charset="0"/>
                        </a:rPr>
                        <a:t>S</a:t>
                      </a:r>
                      <a:r>
                        <a:rPr kumimoji="0" lang="kn-IN" sz="1800" b="1" i="0" u="none" strike="noStrike" cap="none" normalizeH="0" baseline="0" dirty="0" smtClean="0">
                          <a:ln>
                            <a:noFill/>
                          </a:ln>
                          <a:solidFill>
                            <a:srgbClr val="7030A0"/>
                          </a:solidFill>
                          <a:effectLst/>
                          <a:latin typeface="Calibri" pitchFamily="34" charset="0"/>
                          <a:cs typeface="Tunga" pitchFamily="34" charset="0"/>
                        </a:rPr>
                        <a:t>tate Share) :</a:t>
                      </a:r>
                      <a:endParaRPr kumimoji="0" lang="kn-IN" sz="1800" b="0" i="0" u="none" strike="noStrike" cap="none" normalizeH="0" baseline="0" dirty="0" smtClean="0">
                        <a:ln>
                          <a:noFill/>
                        </a:ln>
                        <a:solidFill>
                          <a:srgbClr val="7030A0"/>
                        </a:solidFill>
                        <a:effectLst/>
                        <a:latin typeface="Arial"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7030A0"/>
                          </a:solidFill>
                          <a:effectLst/>
                          <a:latin typeface="+mj-lt"/>
                          <a:cs typeface="Tunga" pitchFamily="34" charset="0"/>
                        </a:rPr>
                        <a:t>61504.94</a:t>
                      </a:r>
                      <a:endParaRPr kumimoji="0" lang="kn-IN" sz="1800" b="0" i="0" u="none" strike="noStrike" cap="none" normalizeH="0" baseline="0" dirty="0" smtClean="0">
                        <a:ln>
                          <a:noFill/>
                        </a:ln>
                        <a:solidFill>
                          <a:srgbClr val="7030A0"/>
                        </a:solidFill>
                        <a:effectLst/>
                        <a:latin typeface="+mj-lt"/>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4"/>
          <p:cNvSpPr txBox="1">
            <a:spLocks noChangeArrowheads="1"/>
          </p:cNvSpPr>
          <p:nvPr/>
        </p:nvSpPr>
        <p:spPr bwMode="auto">
          <a:xfrm>
            <a:off x="2819400" y="4191000"/>
            <a:ext cx="5791200" cy="1006475"/>
          </a:xfrm>
          <a:prstGeom prst="rect">
            <a:avLst/>
          </a:prstGeom>
          <a:noFill/>
          <a:ln w="9525">
            <a:noFill/>
            <a:miter lim="800000"/>
            <a:headEnd/>
            <a:tailEnd/>
          </a:ln>
        </p:spPr>
        <p:txBody>
          <a:bodyPr>
            <a:spAutoFit/>
          </a:bodyPr>
          <a:lstStyle/>
          <a:p>
            <a:pPr algn="r">
              <a:spcBef>
                <a:spcPct val="50000"/>
              </a:spcBef>
            </a:pPr>
            <a:r>
              <a:rPr lang="en-US" sz="6000" i="1">
                <a:latin typeface="Brush Script MT" pitchFamily="66" charset="0"/>
                <a:ea typeface="Arial Unicode MS" pitchFamily="34" charset="-128"/>
                <a:cs typeface="Arial Unicode MS" pitchFamily="34" charset="-128"/>
              </a:rPr>
              <a:t>Thank You</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bwMode="auto">
          <a:xfrm>
            <a:off x="2819400" y="2286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sng" strike="noStrike" kern="1200" cap="none" spc="0" normalizeH="0" baseline="0" noProof="0" smtClean="0">
                <a:ln>
                  <a:noFill/>
                </a:ln>
                <a:solidFill>
                  <a:schemeClr val="accent5">
                    <a:lumMod val="75000"/>
                  </a:schemeClr>
                </a:solidFill>
                <a:effectLst/>
                <a:uLnTx/>
                <a:uFillTx/>
                <a:latin typeface="+mn-lt"/>
                <a:ea typeface="+mn-ea"/>
                <a:cs typeface="+mn-cs"/>
              </a:rPr>
              <a:t>BEST PRACTICES</a:t>
            </a:r>
            <a:endParaRPr kumimoji="0" lang="en-US" sz="2200" b="1" i="0" u="sng" strike="noStrike" kern="1200" cap="none" spc="0" normalizeH="0" baseline="0" noProof="0" smtClean="0">
              <a:ln>
                <a:noFill/>
              </a:ln>
              <a:solidFill>
                <a:schemeClr val="accent5">
                  <a:lumMod val="75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sng"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3"/>
          <p:cNvSpPr txBox="1">
            <a:spLocks/>
          </p:cNvSpPr>
          <p:nvPr/>
        </p:nvSpPr>
        <p:spPr bwMode="auto">
          <a:xfrm>
            <a:off x="457200" y="9144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none" strike="noStrike" kern="1200" cap="none" spc="0" normalizeH="0" baseline="0" noProof="0" dirty="0" smtClean="0">
                <a:ln>
                  <a:noFill/>
                </a:ln>
                <a:solidFill>
                  <a:schemeClr val="accent4">
                    <a:lumMod val="50000"/>
                  </a:schemeClr>
                </a:solidFill>
                <a:effectLst/>
                <a:uLnTx/>
                <a:uFillTx/>
                <a:latin typeface="+mn-lt"/>
                <a:ea typeface="+mn-ea"/>
                <a:cs typeface="+mn-cs"/>
              </a:rPr>
              <a:t>Kitchen Garden</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pic>
        <p:nvPicPr>
          <p:cNvPr id="6" name="Picture 5" descr="C:\Users\SSA\Desktop\Kitchen Garden Photos\IMG-20170222-WA0008.jpg"/>
          <p:cNvPicPr/>
          <p:nvPr/>
        </p:nvPicPr>
        <p:blipFill>
          <a:blip r:embed="rId2"/>
          <a:srcRect/>
          <a:stretch>
            <a:fillRect/>
          </a:stretch>
        </p:blipFill>
        <p:spPr bwMode="auto">
          <a:xfrm>
            <a:off x="838200" y="1600200"/>
            <a:ext cx="77724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bwMode="auto">
          <a:xfrm>
            <a:off x="2819400" y="2286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sng" strike="noStrike" kern="1200" cap="none" spc="0" normalizeH="0" baseline="0" noProof="0" smtClean="0">
                <a:ln>
                  <a:noFill/>
                </a:ln>
                <a:solidFill>
                  <a:schemeClr val="accent5">
                    <a:lumMod val="75000"/>
                  </a:schemeClr>
                </a:solidFill>
                <a:effectLst/>
                <a:uLnTx/>
                <a:uFillTx/>
                <a:latin typeface="+mn-lt"/>
                <a:ea typeface="+mn-ea"/>
                <a:cs typeface="+mn-cs"/>
              </a:rPr>
              <a:t>BEST PRACTICES</a:t>
            </a:r>
            <a:endParaRPr kumimoji="0" lang="en-US" sz="2200" b="1" i="0" u="sng" strike="noStrike" kern="1200" cap="none" spc="0" normalizeH="0" baseline="0" noProof="0" smtClean="0">
              <a:ln>
                <a:noFill/>
              </a:ln>
              <a:solidFill>
                <a:schemeClr val="accent5">
                  <a:lumMod val="75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sng"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3"/>
          <p:cNvSpPr txBox="1">
            <a:spLocks/>
          </p:cNvSpPr>
          <p:nvPr/>
        </p:nvSpPr>
        <p:spPr bwMode="auto">
          <a:xfrm>
            <a:off x="457200" y="9144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none" strike="noStrike" kern="1200" cap="none" spc="0" normalizeH="0" baseline="0" noProof="0" dirty="0" smtClean="0">
                <a:ln>
                  <a:noFill/>
                </a:ln>
                <a:solidFill>
                  <a:schemeClr val="accent4">
                    <a:lumMod val="50000"/>
                  </a:schemeClr>
                </a:solidFill>
                <a:effectLst/>
                <a:uLnTx/>
                <a:uFillTx/>
                <a:latin typeface="+mn-lt"/>
                <a:ea typeface="+mn-ea"/>
                <a:cs typeface="+mn-cs"/>
              </a:rPr>
              <a:t>Kitchen Garden</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pic>
        <p:nvPicPr>
          <p:cNvPr id="7" name="Picture 6" descr="C:\Users\SSA\Desktop\Kitchen Garden Photos\IMG-20170222-WA0001.jpg"/>
          <p:cNvPicPr/>
          <p:nvPr/>
        </p:nvPicPr>
        <p:blipFill>
          <a:blip r:embed="rId2"/>
          <a:srcRect/>
          <a:stretch>
            <a:fillRect/>
          </a:stretch>
        </p:blipFill>
        <p:spPr bwMode="auto">
          <a:xfrm>
            <a:off x="990600" y="1524000"/>
            <a:ext cx="73152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bwMode="auto">
          <a:xfrm>
            <a:off x="2819400" y="2286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sng" strike="noStrike" kern="1200" cap="none" spc="0" normalizeH="0" baseline="0" noProof="0" smtClean="0">
                <a:ln>
                  <a:noFill/>
                </a:ln>
                <a:solidFill>
                  <a:schemeClr val="accent5">
                    <a:lumMod val="75000"/>
                  </a:schemeClr>
                </a:solidFill>
                <a:effectLst/>
                <a:uLnTx/>
                <a:uFillTx/>
                <a:latin typeface="+mn-lt"/>
                <a:ea typeface="+mn-ea"/>
                <a:cs typeface="+mn-cs"/>
              </a:rPr>
              <a:t>BEST PRACTICES</a:t>
            </a:r>
            <a:endParaRPr kumimoji="0" lang="en-US" sz="2200" b="1" i="0" u="sng" strike="noStrike" kern="1200" cap="none" spc="0" normalizeH="0" baseline="0" noProof="0" smtClean="0">
              <a:ln>
                <a:noFill/>
              </a:ln>
              <a:solidFill>
                <a:schemeClr val="accent5">
                  <a:lumMod val="75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sng"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3"/>
          <p:cNvSpPr txBox="1">
            <a:spLocks/>
          </p:cNvSpPr>
          <p:nvPr/>
        </p:nvSpPr>
        <p:spPr bwMode="auto">
          <a:xfrm>
            <a:off x="457200" y="9144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none" strike="noStrike" kern="1200" cap="none" spc="0" normalizeH="0" baseline="0" noProof="0" dirty="0" smtClean="0">
                <a:ln>
                  <a:noFill/>
                </a:ln>
                <a:solidFill>
                  <a:schemeClr val="accent4">
                    <a:lumMod val="50000"/>
                  </a:schemeClr>
                </a:solidFill>
                <a:effectLst/>
                <a:uLnTx/>
                <a:uFillTx/>
                <a:latin typeface="+mn-lt"/>
                <a:ea typeface="+mn-ea"/>
                <a:cs typeface="+mn-cs"/>
              </a:rPr>
              <a:t>Kitchen Garden</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pic>
        <p:nvPicPr>
          <p:cNvPr id="6" name="Picture 5" descr="C:\Users\SSA\Desktop\Kitchen Garden Photos\IMG-20170222-WA0021.jpg"/>
          <p:cNvPicPr/>
          <p:nvPr/>
        </p:nvPicPr>
        <p:blipFill>
          <a:blip r:embed="rId2"/>
          <a:srcRect/>
          <a:stretch>
            <a:fillRect/>
          </a:stretch>
        </p:blipFill>
        <p:spPr bwMode="auto">
          <a:xfrm>
            <a:off x="990600" y="1524000"/>
            <a:ext cx="73152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bwMode="auto">
          <a:xfrm>
            <a:off x="2819400" y="2286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sng" strike="noStrike" kern="1200" cap="none" spc="0" normalizeH="0" baseline="0" noProof="0" smtClean="0">
                <a:ln>
                  <a:noFill/>
                </a:ln>
                <a:solidFill>
                  <a:schemeClr val="accent5">
                    <a:lumMod val="75000"/>
                  </a:schemeClr>
                </a:solidFill>
                <a:effectLst/>
                <a:uLnTx/>
                <a:uFillTx/>
                <a:latin typeface="+mn-lt"/>
                <a:ea typeface="+mn-ea"/>
                <a:cs typeface="+mn-cs"/>
              </a:rPr>
              <a:t>BEST PRACTICES</a:t>
            </a:r>
            <a:endParaRPr kumimoji="0" lang="en-US" sz="2200" b="1" i="0" u="sng" strike="noStrike" kern="1200" cap="none" spc="0" normalizeH="0" baseline="0" noProof="0" smtClean="0">
              <a:ln>
                <a:noFill/>
              </a:ln>
              <a:solidFill>
                <a:schemeClr val="accent5">
                  <a:lumMod val="75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sng"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3"/>
          <p:cNvSpPr txBox="1">
            <a:spLocks/>
          </p:cNvSpPr>
          <p:nvPr/>
        </p:nvSpPr>
        <p:spPr bwMode="auto">
          <a:xfrm>
            <a:off x="457200" y="9144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none" strike="noStrike" kern="1200" cap="none" spc="0" normalizeH="0" baseline="0" noProof="0" dirty="0" smtClean="0">
                <a:ln>
                  <a:noFill/>
                </a:ln>
                <a:solidFill>
                  <a:schemeClr val="accent4">
                    <a:lumMod val="50000"/>
                  </a:schemeClr>
                </a:solidFill>
                <a:effectLst/>
                <a:uLnTx/>
                <a:uFillTx/>
                <a:latin typeface="+mn-lt"/>
                <a:ea typeface="+mn-ea"/>
                <a:cs typeface="+mn-cs"/>
              </a:rPr>
              <a:t>Kitchen Garden</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pic>
        <p:nvPicPr>
          <p:cNvPr id="7" name="Picture 6" descr="C:\Users\SSA\Desktop\Kitchen Garden Photos\IMG-20170222-WA0014.jpg"/>
          <p:cNvPicPr/>
          <p:nvPr/>
        </p:nvPicPr>
        <p:blipFill>
          <a:blip r:embed="rId2"/>
          <a:srcRect/>
          <a:stretch>
            <a:fillRect/>
          </a:stretch>
        </p:blipFill>
        <p:spPr bwMode="auto">
          <a:xfrm>
            <a:off x="838200" y="1524001"/>
            <a:ext cx="74676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bwMode="auto">
          <a:xfrm>
            <a:off x="2819400" y="2286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sng" strike="noStrike" kern="1200" cap="none" spc="0" normalizeH="0" baseline="0" noProof="0" smtClean="0">
                <a:ln>
                  <a:noFill/>
                </a:ln>
                <a:solidFill>
                  <a:schemeClr val="accent5">
                    <a:lumMod val="75000"/>
                  </a:schemeClr>
                </a:solidFill>
                <a:effectLst/>
                <a:uLnTx/>
                <a:uFillTx/>
                <a:latin typeface="+mn-lt"/>
                <a:ea typeface="+mn-ea"/>
                <a:cs typeface="+mn-cs"/>
              </a:rPr>
              <a:t>BEST PRACTICES</a:t>
            </a:r>
            <a:endParaRPr kumimoji="0" lang="en-US" sz="2200" b="1" i="0" u="sng" strike="noStrike" kern="1200" cap="none" spc="0" normalizeH="0" baseline="0" noProof="0" smtClean="0">
              <a:ln>
                <a:noFill/>
              </a:ln>
              <a:solidFill>
                <a:schemeClr val="accent5">
                  <a:lumMod val="75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sng"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3"/>
          <p:cNvSpPr txBox="1">
            <a:spLocks/>
          </p:cNvSpPr>
          <p:nvPr/>
        </p:nvSpPr>
        <p:spPr bwMode="auto">
          <a:xfrm>
            <a:off x="457200" y="9144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none" strike="noStrike" kern="1200" cap="none" spc="0" normalizeH="0" baseline="0" noProof="0" dirty="0" smtClean="0">
                <a:ln>
                  <a:noFill/>
                </a:ln>
                <a:solidFill>
                  <a:schemeClr val="accent4">
                    <a:lumMod val="50000"/>
                  </a:schemeClr>
                </a:solidFill>
                <a:effectLst/>
                <a:uLnTx/>
                <a:uFillTx/>
                <a:latin typeface="+mn-lt"/>
                <a:ea typeface="+mn-ea"/>
                <a:cs typeface="+mn-cs"/>
              </a:rPr>
              <a:t>Kitchen Garden</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pic>
        <p:nvPicPr>
          <p:cNvPr id="7" name="Picture 6" descr="C:\Users\SSA\Desktop\Kitchen Garden Photos\IMG-20170222-WA0025.jpg"/>
          <p:cNvPicPr/>
          <p:nvPr/>
        </p:nvPicPr>
        <p:blipFill>
          <a:blip r:embed="rId2"/>
          <a:srcRect/>
          <a:stretch>
            <a:fillRect/>
          </a:stretch>
        </p:blipFill>
        <p:spPr bwMode="auto">
          <a:xfrm>
            <a:off x="609600" y="1447800"/>
            <a:ext cx="78486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p:cNvSpPr>
          <p:nvPr/>
        </p:nvSpPr>
        <p:spPr bwMode="auto">
          <a:xfrm>
            <a:off x="2819400" y="2286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sng" strike="noStrike" kern="1200" cap="none" spc="0" normalizeH="0" baseline="0" noProof="0" smtClean="0">
                <a:ln>
                  <a:noFill/>
                </a:ln>
                <a:solidFill>
                  <a:schemeClr val="accent5">
                    <a:lumMod val="75000"/>
                  </a:schemeClr>
                </a:solidFill>
                <a:effectLst/>
                <a:uLnTx/>
                <a:uFillTx/>
                <a:latin typeface="+mn-lt"/>
                <a:ea typeface="+mn-ea"/>
                <a:cs typeface="+mn-cs"/>
              </a:rPr>
              <a:t>BEST PRACTICES</a:t>
            </a:r>
            <a:endParaRPr kumimoji="0" lang="en-US" sz="2200" b="1" i="0" u="sng" strike="noStrike" kern="1200" cap="none" spc="0" normalizeH="0" baseline="0" noProof="0" smtClean="0">
              <a:ln>
                <a:noFill/>
              </a:ln>
              <a:solidFill>
                <a:schemeClr val="accent5">
                  <a:lumMod val="75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sng"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3"/>
          <p:cNvSpPr txBox="1">
            <a:spLocks/>
          </p:cNvSpPr>
          <p:nvPr/>
        </p:nvSpPr>
        <p:spPr bwMode="auto">
          <a:xfrm>
            <a:off x="457200" y="914400"/>
            <a:ext cx="3581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r>
              <a:rPr kumimoji="0" lang="en-US" sz="2800" b="1" i="0" u="none" strike="noStrike" kern="1200" cap="none" spc="0" normalizeH="0" baseline="0" noProof="0" dirty="0" smtClean="0">
                <a:ln>
                  <a:noFill/>
                </a:ln>
                <a:solidFill>
                  <a:schemeClr val="accent4">
                    <a:lumMod val="50000"/>
                  </a:schemeClr>
                </a:solidFill>
                <a:effectLst/>
                <a:uLnTx/>
                <a:uFillTx/>
                <a:latin typeface="+mn-lt"/>
                <a:ea typeface="+mn-ea"/>
                <a:cs typeface="+mn-cs"/>
              </a:rPr>
              <a:t>Kitchen Garden</a:t>
            </a: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a:p>
            <a:pPr marL="228600" marR="0" lvl="0" indent="-182563" algn="ctr" defTabSz="914400" rtl="0" eaLnBrk="0" fontAlgn="base" latinLnBrk="0" hangingPunct="0">
              <a:lnSpc>
                <a:spcPct val="90000"/>
              </a:lnSpc>
              <a:spcBef>
                <a:spcPct val="20000"/>
              </a:spcBef>
              <a:spcAft>
                <a:spcPts val="300"/>
              </a:spcAft>
              <a:buClr>
                <a:srgbClr val="C3260C"/>
              </a:buClr>
              <a:buSzPct val="130000"/>
              <a:buFont typeface="Georgia" pitchFamily="18" charset="0"/>
              <a:buNone/>
              <a:tabLst/>
              <a:defRPr/>
            </a:pPr>
            <a:endParaRPr kumimoji="0" lang="en-US" sz="2200" b="1" i="0" u="none" strike="noStrike" kern="1200" cap="none" spc="0" normalizeH="0" baseline="0" noProof="0" dirty="0" smtClean="0">
              <a:ln>
                <a:noFill/>
              </a:ln>
              <a:solidFill>
                <a:schemeClr val="accent4">
                  <a:lumMod val="50000"/>
                </a:schemeClr>
              </a:solidFill>
              <a:effectLst/>
              <a:uLnTx/>
              <a:uFillTx/>
              <a:latin typeface="+mn-lt"/>
              <a:ea typeface="+mn-ea"/>
              <a:cs typeface="+mn-cs"/>
            </a:endParaRPr>
          </a:p>
        </p:txBody>
      </p:sp>
      <p:pic>
        <p:nvPicPr>
          <p:cNvPr id="6" name="Picture 5" descr="C:\Users\SSA\Desktop\Kitchen Garden Photos\IMG-20170221-WA0007.jpg"/>
          <p:cNvPicPr/>
          <p:nvPr/>
        </p:nvPicPr>
        <p:blipFill>
          <a:blip r:embed="rId2"/>
          <a:srcRect/>
          <a:stretch>
            <a:fillRect/>
          </a:stretch>
        </p:blipFill>
        <p:spPr bwMode="auto">
          <a:xfrm>
            <a:off x="838200" y="1600200"/>
            <a:ext cx="75438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1110</TotalTime>
  <Words>2473</Words>
  <Application>Microsoft Office PowerPoint</Application>
  <PresentationFormat>On-screen Show (4:3)</PresentationFormat>
  <Paragraphs>534</Paragraphs>
  <Slides>34</Slides>
  <Notes>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Slipstream</vt:lpstr>
      <vt:lpstr>Mid-Day-Meal Scheme PAB – MDM - ASSAM</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SSA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Steering cum Monitoring Committee Meeting  of  Mid-Day-Meal Scheme, Assam</dc:title>
  <dc:creator>a</dc:creator>
  <cp:lastModifiedBy>SSA</cp:lastModifiedBy>
  <cp:revision>254</cp:revision>
  <dcterms:created xsi:type="dcterms:W3CDTF">2016-02-17T09:35:42Z</dcterms:created>
  <dcterms:modified xsi:type="dcterms:W3CDTF">2017-02-22T07:31:19Z</dcterms:modified>
</cp:coreProperties>
</file>