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93" r:id="rId1"/>
    <p:sldMasterId id="2147485306" r:id="rId2"/>
  </p:sldMasterIdLst>
  <p:notesMasterIdLst>
    <p:notesMasterId r:id="rId26"/>
  </p:notesMasterIdLst>
  <p:handoutMasterIdLst>
    <p:handoutMasterId r:id="rId27"/>
  </p:handoutMasterIdLst>
  <p:sldIdLst>
    <p:sldId id="294" r:id="rId3"/>
    <p:sldId id="295" r:id="rId4"/>
    <p:sldId id="566" r:id="rId5"/>
    <p:sldId id="571" r:id="rId6"/>
    <p:sldId id="536" r:id="rId7"/>
    <p:sldId id="537" r:id="rId8"/>
    <p:sldId id="597" r:id="rId9"/>
    <p:sldId id="603" r:id="rId10"/>
    <p:sldId id="604" r:id="rId11"/>
    <p:sldId id="605" r:id="rId12"/>
    <p:sldId id="606" r:id="rId13"/>
    <p:sldId id="607" r:id="rId14"/>
    <p:sldId id="608" r:id="rId15"/>
    <p:sldId id="598" r:id="rId16"/>
    <p:sldId id="602" r:id="rId17"/>
    <p:sldId id="589" r:id="rId18"/>
    <p:sldId id="588" r:id="rId19"/>
    <p:sldId id="274" r:id="rId20"/>
    <p:sldId id="558" r:id="rId21"/>
    <p:sldId id="559" r:id="rId22"/>
    <p:sldId id="609" r:id="rId23"/>
    <p:sldId id="562" r:id="rId24"/>
    <p:sldId id="497" r:id="rId25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5050"/>
    <a:srgbClr val="006600"/>
    <a:srgbClr val="33CCCC"/>
    <a:srgbClr val="FF7C80"/>
    <a:srgbClr val="FFCC99"/>
    <a:srgbClr val="3399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8" autoAdjust="0"/>
    <p:restoredTop sz="94660"/>
  </p:normalViewPr>
  <p:slideViewPr>
    <p:cSldViewPr>
      <p:cViewPr varScale="1">
        <p:scale>
          <a:sx n="70" d="100"/>
          <a:sy n="7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8.xml"/><Relationship Id="rId1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603994622623392"/>
          <c:y val="5.8033647433415096E-2"/>
          <c:w val="0.50813296203828184"/>
          <c:h val="0.64544511854051034"/>
        </c:manualLayout>
      </c:layout>
      <c:radarChart>
        <c:radarStyle val="marker"/>
        <c:varyColors val="0"/>
        <c:ser>
          <c:idx val="0"/>
          <c:order val="0"/>
          <c:tx>
            <c:strRef>
              <c:f>MIS!$F$5</c:f>
              <c:strCache>
                <c:ptCount val="1"/>
                <c:pt idx="0">
                  <c:v>MIS</c:v>
                </c:pt>
              </c:strCache>
            </c:strRef>
          </c:tx>
          <c:dLbls>
            <c:dLbl>
              <c:idx val="0"/>
              <c:layout>
                <c:manualLayout>
                  <c:x val="-3.3333333333333333E-2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333333333333333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777777777777778E-2"/>
                  <c:y val="6.018518518518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666666666666666E-2"/>
                  <c:y val="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9444444444444448E-2"/>
                  <c:y val="0.203703703703703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3333333333333333E-2"/>
                  <c:y val="0.222222222222222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8372703412073493E-2"/>
                  <c:y val="0.13598126651442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1666666666666664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6111111111111108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4750656167979005E-2"/>
                  <c:y val="4.4524699223147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MIS!$B$6:$B$15</c:f>
              <c:strCache>
                <c:ptCount val="10"/>
                <c:pt idx="0">
                  <c:v>Institutions</c:v>
                </c:pt>
                <c:pt idx="1">
                  <c:v>Working Days</c:v>
                </c:pt>
                <c:pt idx="2">
                  <c:v>Coverage of children</c:v>
                </c:pt>
                <c:pt idx="3">
                  <c:v>CCH engaged</c:v>
                </c:pt>
                <c:pt idx="4">
                  <c:v>CCH Hon. (Rs. in Lakhs)</c:v>
                </c:pt>
                <c:pt idx="5">
                  <c:v>Cooking Cost (Rs. in Lakhs)</c:v>
                </c:pt>
                <c:pt idx="6">
                  <c:v>Food Grains (in MTs)</c:v>
                </c:pt>
                <c:pt idx="7">
                  <c:v>Drinking water</c:v>
                </c:pt>
                <c:pt idx="8">
                  <c:v>Toilet Facility </c:v>
                </c:pt>
                <c:pt idx="9">
                  <c:v>LPG </c:v>
                </c:pt>
              </c:strCache>
            </c:strRef>
          </c:cat>
          <c:val>
            <c:numRef>
              <c:f>MIS!$F$6:$F$15</c:f>
              <c:numCache>
                <c:formatCode>0</c:formatCode>
                <c:ptCount val="10"/>
                <c:pt idx="0">
                  <c:v>100</c:v>
                </c:pt>
                <c:pt idx="1">
                  <c:v>103.47222222222223</c:v>
                </c:pt>
                <c:pt idx="2">
                  <c:v>100.59471514496181</c:v>
                </c:pt>
                <c:pt idx="3">
                  <c:v>104.06249999999999</c:v>
                </c:pt>
                <c:pt idx="4">
                  <c:v>23.831969141029258</c:v>
                </c:pt>
                <c:pt idx="5">
                  <c:v>0</c:v>
                </c:pt>
                <c:pt idx="6">
                  <c:v>61.655844155844164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ser>
          <c:idx val="1"/>
          <c:order val="1"/>
          <c:tx>
            <c:strRef>
              <c:f>MIS!$G$5</c:f>
              <c:strCache>
                <c:ptCount val="1"/>
                <c:pt idx="0">
                  <c:v>AWP&amp;B</c:v>
                </c:pt>
              </c:strCache>
            </c:strRef>
          </c:tx>
          <c:dLbls>
            <c:dLbl>
              <c:idx val="0"/>
              <c:layout>
                <c:manualLayout>
                  <c:x val="4.1666666666666664E-2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500000000000011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7222222222222321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171477876289086"/>
                  <c:y val="0.208921941173057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549098143444135E-2"/>
                  <c:y val="7.4467601124302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223752247504495"/>
                  <c:y val="0.135981596143602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166666666666666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9.166666666666666E-2"/>
                  <c:y val="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0833333333333334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MIS!$B$6:$B$15</c:f>
              <c:strCache>
                <c:ptCount val="10"/>
                <c:pt idx="0">
                  <c:v>Institutions</c:v>
                </c:pt>
                <c:pt idx="1">
                  <c:v>Working Days</c:v>
                </c:pt>
                <c:pt idx="2">
                  <c:v>Coverage of children</c:v>
                </c:pt>
                <c:pt idx="3">
                  <c:v>CCH engaged</c:v>
                </c:pt>
                <c:pt idx="4">
                  <c:v>CCH Hon. (Rs. in Lakhs)</c:v>
                </c:pt>
                <c:pt idx="5">
                  <c:v>Cooking Cost (Rs. in Lakhs)</c:v>
                </c:pt>
                <c:pt idx="6">
                  <c:v>Food Grains (in MTs)</c:v>
                </c:pt>
                <c:pt idx="7">
                  <c:v>Drinking water</c:v>
                </c:pt>
                <c:pt idx="8">
                  <c:v>Toilet Facility </c:v>
                </c:pt>
                <c:pt idx="9">
                  <c:v>LPG </c:v>
                </c:pt>
              </c:strCache>
            </c:strRef>
          </c:cat>
          <c:val>
            <c:numRef>
              <c:f>MIS!$G$6:$G$15</c:f>
              <c:numCache>
                <c:formatCode>0</c:formatCode>
                <c:ptCount val="10"/>
                <c:pt idx="0">
                  <c:v>100</c:v>
                </c:pt>
                <c:pt idx="1">
                  <c:v>103.47222222222223</c:v>
                </c:pt>
                <c:pt idx="2">
                  <c:v>100</c:v>
                </c:pt>
                <c:pt idx="3">
                  <c:v>100</c:v>
                </c:pt>
                <c:pt idx="4">
                  <c:v>21.431931508138113</c:v>
                </c:pt>
                <c:pt idx="5">
                  <c:v>61.665841695540657</c:v>
                </c:pt>
                <c:pt idx="6">
                  <c:v>61.463358070500917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200448"/>
        <c:axId val="100201984"/>
      </c:radarChart>
      <c:catAx>
        <c:axId val="100200448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00201984"/>
        <c:crosses val="autoZero"/>
        <c:auto val="1"/>
        <c:lblAlgn val="ctr"/>
        <c:lblOffset val="100"/>
        <c:noMultiLvlLbl val="0"/>
      </c:catAx>
      <c:valAx>
        <c:axId val="100201984"/>
        <c:scaling>
          <c:orientation val="minMax"/>
          <c:max val="120"/>
          <c:min val="0"/>
        </c:scaling>
        <c:delete val="0"/>
        <c:axPos val="l"/>
        <c:majorGridlines/>
        <c:numFmt formatCode="0" sourceLinked="1"/>
        <c:majorTickMark val="cross"/>
        <c:minorTickMark val="none"/>
        <c:tickLblPos val="nextTo"/>
        <c:crossAx val="100200448"/>
        <c:crosses val="autoZero"/>
        <c:crossBetween val="between"/>
        <c:majorUnit val="50"/>
      </c:valAx>
    </c:plotArea>
    <c:legend>
      <c:legendPos val="b"/>
      <c:layout>
        <c:manualLayout>
          <c:xMode val="edge"/>
          <c:yMode val="edge"/>
          <c:x val="5.4442452119225619E-4"/>
          <c:y val="0.84341970890002382"/>
          <c:w val="0.9994555754788077"/>
          <c:h val="0.1006888754290329"/>
        </c:manualLayout>
      </c:layout>
      <c:overlay val="0"/>
      <c:spPr>
        <a:solidFill>
          <a:schemeClr val="accent6">
            <a:lumMod val="60000"/>
            <a:lumOff val="40000"/>
          </a:schemeClr>
        </a:solidFill>
      </c:spPr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869" cy="497704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579" y="0"/>
            <a:ext cx="2970869" cy="497704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C94618-89EB-4796-8206-6C7FC7CF5B83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873"/>
            <a:ext cx="2970869" cy="497704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579" y="9447873"/>
            <a:ext cx="2970869" cy="497704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BCD5FA-CB3B-4873-9A45-FCB02F959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65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869" cy="497704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579" y="0"/>
            <a:ext cx="2970869" cy="497704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DB12068-B43C-4B89-977B-597C23C04006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747713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869" y="4723937"/>
            <a:ext cx="5488264" cy="4475933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873"/>
            <a:ext cx="2970869" cy="497704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579" y="9447873"/>
            <a:ext cx="2970869" cy="497704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E80F1D-C993-4CE4-B0FA-56D7DDBB4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15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5D0215-DA3B-416F-B66F-1EAC09750A0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96D679-C744-4F55-B66C-B42C6A6F6E8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1E75B5-64AE-4F15-BC7F-EA2DFE84AFC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8351A2-F720-4016-8A39-F72FE6DDAC5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5B4A4D-937A-40AD-AE56-30D7B80A72D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0961BF-C9B8-4E3A-BB8E-A83128E83EE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95900A-2648-496E-B780-77A58443555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0F3563-9789-4BBB-A52A-B77E02FCD7D6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11FB2A-EC06-4DF5-82C8-A7A5AC9C414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CFBDAC-885B-4DA0-8C4C-DE056C9DFEE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2CDAAF-74F0-42E2-8194-659AC86E430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184AB9-7E1A-42F1-9F6D-5A9DE23DBFF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0897E3-1866-4E25-AA46-F56B37620AF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AB60A3-9DCC-4767-99C8-0C947B78306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3B0BF-3361-43DE-A2C6-B9B3E27E49E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8B08C3-7606-4AF9-B4EC-CBBA66C60A9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4A15F9-3023-4AC0-B9CA-7158FCA10F7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572B77-A765-48D9-A3BF-27192194BE4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A02F9B-321F-49A1-942E-BD22E565BAC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572DE9-3075-4158-8B13-841504D07F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8D0893-07EF-4417-AEA2-C92021155F1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C3240-FC08-4F09-9F9F-ACC6F6707D4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AD46-D527-4F4F-81E8-62E3439AC19B}" type="datetimeFigureOut">
              <a:rPr lang="en-IN" smtClean="0"/>
              <a:t>06-02-2017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5EB5-C324-4D02-ACB7-6524273F1B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7255831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AD46-D527-4F4F-81E8-62E3439AC19B}" type="datetimeFigureOut">
              <a:rPr lang="en-IN" smtClean="0"/>
              <a:t>06-02-2017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5EB5-C324-4D02-ACB7-6524273F1B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2822421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AD46-D527-4F4F-81E8-62E3439AC19B}" type="datetimeFigureOut">
              <a:rPr lang="en-IN" smtClean="0"/>
              <a:t>06-02-2017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5EB5-C324-4D02-ACB7-6524273F1B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0269182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AD46-D527-4F4F-81E8-62E3439AC19B}" type="datetimeFigureOut">
              <a:rPr lang="en-IN" smtClean="0"/>
              <a:t>06-02-2017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5EB5-C324-4D02-ACB7-6524273F1B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53629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983135-5D35-46BC-8636-5A55838F6E1C}" type="datetimeFigureOut">
              <a:rPr lang="en-US" smtClean="0"/>
              <a:pPr>
                <a:defRPr/>
              </a:pPr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FE4F4-C8E0-471C-9067-38406F063C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558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AD46-D527-4F4F-81E8-62E3439AC19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06-02-2017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5EB5-C324-4D02-ACB7-6524273F1B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59273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AD46-D527-4F4F-81E8-62E3439AC19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06-02-2017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5EB5-C324-4D02-ACB7-6524273F1B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50194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AD46-D527-4F4F-81E8-62E3439AC19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06-02-2017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5EB5-C324-4D02-ACB7-6524273F1B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513624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AD46-D527-4F4F-81E8-62E3439AC19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06-02-2017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5EB5-C324-4D02-ACB7-6524273F1B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89022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AD46-D527-4F4F-81E8-62E3439AC19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06-02-2017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5EB5-C324-4D02-ACB7-6524273F1B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70361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AD46-D527-4F4F-81E8-62E3439AC19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06-02-2017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5EB5-C324-4D02-ACB7-6524273F1B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22320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AD46-D527-4F4F-81E8-62E3439AC19B}" type="datetimeFigureOut">
              <a:rPr lang="en-IN" smtClean="0"/>
              <a:t>06-02-2017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5EB5-C324-4D02-ACB7-6524273F1B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9863078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AD46-D527-4F4F-81E8-62E3439AC19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06-02-2017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5EB5-C324-4D02-ACB7-6524273F1B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63551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AD46-D527-4F4F-81E8-62E3439AC19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06-02-2017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5EB5-C324-4D02-ACB7-6524273F1B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67477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AD46-D527-4F4F-81E8-62E3439AC19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06-02-2017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5EB5-C324-4D02-ACB7-6524273F1B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83435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AD46-D527-4F4F-81E8-62E3439AC19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06-02-2017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5EB5-C324-4D02-ACB7-6524273F1B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4493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AD46-D527-4F4F-81E8-62E3439AC19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06-02-2017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5EB5-C324-4D02-ACB7-6524273F1B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1171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AD46-D527-4F4F-81E8-62E3439AC19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06-02-2017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5EB5-C324-4D02-ACB7-6524273F1B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206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983135-5D35-46BC-8636-5A55838F6E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FE4F4-C8E0-471C-9067-38406F063C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677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AD46-D527-4F4F-81E8-62E3439AC19B}" type="datetimeFigureOut">
              <a:rPr lang="en-IN" smtClean="0"/>
              <a:t>06-02-2017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5EB5-C324-4D02-ACB7-6524273F1B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0538180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AD46-D527-4F4F-81E8-62E3439AC19B}" type="datetimeFigureOut">
              <a:rPr lang="en-IN" smtClean="0"/>
              <a:t>06-02-2017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5EB5-C324-4D02-ACB7-6524273F1B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0006432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AD46-D527-4F4F-81E8-62E3439AC19B}" type="datetimeFigureOut">
              <a:rPr lang="en-IN" smtClean="0"/>
              <a:t>06-02-2017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5EB5-C324-4D02-ACB7-6524273F1B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8718154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AD46-D527-4F4F-81E8-62E3439AC19B}" type="datetimeFigureOut">
              <a:rPr lang="en-IN" smtClean="0"/>
              <a:t>06-02-2017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5EB5-C324-4D02-ACB7-6524273F1B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5974997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AD46-D527-4F4F-81E8-62E3439AC19B}" type="datetimeFigureOut">
              <a:rPr lang="en-IN" smtClean="0"/>
              <a:t>06-02-2017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5EB5-C324-4D02-ACB7-6524273F1B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6882319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AD46-D527-4F4F-81E8-62E3439AC19B}" type="datetimeFigureOut">
              <a:rPr lang="en-IN" smtClean="0"/>
              <a:t>06-02-2017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5EB5-C324-4D02-ACB7-6524273F1B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6788095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AD46-D527-4F4F-81E8-62E3439AC19B}" type="datetimeFigureOut">
              <a:rPr lang="en-IN" smtClean="0"/>
              <a:t>06-02-2017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5EB5-C324-4D02-ACB7-6524273F1B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6689924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6AD46-D527-4F4F-81E8-62E3439AC19B}" type="datetimeFigureOut">
              <a:rPr lang="en-IN" smtClean="0"/>
              <a:t>06-02-2017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55EB5-C324-4D02-ACB7-6524273F1B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908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4" r:id="rId1"/>
    <p:sldLayoutId id="2147485295" r:id="rId2"/>
    <p:sldLayoutId id="2147485296" r:id="rId3"/>
    <p:sldLayoutId id="2147485297" r:id="rId4"/>
    <p:sldLayoutId id="2147485298" r:id="rId5"/>
    <p:sldLayoutId id="2147485299" r:id="rId6"/>
    <p:sldLayoutId id="2147485300" r:id="rId7"/>
    <p:sldLayoutId id="2147485301" r:id="rId8"/>
    <p:sldLayoutId id="2147485302" r:id="rId9"/>
    <p:sldLayoutId id="2147485303" r:id="rId10"/>
    <p:sldLayoutId id="2147485304" r:id="rId11"/>
    <p:sldLayoutId id="2147485305" r:id="rId12"/>
    <p:sldLayoutId id="2147485292" r:id="rId13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6AD46-D527-4F4F-81E8-62E3439AC19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06-02-2017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55EB5-C324-4D02-ACB7-6524273F1B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7" r:id="rId1"/>
    <p:sldLayoutId id="2147485308" r:id="rId2"/>
    <p:sldLayoutId id="2147485309" r:id="rId3"/>
    <p:sldLayoutId id="2147485310" r:id="rId4"/>
    <p:sldLayoutId id="2147485311" r:id="rId5"/>
    <p:sldLayoutId id="2147485312" r:id="rId6"/>
    <p:sldLayoutId id="2147485313" r:id="rId7"/>
    <p:sldLayoutId id="2147485314" r:id="rId8"/>
    <p:sldLayoutId id="2147485315" r:id="rId9"/>
    <p:sldLayoutId id="2147485316" r:id="rId10"/>
    <p:sldLayoutId id="2147485317" r:id="rId11"/>
    <p:sldLayoutId id="2147485318" r:id="rId12"/>
    <p:sldLayoutId id="2147485319" r:id="rId13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jpeg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6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jpeg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-2003_Worksheet7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jpeg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8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jpeg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9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9.emf"/><Relationship Id="rId4" Type="http://schemas.openxmlformats.org/officeDocument/2006/relationships/image" Target="../media/image6.jpeg"/><Relationship Id="rId9" Type="http://schemas.openxmlformats.org/officeDocument/2006/relationships/oleObject" Target="../embeddings/Microsoft_Excel_97-2003_Worksheet10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jpeg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Excel_97-2003_Worksheet11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jpeg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Excel_97-2003_Worksheet12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jpeg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3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4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jpeg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5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9228" y="385744"/>
            <a:ext cx="7086600" cy="9906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Mid Day Meal Scheme</a:t>
            </a:r>
          </a:p>
        </p:txBody>
      </p:sp>
      <p:sp>
        <p:nvSpPr>
          <p:cNvPr id="3074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CFD3C-C627-47E7-B0CD-FEE25F0C2C85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6389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7620000" y="152400"/>
            <a:ext cx="1149350" cy="145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6088683" y="2231543"/>
            <a:ext cx="243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/>
              <a:t>Ministry of </a:t>
            </a:r>
            <a:r>
              <a:rPr lang="en-US" altLang="en-US" b="1" dirty="0" err="1"/>
              <a:t>HRD</a:t>
            </a:r>
            <a:endParaRPr lang="en-US" altLang="en-US" b="1" dirty="0"/>
          </a:p>
          <a:p>
            <a:pPr algn="ctr" eaLnBrk="1" hangingPunct="1"/>
            <a:r>
              <a:rPr lang="en-US" altLang="en-US" b="1" dirty="0"/>
              <a:t>Government of India</a:t>
            </a: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759228" y="1676400"/>
            <a:ext cx="5105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b="1" dirty="0"/>
              <a:t>PAB-MDM Meeting – </a:t>
            </a:r>
            <a:r>
              <a:rPr lang="en-US" altLang="en-US" sz="2000" b="1" dirty="0">
                <a:solidFill>
                  <a:srgbClr val="0000CC"/>
                </a:solidFill>
              </a:rPr>
              <a:t>Daman &amp; </a:t>
            </a:r>
            <a:r>
              <a:rPr lang="en-US" altLang="en-US" sz="2000" b="1" dirty="0" smtClean="0">
                <a:solidFill>
                  <a:srgbClr val="0000CC"/>
                </a:solidFill>
              </a:rPr>
              <a:t>Diu </a:t>
            </a:r>
          </a:p>
          <a:p>
            <a:pPr algn="ctr" eaLnBrk="1" hangingPunct="1"/>
            <a:r>
              <a:rPr lang="en-US" altLang="en-US" sz="2000" b="1" dirty="0" smtClean="0"/>
              <a:t>On </a:t>
            </a:r>
          </a:p>
          <a:p>
            <a:pPr algn="ctr" eaLnBrk="1" hangingPunct="1"/>
            <a:r>
              <a:rPr lang="en-US" altLang="en-US" sz="2000" b="1" dirty="0" smtClean="0"/>
              <a:t>01.02.2017</a:t>
            </a:r>
            <a:endParaRPr lang="en-US" alt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" y="3175118"/>
            <a:ext cx="5337175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hord 3"/>
          <p:cNvSpPr/>
          <p:nvPr/>
        </p:nvSpPr>
        <p:spPr bwMode="auto">
          <a:xfrm rot="563596">
            <a:off x="5488968" y="3129693"/>
            <a:ext cx="3637831" cy="3545251"/>
          </a:xfrm>
          <a:prstGeom prst="chord">
            <a:avLst>
              <a:gd name="adj1" fmla="val 1208772"/>
              <a:gd name="adj2" fmla="val 19206489"/>
            </a:avLst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0487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2800" b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COOKING COST: ALLOCATION vs UTILISATION</a:t>
            </a:r>
            <a:br>
              <a:rPr lang="en-US" altLang="en-US" sz="2800" b="1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n-US" altLang="en-US" sz="2800" b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(First 3 qtr)</a:t>
            </a:r>
          </a:p>
        </p:txBody>
      </p:sp>
      <p:graphicFrame>
        <p:nvGraphicFramePr>
          <p:cNvPr id="10242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9806545"/>
              </p:ext>
            </p:extLst>
          </p:nvPr>
        </p:nvGraphicFramePr>
        <p:xfrm>
          <a:off x="606426" y="1246188"/>
          <a:ext cx="8402637" cy="500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3" name="Worksheet" r:id="rId4" imgW="7877145" imgH="3829008" progId="Excel.Sheet.8">
                  <p:embed/>
                </p:oleObj>
              </mc:Choice>
              <mc:Fallback>
                <p:oleObj name="Worksheet" r:id="rId4" imgW="7877145" imgH="3829008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6" y="1246188"/>
                        <a:ext cx="8402637" cy="500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4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305800" y="152400"/>
            <a:ext cx="6159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228600" y="64008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6666FF"/>
                </a:solidFill>
              </a:rPr>
              <a:t>Ministry of HRD, Govt. of India</a:t>
            </a:r>
          </a:p>
        </p:txBody>
      </p:sp>
      <p:sp>
        <p:nvSpPr>
          <p:cNvPr id="10246" name="Text Box 11"/>
          <p:cNvSpPr txBox="1">
            <a:spLocks noChangeArrowheads="1"/>
          </p:cNvSpPr>
          <p:nvPr/>
        </p:nvSpPr>
        <p:spPr bwMode="auto">
          <a:xfrm rot="10800000">
            <a:off x="114301" y="1676400"/>
            <a:ext cx="492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/>
              <a:t>Rs</a:t>
            </a:r>
            <a:r>
              <a:rPr lang="en-US" altLang="en-US" sz="2000" b="1" dirty="0"/>
              <a:t> in Lakh</a:t>
            </a:r>
            <a:endParaRPr lang="en-IN" altLang="en-US" sz="2000" b="1" dirty="0"/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7467600" y="3124200"/>
            <a:ext cx="106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0000CC"/>
                </a:solidFill>
              </a:rPr>
              <a:t>62%</a:t>
            </a:r>
            <a:endParaRPr lang="en-US" altLang="en-US" sz="1600" b="1" dirty="0">
              <a:solidFill>
                <a:srgbClr val="0000CC"/>
              </a:solidFill>
            </a:endParaRPr>
          </a:p>
        </p:txBody>
      </p:sp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5181600" y="3505200"/>
            <a:ext cx="1066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0000CC"/>
                </a:solidFill>
              </a:rPr>
              <a:t>59%</a:t>
            </a:r>
            <a:endParaRPr lang="en-US" altLang="en-US" sz="1600" b="1" dirty="0">
              <a:solidFill>
                <a:srgbClr val="0000CC"/>
              </a:solidFill>
            </a:endParaRPr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2590800" y="3505200"/>
            <a:ext cx="1066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0000CC"/>
                </a:solidFill>
              </a:rPr>
              <a:t>70%</a:t>
            </a:r>
            <a:endParaRPr lang="en-US" altLang="en-US" sz="1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453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-22746" y="0"/>
            <a:ext cx="9144000" cy="81438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36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Honorarium to </a:t>
            </a:r>
            <a:r>
              <a:rPr lang="en-US" altLang="en-US" sz="36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Cooks-cum-Helpers</a:t>
            </a:r>
            <a:endParaRPr lang="en-US" altLang="en-US" sz="36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26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108112"/>
              </p:ext>
            </p:extLst>
          </p:nvPr>
        </p:nvGraphicFramePr>
        <p:xfrm>
          <a:off x="879475" y="1674813"/>
          <a:ext cx="7772400" cy="373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7" name="Worksheet" r:id="rId4" imgW="6858118" imgH="3295619" progId="Excel.Sheet.8">
                  <p:embed/>
                </p:oleObj>
              </mc:Choice>
              <mc:Fallback>
                <p:oleObj name="Worksheet" r:id="rId4" imgW="6858118" imgH="3295619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1674813"/>
                        <a:ext cx="7772400" cy="373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0383" y="1219200"/>
            <a:ext cx="492443" cy="46482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+mn-cs"/>
              </a:rPr>
              <a:t>Rs. in Lakh</a:t>
            </a:r>
          </a:p>
        </p:txBody>
      </p:sp>
      <p:pic>
        <p:nvPicPr>
          <p:cNvPr id="11269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305800" y="152400"/>
            <a:ext cx="6159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8"/>
          <p:cNvSpPr txBox="1">
            <a:spLocks noChangeArrowheads="1"/>
          </p:cNvSpPr>
          <p:nvPr/>
        </p:nvSpPr>
        <p:spPr bwMode="auto">
          <a:xfrm>
            <a:off x="228600" y="64008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6666FF"/>
                </a:solidFill>
              </a:rPr>
              <a:t>Ministry of HRD, Govt. of India</a:t>
            </a:r>
          </a:p>
        </p:txBody>
      </p:sp>
      <p:sp>
        <p:nvSpPr>
          <p:cNvPr id="11271" name="TextBox 11"/>
          <p:cNvSpPr txBox="1">
            <a:spLocks noChangeArrowheads="1"/>
          </p:cNvSpPr>
          <p:nvPr/>
        </p:nvSpPr>
        <p:spPr bwMode="auto">
          <a:xfrm>
            <a:off x="6873922" y="3292166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</a:rPr>
              <a:t>(</a:t>
            </a:r>
            <a:r>
              <a:rPr lang="en-US" altLang="en-US" sz="1600" b="1" dirty="0" smtClean="0">
                <a:solidFill>
                  <a:schemeClr val="bg1"/>
                </a:solidFill>
              </a:rPr>
              <a:t>65% </a:t>
            </a:r>
            <a:r>
              <a:rPr lang="en-US" altLang="en-US" sz="16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22896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3345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3600" b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MME: ALLOCATION vs UTILISATION</a:t>
            </a:r>
          </a:p>
        </p:txBody>
      </p:sp>
      <p:graphicFrame>
        <p:nvGraphicFramePr>
          <p:cNvPr id="12290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28670859"/>
              </p:ext>
            </p:extLst>
          </p:nvPr>
        </p:nvGraphicFramePr>
        <p:xfrm>
          <a:off x="1247774" y="1452563"/>
          <a:ext cx="7673975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1" name="Worksheet" r:id="rId4" imgW="7143715" imgH="4276828" progId="Excel.Sheet.8">
                  <p:embed/>
                </p:oleObj>
              </mc:Choice>
              <mc:Fallback>
                <p:oleObj name="Worksheet" r:id="rId4" imgW="7143715" imgH="4276828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4" y="1452563"/>
                        <a:ext cx="7673975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2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305800" y="152400"/>
            <a:ext cx="6159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228600" y="64008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6666FF"/>
                </a:solidFill>
              </a:rPr>
              <a:t>Ministry of HRD, Govt. of India</a:t>
            </a:r>
          </a:p>
        </p:txBody>
      </p:sp>
      <p:sp>
        <p:nvSpPr>
          <p:cNvPr id="12294" name="Text Box 11"/>
          <p:cNvSpPr txBox="1">
            <a:spLocks noChangeArrowheads="1"/>
          </p:cNvSpPr>
          <p:nvPr/>
        </p:nvSpPr>
        <p:spPr bwMode="auto">
          <a:xfrm rot="10800000">
            <a:off x="761839" y="1219200"/>
            <a:ext cx="49244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Bookman Old Style" pitchFamily="18" charset="0"/>
              </a:rPr>
              <a:t>Rs</a:t>
            </a:r>
            <a:r>
              <a:rPr lang="en-US" altLang="en-US" sz="2000" b="1" dirty="0">
                <a:latin typeface="Bookman Old Style" pitchFamily="18" charset="0"/>
              </a:rPr>
              <a:t> in Lakh</a:t>
            </a:r>
            <a:endParaRPr lang="en-IN" altLang="en-US" sz="2000" b="1" dirty="0">
              <a:latin typeface="Bookman Old Style" pitchFamily="18" charset="0"/>
            </a:endParaRP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7467600" y="44196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0000CC"/>
                </a:solidFill>
              </a:rPr>
              <a:t>38%</a:t>
            </a:r>
            <a:endParaRPr lang="en-US" altLang="en-US" sz="1600" b="1" dirty="0">
              <a:solidFill>
                <a:srgbClr val="0000CC"/>
              </a:solidFill>
            </a:endParaRPr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5334000" y="4587081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0000CC"/>
                </a:solidFill>
              </a:rPr>
              <a:t>23%</a:t>
            </a:r>
            <a:endParaRPr lang="en-US" altLang="en-US" sz="1600" b="1" dirty="0">
              <a:solidFill>
                <a:srgbClr val="0000CC"/>
              </a:solidFill>
            </a:endParaRPr>
          </a:p>
        </p:txBody>
      </p:sp>
      <p:sp>
        <p:nvSpPr>
          <p:cNvPr id="12297" name="TextBox 8"/>
          <p:cNvSpPr txBox="1">
            <a:spLocks noChangeArrowheads="1"/>
          </p:cNvSpPr>
          <p:nvPr/>
        </p:nvSpPr>
        <p:spPr bwMode="auto">
          <a:xfrm>
            <a:off x="3048000" y="4587875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0000CC"/>
                </a:solidFill>
              </a:rPr>
              <a:t>10%</a:t>
            </a:r>
            <a:endParaRPr lang="en-US" altLang="en-US" sz="1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101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144000" cy="93345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2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Transportation Assistance : </a:t>
            </a:r>
            <a:r>
              <a:rPr lang="en-US" altLang="en-US" sz="28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en-US" sz="28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n-US" altLang="en-US" sz="28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ALLOCATION </a:t>
            </a:r>
            <a:r>
              <a:rPr lang="en-US" altLang="en-US" sz="2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vs UTILISATION</a:t>
            </a:r>
          </a:p>
        </p:txBody>
      </p:sp>
      <p:graphicFrame>
        <p:nvGraphicFramePr>
          <p:cNvPr id="1331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43843289"/>
              </p:ext>
            </p:extLst>
          </p:nvPr>
        </p:nvGraphicFramePr>
        <p:xfrm>
          <a:off x="815975" y="1063625"/>
          <a:ext cx="7678738" cy="510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5" name="Chart" r:id="rId4" imgW="6667540" imgH="4143480" progId="Excel.Chart.8">
                  <p:embed/>
                </p:oleObj>
              </mc:Choice>
              <mc:Fallback>
                <p:oleObj name="Chart" r:id="rId4" imgW="6667540" imgH="414348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1063625"/>
                        <a:ext cx="7678738" cy="510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305800" y="152400"/>
            <a:ext cx="6159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228600" y="64008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6666FF"/>
                </a:solidFill>
              </a:rPr>
              <a:t>Ministry of HRD, Govt. of India</a:t>
            </a:r>
          </a:p>
        </p:txBody>
      </p:sp>
      <p:sp>
        <p:nvSpPr>
          <p:cNvPr id="13318" name="Text Box 11"/>
          <p:cNvSpPr txBox="1">
            <a:spLocks noChangeArrowheads="1"/>
          </p:cNvSpPr>
          <p:nvPr/>
        </p:nvSpPr>
        <p:spPr bwMode="auto">
          <a:xfrm rot="10800000">
            <a:off x="360362" y="1693069"/>
            <a:ext cx="4286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 dirty="0" err="1">
                <a:latin typeface="Bookman Old Style" pitchFamily="18" charset="0"/>
              </a:rPr>
              <a:t>Rs</a:t>
            </a:r>
            <a:r>
              <a:rPr lang="en-US" altLang="en-US" sz="1600" b="1" dirty="0">
                <a:latin typeface="Bookman Old Style" pitchFamily="18" charset="0"/>
              </a:rPr>
              <a:t> in Lakhs</a:t>
            </a:r>
            <a:endParaRPr lang="en-IN" altLang="en-US" sz="1600" b="1" dirty="0">
              <a:latin typeface="Bookman Old Style" pitchFamily="18" charset="0"/>
            </a:endParaRPr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7397655" y="32766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0000CC"/>
                </a:solidFill>
              </a:rPr>
              <a:t>72%</a:t>
            </a:r>
            <a:endParaRPr lang="en-US" altLang="en-US" sz="1600" b="1" dirty="0">
              <a:solidFill>
                <a:srgbClr val="0000CC"/>
              </a:solidFill>
            </a:endParaRPr>
          </a:p>
        </p:txBody>
      </p:sp>
      <p:sp>
        <p:nvSpPr>
          <p:cNvPr id="13320" name="TextBox 6"/>
          <p:cNvSpPr txBox="1">
            <a:spLocks noChangeArrowheads="1"/>
          </p:cNvSpPr>
          <p:nvPr/>
        </p:nvSpPr>
        <p:spPr bwMode="auto">
          <a:xfrm>
            <a:off x="2819400" y="33528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0000CC"/>
                </a:solidFill>
              </a:rPr>
              <a:t>65%</a:t>
            </a:r>
            <a:endParaRPr lang="en-US" altLang="en-US" sz="1600" b="1" dirty="0">
              <a:solidFill>
                <a:srgbClr val="0000CC"/>
              </a:solidFill>
            </a:endParaRPr>
          </a:p>
        </p:txBody>
      </p:sp>
      <p:sp>
        <p:nvSpPr>
          <p:cNvPr id="13321" name="TextBox 6"/>
          <p:cNvSpPr txBox="1">
            <a:spLocks noChangeArrowheads="1"/>
          </p:cNvSpPr>
          <p:nvPr/>
        </p:nvSpPr>
        <p:spPr bwMode="auto">
          <a:xfrm>
            <a:off x="5257800" y="32766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0000CC"/>
                </a:solidFill>
              </a:rPr>
              <a:t>64%</a:t>
            </a:r>
            <a:endParaRPr lang="en-US" altLang="en-US" sz="1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8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772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2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Coverage : </a:t>
            </a:r>
            <a:r>
              <a:rPr lang="en-US" altLang="en-US" sz="2800" b="1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Rashtriya</a:t>
            </a:r>
            <a:r>
              <a:rPr lang="en-US" altLang="en-US" sz="2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Bal </a:t>
            </a:r>
            <a:r>
              <a:rPr lang="en-US" altLang="en-US" sz="2800" b="1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Swasthya</a:t>
            </a:r>
            <a:r>
              <a:rPr lang="en-US" altLang="en-US" sz="2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n-US" sz="2800" b="1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Karyakram</a:t>
            </a:r>
            <a:endParaRPr lang="en-US" altLang="en-US" sz="28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3030"/>
              </p:ext>
            </p:extLst>
          </p:nvPr>
        </p:nvGraphicFramePr>
        <p:xfrm>
          <a:off x="0" y="1143000"/>
          <a:ext cx="9144000" cy="5105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9262"/>
                <a:gridCol w="2968757"/>
                <a:gridCol w="2875981"/>
              </a:tblGrid>
              <a:tr h="89743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Details</a:t>
                      </a:r>
                      <a:endParaRPr lang="en-IN" sz="320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Institutions</a:t>
                      </a:r>
                      <a:endParaRPr lang="en-IN" sz="320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Children</a:t>
                      </a:r>
                      <a:endParaRPr lang="en-IN" sz="320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</a:tr>
              <a:tr h="897434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CC"/>
                          </a:solidFill>
                        </a:rPr>
                        <a:t>Total</a:t>
                      </a:r>
                      <a:r>
                        <a:rPr lang="en-US" sz="3200" b="1" baseline="0" dirty="0" smtClean="0">
                          <a:solidFill>
                            <a:srgbClr val="0000CC"/>
                          </a:solidFill>
                        </a:rPr>
                        <a:t> in State</a:t>
                      </a:r>
                      <a:endParaRPr lang="en-IN" sz="32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b="1" kern="120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  <a:endParaRPr lang="en-US" sz="3200" b="1" kern="120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b="1" kern="120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18038</a:t>
                      </a:r>
                      <a:endParaRPr lang="en-US" sz="3200" b="1" kern="120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89743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Health</a:t>
                      </a:r>
                      <a:r>
                        <a:rPr lang="en-US" sz="2800" baseline="0" dirty="0" smtClean="0"/>
                        <a:t> Checkup</a:t>
                      </a:r>
                      <a:endParaRPr lang="en-IN" sz="2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13898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2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(77%)</a:t>
                      </a:r>
                      <a:endParaRPr lang="en-US" sz="24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89743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IFA Distribution</a:t>
                      </a:r>
                      <a:endParaRPr lang="en-IN" sz="2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i="0" u="none" strike="noStrike" dirty="0" smtClean="0">
                          <a:effectLst/>
                          <a:latin typeface="Arial"/>
                        </a:rPr>
                        <a:t>7234</a:t>
                      </a:r>
                    </a:p>
                    <a:p>
                      <a:pPr algn="ctr" fontAlgn="b"/>
                      <a:r>
                        <a:rPr lang="en-US" sz="2400" b="1" i="0" u="none" strike="noStrike" dirty="0" smtClean="0">
                          <a:effectLst/>
                          <a:latin typeface="Arial"/>
                        </a:rPr>
                        <a:t>(40%)</a:t>
                      </a:r>
                      <a:endParaRPr lang="en-IN" sz="2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89743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Deworming Tablets</a:t>
                      </a:r>
                      <a:endParaRPr lang="en-IN" sz="2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i="0" u="none" strike="noStrike" dirty="0" smtClean="0">
                          <a:effectLst/>
                          <a:latin typeface="Arial"/>
                        </a:rPr>
                        <a:t>16088</a:t>
                      </a:r>
                    </a:p>
                    <a:p>
                      <a:pPr algn="ctr" fontAlgn="b"/>
                      <a:r>
                        <a:rPr lang="en-US" sz="2400" b="1" i="0" u="none" strike="noStrike" dirty="0" smtClean="0">
                          <a:effectLst/>
                          <a:latin typeface="Arial"/>
                        </a:rPr>
                        <a:t>(89%)</a:t>
                      </a:r>
                      <a:endParaRPr lang="en-IN" sz="2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1823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Spectacles</a:t>
                      </a:r>
                      <a:endParaRPr lang="en-IN" sz="2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en-IN" sz="2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1507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305800" y="152400"/>
            <a:ext cx="6159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228600" y="64008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6666FF"/>
                </a:solidFill>
              </a:rPr>
              <a:t>Ministry of HRD, Govt. of India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Automated Monitoring System 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035892"/>
              </p:ext>
            </p:extLst>
          </p:nvPr>
        </p:nvGraphicFramePr>
        <p:xfrm>
          <a:off x="0" y="1371599"/>
          <a:ext cx="9144000" cy="5257803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991103"/>
                <a:gridCol w="3291840"/>
                <a:gridCol w="2861057"/>
              </a:tblGrid>
              <a:tr h="972095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Month (2016-17) 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Meals Served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Days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612244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August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186407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 smtClean="0">
                          <a:effectLst/>
                        </a:rPr>
                        <a:t>15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244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September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>
                          <a:effectLst/>
                        </a:rPr>
                        <a:t>326720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>
                          <a:effectLst/>
                        </a:rPr>
                        <a:t>24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244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October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>
                          <a:effectLst/>
                        </a:rPr>
                        <a:t>224119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17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244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November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173577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>
                          <a:effectLst/>
                        </a:rPr>
                        <a:t>14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244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December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>
                          <a:effectLst/>
                        </a:rPr>
                        <a:t>244998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 smtClean="0">
                          <a:effectLst/>
                        </a:rPr>
                        <a:t>18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244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January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>
                          <a:effectLst/>
                        </a:rPr>
                        <a:t>297886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22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244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1453707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 smtClean="0">
                          <a:effectLst/>
                        </a:rPr>
                        <a:t>110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4986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eaLnBrk="1" latinLnBrk="0" hangingPunct="1">
              <a:buNone/>
              <a:defRPr sz="44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n-US" dirty="0"/>
              <a:t>Comparison of data: MIS vs AWP&amp;B</a:t>
            </a:r>
          </a:p>
        </p:txBody>
      </p:sp>
      <p:pic>
        <p:nvPicPr>
          <p:cNvPr id="5124" name="Picture 7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610600" y="9525"/>
            <a:ext cx="533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0" y="6457950"/>
            <a:ext cx="464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CC"/>
                </a:solidFill>
                <a:latin typeface="Cambria" pitchFamily="18" charset="0"/>
              </a:rPr>
              <a:t>Ministry of HRD, Govt. of India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13870726"/>
              </p:ext>
            </p:extLst>
          </p:nvPr>
        </p:nvGraphicFramePr>
        <p:xfrm>
          <a:off x="838200" y="1219200"/>
          <a:ext cx="7696200" cy="523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067800" cy="838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IN" altLang="en-US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Score Card all components : 3 </a:t>
            </a:r>
            <a:r>
              <a:rPr lang="en-IN" altLang="en-US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yrs.</a:t>
            </a:r>
            <a:endParaRPr lang="en-US" altLang="en-US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102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528050" y="0"/>
            <a:ext cx="6159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46512"/>
              </p:ext>
            </p:extLst>
          </p:nvPr>
        </p:nvGraphicFramePr>
        <p:xfrm>
          <a:off x="4191000" y="3619500"/>
          <a:ext cx="49530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" name="Worksheet" r:id="rId5" imgW="7134208" imgH="3905223" progId="Excel.Sheet.8">
                  <p:embed/>
                </p:oleObj>
              </mc:Choice>
              <mc:Fallback>
                <p:oleObj name="Worksheet" r:id="rId5" imgW="7134208" imgH="390522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619500"/>
                        <a:ext cx="49530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47745"/>
              </p:ext>
            </p:extLst>
          </p:nvPr>
        </p:nvGraphicFramePr>
        <p:xfrm>
          <a:off x="-17463" y="3581400"/>
          <a:ext cx="44069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" name="Worksheet" r:id="rId7" imgW="7134236" imgH="3343364" progId="Excel.Sheet.8">
                  <p:embed/>
                </p:oleObj>
              </mc:Choice>
              <mc:Fallback>
                <p:oleObj name="Worksheet" r:id="rId7" imgW="7134236" imgH="3343364" progId="Excel.Sheet.8">
                  <p:embed/>
                  <p:pic>
                    <p:nvPicPr>
                      <p:cNvPr id="0" name="Object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463" y="3581400"/>
                        <a:ext cx="44069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315480"/>
              </p:ext>
            </p:extLst>
          </p:nvPr>
        </p:nvGraphicFramePr>
        <p:xfrm>
          <a:off x="0" y="804863"/>
          <a:ext cx="9067800" cy="285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" name="Worksheet" r:id="rId9" imgW="7000916" imgH="3095598" progId="Excel.Sheet.8">
                  <p:embed/>
                </p:oleObj>
              </mc:Choice>
              <mc:Fallback>
                <p:oleObj name="Worksheet" r:id="rId9" imgW="7000916" imgH="3095598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04863"/>
                        <a:ext cx="9067800" cy="285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3"/>
          <p:cNvSpPr>
            <a:spLocks noChangeArrowheads="1"/>
          </p:cNvSpPr>
          <p:nvPr/>
        </p:nvSpPr>
        <p:spPr bwMode="auto">
          <a:xfrm rot="16200000">
            <a:off x="-228599" y="2085974"/>
            <a:ext cx="990601" cy="533400"/>
          </a:xfrm>
          <a:prstGeom prst="rightArrow">
            <a:avLst>
              <a:gd name="adj1" fmla="val 86900"/>
              <a:gd name="adj2" fmla="val 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 dirty="0" smtClean="0">
                <a:solidFill>
                  <a:srgbClr val="000000"/>
                </a:solidFill>
                <a:latin typeface="Arial Narrow" pitchFamily="34" charset="0"/>
              </a:rPr>
              <a:t>2016-17</a:t>
            </a:r>
            <a:endParaRPr lang="en-US" altLang="en-US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5" name="Right Arrow 3"/>
          <p:cNvSpPr>
            <a:spLocks noChangeArrowheads="1"/>
          </p:cNvSpPr>
          <p:nvPr/>
        </p:nvSpPr>
        <p:spPr bwMode="auto">
          <a:xfrm rot="16200000">
            <a:off x="-228601" y="4800601"/>
            <a:ext cx="990601" cy="533400"/>
          </a:xfrm>
          <a:prstGeom prst="rightArrow">
            <a:avLst>
              <a:gd name="adj1" fmla="val 86900"/>
              <a:gd name="adj2" fmla="val 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 dirty="0" smtClean="0">
                <a:solidFill>
                  <a:srgbClr val="000000"/>
                </a:solidFill>
                <a:latin typeface="Arial Narrow" pitchFamily="34" charset="0"/>
              </a:rPr>
              <a:t>2015-16</a:t>
            </a:r>
            <a:endParaRPr lang="en-US" altLang="en-US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6" name="Right Arrow 3"/>
          <p:cNvSpPr>
            <a:spLocks noChangeArrowheads="1"/>
          </p:cNvSpPr>
          <p:nvPr/>
        </p:nvSpPr>
        <p:spPr bwMode="auto">
          <a:xfrm rot="16200000">
            <a:off x="3962400" y="4892726"/>
            <a:ext cx="990601" cy="533400"/>
          </a:xfrm>
          <a:prstGeom prst="rightArrow">
            <a:avLst>
              <a:gd name="adj1" fmla="val 86900"/>
              <a:gd name="adj2" fmla="val 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 dirty="0" smtClean="0">
                <a:solidFill>
                  <a:srgbClr val="000000"/>
                </a:solidFill>
                <a:latin typeface="Arial Narrow" pitchFamily="34" charset="0"/>
              </a:rPr>
              <a:t>2014-15</a:t>
            </a:r>
            <a:endParaRPr lang="en-US" altLang="en-US" b="1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eaLnBrk="1" hangingPunct="1"/>
            <a:r>
              <a:rPr lang="en-US" altLang="en-US" sz="6600" b="1" dirty="0" smtClean="0"/>
              <a:t>Analysis of UT’s Proposal for 2017-18</a:t>
            </a:r>
          </a:p>
        </p:txBody>
      </p:sp>
      <p:pic>
        <p:nvPicPr>
          <p:cNvPr id="23555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305800" y="152400"/>
            <a:ext cx="6159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228600" y="64008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6666FF"/>
                </a:solidFill>
              </a:rPr>
              <a:t>Ministry of HRD, Govt. of India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1225550"/>
            <a:ext cx="9144000" cy="5842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dirty="0" smtClean="0"/>
              <a:t>Part-II</a:t>
            </a:r>
            <a:endParaRPr lang="en-US" altLang="en-US" sz="32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3449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altLang="en-US" sz="36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Proposal for 2017-18 : Children (</a:t>
            </a:r>
            <a:r>
              <a:rPr lang="en-US" altLang="en-US" sz="36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PRY</a:t>
            </a:r>
            <a:r>
              <a:rPr lang="en-US" altLang="en-US" sz="36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614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224835"/>
              </p:ext>
            </p:extLst>
          </p:nvPr>
        </p:nvGraphicFramePr>
        <p:xfrm>
          <a:off x="533400" y="1036638"/>
          <a:ext cx="8228013" cy="467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8" name="Worksheet" r:id="rId4" imgW="4962593" imgH="2590822" progId="Excel.Sheet.8">
                  <p:embed/>
                </p:oleObj>
              </mc:Choice>
              <mc:Fallback>
                <p:oleObj name="Worksheet" r:id="rId4" imgW="4962593" imgH="2590822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36638"/>
                        <a:ext cx="8228013" cy="467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70D4-4A70-4451-BBDC-DFA92A7204A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1600200"/>
            <a:ext cx="523220" cy="36576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+mn-lt"/>
                <a:cs typeface="+mn-cs"/>
              </a:rPr>
              <a:t>No. of children (in Thousand)</a:t>
            </a:r>
          </a:p>
        </p:txBody>
      </p:sp>
      <p:pic>
        <p:nvPicPr>
          <p:cNvPr id="6149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528050" y="0"/>
            <a:ext cx="6159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10"/>
          <p:cNvSpPr txBox="1">
            <a:spLocks noChangeArrowheads="1"/>
          </p:cNvSpPr>
          <p:nvPr/>
        </p:nvSpPr>
        <p:spPr bwMode="auto">
          <a:xfrm>
            <a:off x="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6553200" y="4206875"/>
            <a:ext cx="2060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 smtClean="0"/>
              <a:t>2017-18</a:t>
            </a:r>
            <a:endParaRPr lang="en-US" altLang="en-US" sz="1600" dirty="0"/>
          </a:p>
          <a:p>
            <a:pPr algn="ctr" eaLnBrk="1" hangingPunct="1"/>
            <a:r>
              <a:rPr lang="en-US" altLang="en-US" sz="1200" b="1" dirty="0"/>
              <a:t>(Proposed)</a:t>
            </a:r>
            <a:endParaRPr lang="en-US" altLang="en-US" sz="1600" b="1" dirty="0"/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3733800" y="3079845"/>
            <a:ext cx="76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1" dirty="0"/>
              <a:t>Q-1</a:t>
            </a:r>
          </a:p>
        </p:txBody>
      </p:sp>
      <p:sp>
        <p:nvSpPr>
          <p:cNvPr id="6153" name="TextBox 7"/>
          <p:cNvSpPr txBox="1">
            <a:spLocks noChangeArrowheads="1"/>
          </p:cNvSpPr>
          <p:nvPr/>
        </p:nvSpPr>
        <p:spPr bwMode="auto">
          <a:xfrm>
            <a:off x="4495800" y="3079845"/>
            <a:ext cx="83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1" dirty="0"/>
              <a:t>Q-2</a:t>
            </a:r>
          </a:p>
        </p:txBody>
      </p:sp>
      <p:sp>
        <p:nvSpPr>
          <p:cNvPr id="6155" name="TextBox 7"/>
          <p:cNvSpPr txBox="1">
            <a:spLocks noChangeArrowheads="1"/>
          </p:cNvSpPr>
          <p:nvPr/>
        </p:nvSpPr>
        <p:spPr bwMode="auto">
          <a:xfrm>
            <a:off x="5181600" y="3090863"/>
            <a:ext cx="76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1" dirty="0"/>
              <a:t>Q-3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23160" y="1371600"/>
            <a:ext cx="9120840" cy="53990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en-US" altLang="en-US" sz="4400" b="1" dirty="0" smtClean="0"/>
              <a:t>Review of Implementation </a:t>
            </a:r>
            <a:br>
              <a:rPr lang="en-US" altLang="en-US" sz="4400" b="1" dirty="0" smtClean="0"/>
            </a:br>
            <a:r>
              <a:rPr lang="en-US" altLang="en-US" sz="4400" b="1" dirty="0" smtClean="0"/>
              <a:t>of </a:t>
            </a:r>
            <a:br>
              <a:rPr lang="en-US" altLang="en-US" sz="4400" b="1" dirty="0" smtClean="0"/>
            </a:br>
            <a:r>
              <a:rPr lang="en-US" altLang="en-US" sz="4400" b="1" dirty="0" err="1" smtClean="0"/>
              <a:t>MDMS</a:t>
            </a:r>
            <a:r>
              <a:rPr lang="en-US" altLang="en-US" sz="4400" b="1" dirty="0" smtClean="0"/>
              <a:t> </a:t>
            </a:r>
            <a:br>
              <a:rPr lang="en-US" altLang="en-US" sz="4400" b="1" dirty="0" smtClean="0"/>
            </a:br>
            <a:r>
              <a:rPr lang="en-US" altLang="en-US" sz="4400" b="1" dirty="0" smtClean="0"/>
              <a:t>in </a:t>
            </a:r>
            <a:br>
              <a:rPr lang="en-US" altLang="en-US" sz="4400" b="1" dirty="0" smtClean="0"/>
            </a:br>
            <a:r>
              <a:rPr lang="en-US" altLang="en-US" sz="4400" b="1" dirty="0" smtClean="0">
                <a:solidFill>
                  <a:schemeClr val="bg1"/>
                </a:solidFill>
              </a:rPr>
              <a:t>Daman &amp; Diu</a:t>
            </a:r>
            <a:br>
              <a:rPr lang="en-US" altLang="en-US" sz="4400" b="1" dirty="0" smtClean="0">
                <a:solidFill>
                  <a:schemeClr val="bg1"/>
                </a:solidFill>
              </a:rPr>
            </a:br>
            <a:r>
              <a:rPr lang="en-US" altLang="en-US" sz="2400" b="1" dirty="0" smtClean="0">
                <a:solidFill>
                  <a:schemeClr val="bg1"/>
                </a:solidFill>
              </a:rPr>
              <a:t>(Primary + Upper Primary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)</a:t>
            </a:r>
            <a:r>
              <a:rPr lang="en-US" altLang="en-US" sz="6000" b="1" dirty="0" smtClean="0"/>
              <a:t/>
            </a:r>
            <a:br>
              <a:rPr lang="en-US" altLang="en-US" sz="6000" b="1" dirty="0" smtClean="0"/>
            </a:br>
            <a:r>
              <a:rPr lang="en-US" altLang="en-US" sz="3200" b="1" dirty="0" smtClean="0"/>
              <a:t>(1.4.2016 to 31.12.2016)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275" y="783206"/>
            <a:ext cx="9144000" cy="58420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Part-I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228600" y="64008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</a:rPr>
              <a:t>Ministry of </a:t>
            </a:r>
            <a:r>
              <a:rPr lang="en-US" altLang="en-US" dirty="0" err="1">
                <a:solidFill>
                  <a:schemeClr val="bg1"/>
                </a:solidFill>
              </a:rPr>
              <a:t>HRD</a:t>
            </a:r>
            <a:r>
              <a:rPr lang="en-US" altLang="en-US" dirty="0">
                <a:solidFill>
                  <a:schemeClr val="bg1"/>
                </a:solidFill>
              </a:rPr>
              <a:t>, Govt. of India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81" y="-35660"/>
            <a:ext cx="8651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altLang="en-US" sz="36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Proposal for 2017-18 : Children (</a:t>
            </a:r>
            <a:r>
              <a:rPr lang="en-US" altLang="en-US" sz="36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U. Pry</a:t>
            </a:r>
            <a:r>
              <a:rPr lang="en-US" altLang="en-US" sz="36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717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199407"/>
              </p:ext>
            </p:extLst>
          </p:nvPr>
        </p:nvGraphicFramePr>
        <p:xfrm>
          <a:off x="549275" y="1128713"/>
          <a:ext cx="8202613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2" name="Worksheet" r:id="rId4" imgW="4972041" imgH="2810009" progId="Excel.Sheet.8">
                  <p:embed/>
                </p:oleObj>
              </mc:Choice>
              <mc:Fallback>
                <p:oleObj name="Worksheet" r:id="rId4" imgW="4972041" imgH="281000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1128713"/>
                        <a:ext cx="8202613" cy="463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3A4FF-EAF6-4A96-B476-907D0FD6B75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1600200"/>
            <a:ext cx="523220" cy="36576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+mn-lt"/>
                <a:cs typeface="+mn-cs"/>
              </a:rPr>
              <a:t>No. of children (in Thousand)</a:t>
            </a:r>
          </a:p>
        </p:txBody>
      </p:sp>
      <p:pic>
        <p:nvPicPr>
          <p:cNvPr id="717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305800" y="152400"/>
            <a:ext cx="6159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10"/>
          <p:cNvSpPr txBox="1">
            <a:spLocks noChangeArrowheads="1"/>
          </p:cNvSpPr>
          <p:nvPr/>
        </p:nvSpPr>
        <p:spPr bwMode="auto">
          <a:xfrm>
            <a:off x="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6729484" y="4267200"/>
            <a:ext cx="1181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 smtClean="0"/>
              <a:t>2017-18-</a:t>
            </a:r>
            <a:r>
              <a:rPr lang="en-US" altLang="en-US" sz="1200" b="1" dirty="0" smtClean="0"/>
              <a:t>(</a:t>
            </a:r>
            <a:r>
              <a:rPr lang="en-US" altLang="en-US" sz="1200" b="1" dirty="0"/>
              <a:t>Proposed)</a:t>
            </a:r>
            <a:endParaRPr lang="en-US" altLang="en-US" sz="1600" b="1" dirty="0"/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3846394" y="3048000"/>
            <a:ext cx="76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1" dirty="0"/>
              <a:t>Q-1</a:t>
            </a:r>
          </a:p>
        </p:txBody>
      </p:sp>
      <p:sp>
        <p:nvSpPr>
          <p:cNvPr id="7177" name="TextBox 7"/>
          <p:cNvSpPr txBox="1">
            <a:spLocks noChangeArrowheads="1"/>
          </p:cNvSpPr>
          <p:nvPr/>
        </p:nvSpPr>
        <p:spPr bwMode="auto">
          <a:xfrm>
            <a:off x="4572000" y="3048000"/>
            <a:ext cx="83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1" dirty="0"/>
              <a:t>Q-2</a:t>
            </a:r>
          </a:p>
        </p:txBody>
      </p:sp>
      <p:sp>
        <p:nvSpPr>
          <p:cNvPr id="7179" name="TextBox 7"/>
          <p:cNvSpPr txBox="1">
            <a:spLocks noChangeArrowheads="1"/>
          </p:cNvSpPr>
          <p:nvPr/>
        </p:nvSpPr>
        <p:spPr bwMode="auto">
          <a:xfrm>
            <a:off x="5334000" y="3048000"/>
            <a:ext cx="76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1" dirty="0"/>
              <a:t>Q-3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345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altLang="en-US" sz="36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Proposal for additional Cook-cum-helper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1981200" cy="476250"/>
          </a:xfrm>
        </p:spPr>
        <p:txBody>
          <a:bodyPr/>
          <a:lstStyle/>
          <a:p>
            <a:pPr>
              <a:defRPr/>
            </a:pPr>
            <a:fld id="{73CA2733-2942-4C10-88AF-FE029BE16AF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7651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520278" y="30707"/>
            <a:ext cx="6159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10"/>
          <p:cNvSpPr txBox="1">
            <a:spLocks noChangeArrowheads="1"/>
          </p:cNvSpPr>
          <p:nvPr/>
        </p:nvSpPr>
        <p:spPr bwMode="auto">
          <a:xfrm>
            <a:off x="228600" y="640080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675999"/>
              </p:ext>
            </p:extLst>
          </p:nvPr>
        </p:nvGraphicFramePr>
        <p:xfrm>
          <a:off x="341311" y="1600200"/>
          <a:ext cx="8726488" cy="2560638"/>
        </p:xfrm>
        <a:graphic>
          <a:graphicData uri="http://schemas.openxmlformats.org/drawingml/2006/table">
            <a:tbl>
              <a:tblPr/>
              <a:tblGrid>
                <a:gridCol w="2447742"/>
                <a:gridCol w="2558361"/>
                <a:gridCol w="3720385"/>
              </a:tblGrid>
              <a:tr h="10972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PAB approval </a:t>
                      </a:r>
                      <a:endParaRPr lang="en-US" sz="24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00CC">
                            <a:tint val="66000"/>
                            <a:satMod val="160000"/>
                          </a:srgbClr>
                        </a:gs>
                        <a:gs pos="50000">
                          <a:srgbClr val="0000CC">
                            <a:tint val="44500"/>
                            <a:satMod val="160000"/>
                          </a:srgbClr>
                        </a:gs>
                        <a:gs pos="100000">
                          <a:srgbClr val="0000C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Already Engaged</a:t>
                      </a:r>
                      <a:endParaRPr lang="en-US" sz="24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00CC">
                            <a:tint val="66000"/>
                            <a:satMod val="160000"/>
                          </a:srgbClr>
                        </a:gs>
                        <a:gs pos="50000">
                          <a:srgbClr val="0000CC">
                            <a:tint val="44500"/>
                            <a:satMod val="160000"/>
                          </a:srgbClr>
                        </a:gs>
                        <a:gs pos="100000">
                          <a:srgbClr val="0000C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Additional requirement (2016-17)</a:t>
                      </a:r>
                      <a:endParaRPr lang="en-US" sz="24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00CC">
                            <a:tint val="66000"/>
                            <a:satMod val="160000"/>
                          </a:srgbClr>
                        </a:gs>
                        <a:gs pos="50000">
                          <a:srgbClr val="0000CC">
                            <a:tint val="44500"/>
                            <a:satMod val="160000"/>
                          </a:srgbClr>
                        </a:gs>
                        <a:gs pos="100000">
                          <a:srgbClr val="0000C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1463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329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320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Nil</a:t>
                      </a:r>
                      <a:endParaRPr lang="en-US" sz="2400" b="1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3058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US" altLang="en-US" sz="36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Proposals and Recommendations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8F422-2FE0-44DB-8962-5BCE463C0DD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4579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528050" y="0"/>
            <a:ext cx="6159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10"/>
          <p:cNvSpPr txBox="1">
            <a:spLocks noChangeArrowheads="1"/>
          </p:cNvSpPr>
          <p:nvPr/>
        </p:nvSpPr>
        <p:spPr bwMode="auto">
          <a:xfrm>
            <a:off x="228600" y="640080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629996"/>
              </p:ext>
            </p:extLst>
          </p:nvPr>
        </p:nvGraphicFramePr>
        <p:xfrm>
          <a:off x="152400" y="638175"/>
          <a:ext cx="8763001" cy="5286006"/>
        </p:xfrm>
        <a:graphic>
          <a:graphicData uri="http://schemas.openxmlformats.org/drawingml/2006/table">
            <a:tbl>
              <a:tblPr/>
              <a:tblGrid>
                <a:gridCol w="540152"/>
                <a:gridCol w="2546430"/>
                <a:gridCol w="1774785"/>
                <a:gridCol w="1691833"/>
                <a:gridCol w="2209801"/>
              </a:tblGrid>
              <a:tr h="6896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S. 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Component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PAB Approval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2016-17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Proposal for 2017-18 as per 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UT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Recommendation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Appraisal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Team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215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Children (Pry)</a:t>
                      </a:r>
                      <a:endParaRPr lang="en-US" sz="2000" b="1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9400</a:t>
                      </a:r>
                      <a:endParaRPr lang="en-IN" sz="2000" b="1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9100</a:t>
                      </a:r>
                      <a:endParaRPr lang="en-IN" sz="2000" b="1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8900</a:t>
                      </a:r>
                      <a:endParaRPr lang="en-IN" sz="2000" b="1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1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1800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Children (U Pry)</a:t>
                      </a:r>
                      <a:endParaRPr lang="en-US" sz="2000" b="1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6800</a:t>
                      </a:r>
                      <a:endParaRPr lang="en-IN" sz="2000" b="1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6400</a:t>
                      </a:r>
                      <a:endParaRPr lang="en-IN" sz="2000" b="1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6200</a:t>
                      </a:r>
                      <a:endParaRPr lang="en-IN" sz="2000" b="1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5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Working Day (Pry and U Pry)</a:t>
                      </a:r>
                      <a:endParaRPr lang="en-US" sz="2000" b="1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Kitchen cum Store</a:t>
                      </a:r>
                      <a:endParaRPr lang="en-US" sz="2000" b="1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Nil</a:t>
                      </a:r>
                      <a:endParaRPr lang="en-US" sz="2000" b="1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Nil</a:t>
                      </a:r>
                      <a:endParaRPr lang="en-US" sz="2000" b="1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Nil</a:t>
                      </a:r>
                      <a:endParaRPr lang="en-US" sz="2000" b="1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5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n-US" sz="1800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Cook cum Helper</a:t>
                      </a:r>
                      <a:endParaRPr lang="en-US" sz="2000" b="1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320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(No</a:t>
                      </a:r>
                      <a:r>
                        <a:rPr lang="en-US" sz="1600" b="1" kern="1200" baseline="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additional</a:t>
                      </a: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en-US" sz="1800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Kitchen Devices</a:t>
                      </a:r>
                      <a:endParaRPr lang="en-US" sz="2000" b="1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Nil</a:t>
                      </a:r>
                      <a:endParaRPr lang="en-US" sz="2000" b="1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Nil</a:t>
                      </a:r>
                      <a:endParaRPr lang="en-US" sz="2000" b="1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Nil</a:t>
                      </a:r>
                      <a:endParaRPr lang="en-US" sz="2000" b="1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7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en-US" sz="1800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Kitchen Devices (Replacement)</a:t>
                      </a:r>
                      <a:endParaRPr lang="en-US" sz="2000" b="1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Nil</a:t>
                      </a:r>
                      <a:endParaRPr lang="en-US" sz="2000" b="1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Nil</a:t>
                      </a:r>
                      <a:endParaRPr lang="en-US" sz="2000" b="1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Nil</a:t>
                      </a:r>
                      <a:endParaRPr lang="en-US" sz="2000" b="1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7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</a:t>
                      </a:r>
                      <a:endParaRPr lang="en-US" sz="1800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MME Plan</a:t>
                      </a:r>
                      <a:endParaRPr lang="en-US" sz="2000" b="1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Rs.60 </a:t>
                      </a:r>
                      <a:r>
                        <a:rPr lang="en-US" sz="2000" b="1" kern="1200" dirty="0" err="1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lakh</a:t>
                      </a:r>
                      <a:endParaRPr lang="en-US" sz="2000" b="1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Rs.60 lakh</a:t>
                      </a:r>
                      <a:endParaRPr lang="en-US" sz="2000" b="1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Rs</a:t>
                      </a: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60 </a:t>
                      </a:r>
                      <a:r>
                        <a:rPr lang="en-US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lakh</a:t>
                      </a:r>
                      <a:endParaRPr lang="en-US" sz="2000" b="1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Notional Requirement</a:t>
                      </a:r>
                      <a:r>
                        <a:rPr lang="en-US" sz="1800" b="1" kern="1200" baseline="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of recurring Central Assistance</a:t>
                      </a:r>
                      <a:endParaRPr lang="en-US" sz="1800" b="1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US" sz="2000" b="1" kern="1200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/>
                      <a:r>
                        <a:rPr lang="en-IN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Rs.275.59 Lakh</a:t>
                      </a:r>
                      <a:r>
                        <a:rPr lang="en-IN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	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/>
                      <a:r>
                        <a:rPr lang="en-IN" sz="20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Rs.270.68 Lakh</a:t>
                      </a:r>
                      <a:endParaRPr lang="en-IN" sz="2000" b="1" kern="1200" dirty="0" smtClean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3657600" y="152400"/>
            <a:ext cx="14541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228600" y="64008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</a:rPr>
              <a:t>Ministry of HRD, Govt. of India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967334"/>
            <a:ext cx="9144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24000" fill="hold" grpId="0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0.77598 L -3.33333E-6 2.30947E-7 " pathEditMode="relative" rAng="0" ptsTypes="AA" p14:bounceEnd="53000">
                                          <p:cBhvr>
                                            <p:cTn id="6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87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24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0.77598 L -3.33333E-6 2.30947E-7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87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Best Practices</a:t>
            </a:r>
            <a:endParaRPr lang="en-IN" altLang="en-US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627063" indent="-627063" algn="just">
              <a:spcBef>
                <a:spcPct val="0"/>
              </a:spcBef>
              <a:buBlip>
                <a:blip r:embed="rId3"/>
              </a:buBlip>
            </a:pPr>
            <a:r>
              <a:rPr lang="en-US" altLang="en-US" sz="2000" dirty="0" smtClean="0"/>
              <a:t>Additional </a:t>
            </a:r>
            <a:r>
              <a:rPr lang="en-US" altLang="en-US" sz="2000" dirty="0"/>
              <a:t>food items i.e. Boiled Eggs, Bananas, Salad, </a:t>
            </a:r>
            <a:r>
              <a:rPr lang="en-US" altLang="en-US" sz="2000" dirty="0" err="1"/>
              <a:t>Sukdi</a:t>
            </a:r>
            <a:r>
              <a:rPr lang="en-US" altLang="en-US" sz="2000" dirty="0"/>
              <a:t> are being provided to all school children from UT share</a:t>
            </a:r>
            <a:r>
              <a:rPr lang="en-US" altLang="en-US" sz="2000" dirty="0" smtClean="0"/>
              <a:t>.</a:t>
            </a:r>
          </a:p>
          <a:p>
            <a:pPr marL="627063" indent="-627063" algn="just">
              <a:spcBef>
                <a:spcPct val="0"/>
              </a:spcBef>
              <a:buNone/>
            </a:pPr>
            <a:endParaRPr lang="en-US" altLang="en-US" sz="2000" dirty="0" smtClean="0"/>
          </a:p>
          <a:p>
            <a:pPr marL="627063" indent="-627063" algn="just">
              <a:spcBef>
                <a:spcPct val="0"/>
              </a:spcBef>
              <a:buBlip>
                <a:blip r:embed="rId3"/>
              </a:buBlip>
            </a:pPr>
            <a:r>
              <a:rPr lang="en-US" altLang="en-US" sz="2000" dirty="0" smtClean="0"/>
              <a:t>Additional cooking cost (Rs.7.43 in Pry and </a:t>
            </a:r>
            <a:r>
              <a:rPr lang="en-US" altLang="en-US" sz="2000" dirty="0" err="1" smtClean="0"/>
              <a:t>Rs</a:t>
            </a:r>
            <a:r>
              <a:rPr lang="en-US" altLang="en-US" sz="2000" dirty="0" smtClean="0"/>
              <a:t>. 7.63 in U. Pry). Total cooking cost Rs.11.56 and </a:t>
            </a:r>
            <a:r>
              <a:rPr lang="en-US" altLang="en-US" sz="2000" dirty="0" err="1" smtClean="0"/>
              <a:t>Rs</a:t>
            </a:r>
            <a:r>
              <a:rPr lang="en-US" altLang="en-US" sz="2000" dirty="0" smtClean="0"/>
              <a:t>. 13.81 PCPD. </a:t>
            </a:r>
          </a:p>
          <a:p>
            <a:pPr marL="627063" indent="-627063" algn="just">
              <a:spcBef>
                <a:spcPct val="0"/>
              </a:spcBef>
              <a:buNone/>
            </a:pPr>
            <a:endParaRPr lang="en-US" altLang="en-US" sz="2000" dirty="0"/>
          </a:p>
          <a:p>
            <a:pPr marL="627063" indent="-627063" algn="just">
              <a:spcBef>
                <a:spcPct val="0"/>
              </a:spcBef>
              <a:buBlip>
                <a:blip r:embed="rId3"/>
              </a:buBlip>
            </a:pPr>
            <a:r>
              <a:rPr lang="en-US" altLang="en-US" sz="2000" dirty="0" smtClean="0"/>
              <a:t>Additional honorarium of Rs.2524</a:t>
            </a:r>
            <a:r>
              <a:rPr lang="en-US" altLang="en-US" sz="2000" dirty="0"/>
              <a:t>/-p.m. is </a:t>
            </a:r>
            <a:r>
              <a:rPr lang="en-US" altLang="en-US" sz="2000" dirty="0" smtClean="0"/>
              <a:t>being paid </a:t>
            </a:r>
            <a:r>
              <a:rPr lang="en-US" altLang="en-US" sz="2000" dirty="0"/>
              <a:t>to Cook cum Helper </a:t>
            </a:r>
            <a:r>
              <a:rPr lang="en-US" altLang="en-US" sz="2000" dirty="0" smtClean="0"/>
              <a:t>from UT’s own share. </a:t>
            </a:r>
          </a:p>
          <a:p>
            <a:pPr marL="627063" indent="-627063" algn="just">
              <a:spcBef>
                <a:spcPct val="0"/>
              </a:spcBef>
              <a:buNone/>
            </a:pPr>
            <a:endParaRPr lang="en-US" altLang="en-US" sz="2000" dirty="0"/>
          </a:p>
          <a:p>
            <a:pPr marL="627063" indent="-627063" algn="just">
              <a:spcBef>
                <a:spcPct val="0"/>
              </a:spcBef>
              <a:buBlip>
                <a:blip r:embed="rId3"/>
              </a:buBlip>
            </a:pPr>
            <a:r>
              <a:rPr lang="en-US" altLang="en-US" sz="2000" dirty="0" smtClean="0"/>
              <a:t>Emergency </a:t>
            </a:r>
            <a:r>
              <a:rPr lang="en-US" altLang="en-US" sz="2000" dirty="0"/>
              <a:t>Contact Numbers (i.e. </a:t>
            </a:r>
            <a:r>
              <a:rPr lang="en-US" altLang="en-US" sz="2000" dirty="0" smtClean="0"/>
              <a:t>Primary Health </a:t>
            </a:r>
            <a:r>
              <a:rPr lang="en-US" altLang="en-US" sz="2000" dirty="0" err="1" smtClean="0"/>
              <a:t>Centres</a:t>
            </a:r>
            <a:r>
              <a:rPr lang="en-US" altLang="en-US" sz="2000" dirty="0" smtClean="0"/>
              <a:t>, Fire </a:t>
            </a:r>
            <a:r>
              <a:rPr lang="en-US" altLang="en-US" sz="2000" dirty="0"/>
              <a:t>Department of Fire, Police Station, and Officials </a:t>
            </a:r>
            <a:r>
              <a:rPr lang="en-US" altLang="en-US" sz="2000" dirty="0" smtClean="0"/>
              <a:t>of </a:t>
            </a:r>
            <a:r>
              <a:rPr lang="en-US" altLang="en-US" sz="2000" dirty="0"/>
              <a:t>MDM) have been displayed in all schools’ kitchen</a:t>
            </a:r>
            <a:r>
              <a:rPr lang="en-US" altLang="en-US" sz="2000" dirty="0" smtClean="0"/>
              <a:t>.</a:t>
            </a:r>
          </a:p>
          <a:p>
            <a:pPr marL="627063" indent="-627063" algn="just">
              <a:spcBef>
                <a:spcPct val="0"/>
              </a:spcBef>
              <a:buBlip>
                <a:blip r:embed="rId3"/>
              </a:buBlip>
            </a:pPr>
            <a:endParaRPr lang="en-US" altLang="en-US" sz="2000" dirty="0"/>
          </a:p>
          <a:p>
            <a:pPr marL="627063" indent="-627063" algn="just">
              <a:spcBef>
                <a:spcPct val="0"/>
              </a:spcBef>
              <a:buBlip>
                <a:blip r:embed="rId3"/>
              </a:buBlip>
            </a:pPr>
            <a:r>
              <a:rPr lang="en-US" altLang="en-US" sz="2000" dirty="0" smtClean="0"/>
              <a:t>Community </a:t>
            </a:r>
            <a:r>
              <a:rPr lang="en-US" altLang="en-US" sz="2000" dirty="0"/>
              <a:t>donation in MDMS: Panchayats/Donors under CSR have donated </a:t>
            </a:r>
            <a:r>
              <a:rPr lang="en-US" altLang="en-US" sz="2000" dirty="0" smtClean="0"/>
              <a:t>Refrigerators, </a:t>
            </a:r>
            <a:r>
              <a:rPr lang="en-US" altLang="en-US" sz="2000" dirty="0"/>
              <a:t>R.O. </a:t>
            </a:r>
            <a:r>
              <a:rPr lang="en-US" altLang="en-US" sz="2000" dirty="0" smtClean="0"/>
              <a:t>Plants </a:t>
            </a:r>
            <a:r>
              <a:rPr lang="en-US" altLang="en-US" sz="2000" dirty="0"/>
              <a:t>and Storage Facility etc. in some schools. </a:t>
            </a:r>
            <a:endParaRPr lang="en-US" altLang="en-US" sz="2000" dirty="0" smtClean="0"/>
          </a:p>
          <a:p>
            <a:pPr marL="627063" indent="-627063" algn="just">
              <a:spcBef>
                <a:spcPct val="0"/>
              </a:spcBef>
              <a:buBlip>
                <a:blip r:embed="rId3"/>
              </a:buBlip>
            </a:pPr>
            <a:endParaRPr lang="en-US" altLang="en-US" sz="2000" dirty="0"/>
          </a:p>
          <a:p>
            <a:pPr marL="627063" indent="-627063" algn="just">
              <a:spcBef>
                <a:spcPct val="0"/>
              </a:spcBef>
              <a:buBlip>
                <a:blip r:embed="rId3"/>
              </a:buBlip>
            </a:pPr>
            <a:r>
              <a:rPr lang="en-US" altLang="en-US" sz="2000" dirty="0" smtClean="0"/>
              <a:t>All </a:t>
            </a:r>
            <a:r>
              <a:rPr lang="en-US" altLang="en-US" sz="2000" dirty="0"/>
              <a:t>Schools have </a:t>
            </a:r>
            <a:r>
              <a:rPr lang="en-US" altLang="en-US" sz="2000" dirty="0" smtClean="0"/>
              <a:t>LPG </a:t>
            </a:r>
            <a:r>
              <a:rPr lang="en-US" altLang="en-US" sz="2000" dirty="0"/>
              <a:t>based </a:t>
            </a:r>
            <a:r>
              <a:rPr lang="en-US" altLang="en-US" sz="2000" dirty="0" smtClean="0"/>
              <a:t>cooking (100%).</a:t>
            </a:r>
          </a:p>
          <a:p>
            <a:pPr marL="627063" indent="-627063" algn="just">
              <a:spcBef>
                <a:spcPct val="0"/>
              </a:spcBef>
              <a:buBlip>
                <a:blip r:embed="rId3"/>
              </a:buBlip>
            </a:pPr>
            <a:endParaRPr lang="en-US" altLang="en-US" sz="2000" dirty="0"/>
          </a:p>
          <a:p>
            <a:pPr marL="627063" indent="-627063" algn="just">
              <a:spcBef>
                <a:spcPct val="0"/>
              </a:spcBef>
              <a:buBlip>
                <a:blip r:embed="rId3"/>
              </a:buBlip>
            </a:pPr>
            <a:r>
              <a:rPr lang="en-US" altLang="en-US" sz="2000" dirty="0" smtClean="0"/>
              <a:t>The </a:t>
            </a:r>
            <a:r>
              <a:rPr lang="en-US" altLang="en-US" sz="2000" dirty="0"/>
              <a:t>cooked food is being tasted by the school teachers of each and every school. Maintain the tasting roster/register for comments by the tester (parents/SMC/Stake holders</a:t>
            </a:r>
            <a:r>
              <a:rPr lang="en-US" altLang="en-US" sz="2000" dirty="0" smtClean="0"/>
              <a:t>)</a:t>
            </a:r>
          </a:p>
        </p:txBody>
      </p:sp>
      <p:pic>
        <p:nvPicPr>
          <p:cNvPr id="4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528050" y="0"/>
            <a:ext cx="6159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4549"/>
            <a:ext cx="9144000" cy="757451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4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Issues</a:t>
            </a:r>
            <a:endParaRPr lang="en-IN" altLang="en-US" sz="48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627063" indent="-627063" algn="just" eaLnBrk="1" hangingPunct="1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2400" dirty="0" smtClean="0"/>
              <a:t>Delay </a:t>
            </a:r>
            <a:r>
              <a:rPr lang="en-US" altLang="en-US" sz="2400" dirty="0"/>
              <a:t>in fund transfer:- </a:t>
            </a:r>
            <a:r>
              <a:rPr lang="en-US" altLang="en-US" sz="2400" dirty="0" err="1"/>
              <a:t>Adhoc</a:t>
            </a:r>
            <a:r>
              <a:rPr lang="en-US" altLang="en-US" sz="2400" dirty="0"/>
              <a:t> funds transfer from UT </a:t>
            </a:r>
            <a:r>
              <a:rPr lang="en-US" altLang="en-US" sz="2400" dirty="0" smtClean="0"/>
              <a:t>Finance Authority </a:t>
            </a:r>
            <a:r>
              <a:rPr lang="en-US" altLang="en-US" sz="2400" dirty="0"/>
              <a:t>to District almost in 40 days . Similarly 1st instalment funds reached to district in 47 days</a:t>
            </a:r>
            <a:r>
              <a:rPr lang="en-US" altLang="en-US" sz="2400" dirty="0" smtClean="0"/>
              <a:t>.</a:t>
            </a:r>
            <a:endParaRPr lang="en-US" altLang="en-US" sz="2400" dirty="0"/>
          </a:p>
          <a:p>
            <a:pPr marL="627063" lvl="0" indent="-627063" algn="just" eaLnBrk="1" hangingPunct="1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IN" sz="2400" dirty="0"/>
              <a:t>Only one DLC meeting was held in Diu District. </a:t>
            </a:r>
            <a:endParaRPr lang="en-IN" sz="2400" dirty="0" smtClean="0"/>
          </a:p>
          <a:p>
            <a:pPr lvl="0" algn="just" eaLnBrk="1" hangingPunct="1">
              <a:spcAft>
                <a:spcPts val="1200"/>
              </a:spcAft>
            </a:pPr>
            <a:endParaRPr lang="en-IN" sz="2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en-US" altLang="en-US" sz="2600" b="1" dirty="0" smtClean="0"/>
              <a:t>Coverage against Enrolment: Children (Pry) </a:t>
            </a:r>
            <a:br>
              <a:rPr lang="en-US" altLang="en-US" sz="2600" b="1" dirty="0" smtClean="0"/>
            </a:br>
            <a:r>
              <a:rPr lang="en-US" altLang="en-US" sz="2600" b="1" dirty="0" smtClean="0"/>
              <a:t>during last 3 yrs.</a:t>
            </a:r>
          </a:p>
        </p:txBody>
      </p:sp>
      <p:graphicFrame>
        <p:nvGraphicFramePr>
          <p:cNvPr id="102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205460"/>
              </p:ext>
            </p:extLst>
          </p:nvPr>
        </p:nvGraphicFramePr>
        <p:xfrm>
          <a:off x="1177925" y="1452563"/>
          <a:ext cx="7526338" cy="365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Worksheet" r:id="rId4" imgW="6934241" imgH="2828904" progId="Excel.Sheet.8">
                  <p:embed/>
                </p:oleObj>
              </mc:Choice>
              <mc:Fallback>
                <p:oleObj name="Worksheet" r:id="rId4" imgW="6934241" imgH="282890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1452563"/>
                        <a:ext cx="7526338" cy="365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11"/>
          <p:cNvSpPr txBox="1">
            <a:spLocks noChangeArrowheads="1"/>
          </p:cNvSpPr>
          <p:nvPr/>
        </p:nvSpPr>
        <p:spPr bwMode="auto">
          <a:xfrm rot="10800000">
            <a:off x="228600" y="1143000"/>
            <a:ext cx="4619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Bookman Old Style" pitchFamily="18" charset="0"/>
              </a:rPr>
              <a:t>No. of Children (in Thousands)</a:t>
            </a:r>
            <a:endParaRPr lang="en-IN" altLang="en-US" b="1">
              <a:latin typeface="Bookman Old Style" pitchFamily="18" charset="0"/>
            </a:endParaRP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5486400" y="31242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rgbClr val="0000CC"/>
                </a:solidFill>
              </a:rPr>
              <a:t>78%</a:t>
            </a:r>
            <a:endParaRPr lang="en-US" altLang="en-US" b="1" dirty="0">
              <a:solidFill>
                <a:srgbClr val="0000CC"/>
              </a:solidFill>
            </a:endParaRPr>
          </a:p>
        </p:txBody>
      </p:sp>
      <p:sp>
        <p:nvSpPr>
          <p:cNvPr id="1030" name="TextBox 6"/>
          <p:cNvSpPr txBox="1">
            <a:spLocks noChangeArrowheads="1"/>
          </p:cNvSpPr>
          <p:nvPr/>
        </p:nvSpPr>
        <p:spPr bwMode="auto">
          <a:xfrm>
            <a:off x="7548349" y="3210067"/>
            <a:ext cx="8413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rgbClr val="0000CC"/>
                </a:solidFill>
              </a:rPr>
              <a:t>93%</a:t>
            </a:r>
            <a:endParaRPr lang="en-US" altLang="en-US" b="1" dirty="0">
              <a:solidFill>
                <a:srgbClr val="0000CC"/>
              </a:solidFill>
            </a:endParaRPr>
          </a:p>
        </p:txBody>
      </p:sp>
      <p:sp>
        <p:nvSpPr>
          <p:cNvPr id="1031" name="TextBox 7"/>
          <p:cNvSpPr txBox="1">
            <a:spLocks noChangeArrowheads="1"/>
          </p:cNvSpPr>
          <p:nvPr/>
        </p:nvSpPr>
        <p:spPr bwMode="auto">
          <a:xfrm>
            <a:off x="3048000" y="31242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rgbClr val="0000CC"/>
                </a:solidFill>
              </a:rPr>
              <a:t>75%</a:t>
            </a:r>
            <a:r>
              <a:rPr lang="en-US" altLang="en-US" b="1" u="sng" dirty="0" smtClean="0">
                <a:solidFill>
                  <a:srgbClr val="0000CC"/>
                </a:solidFill>
              </a:rPr>
              <a:t> </a:t>
            </a:r>
            <a:endParaRPr lang="en-US" altLang="en-US" b="1" u="sng" dirty="0">
              <a:solidFill>
                <a:srgbClr val="0000CC"/>
              </a:solidFill>
            </a:endParaRPr>
          </a:p>
        </p:txBody>
      </p:sp>
      <p:pic>
        <p:nvPicPr>
          <p:cNvPr id="1032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305800" y="152400"/>
            <a:ext cx="6159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6"/>
          <p:cNvSpPr txBox="1">
            <a:spLocks noChangeArrowheads="1"/>
          </p:cNvSpPr>
          <p:nvPr/>
        </p:nvSpPr>
        <p:spPr bwMode="auto">
          <a:xfrm>
            <a:off x="228600" y="64008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6666FF"/>
                </a:solidFill>
              </a:rPr>
              <a:t>Ministry of HRD, Govt. of India</a:t>
            </a:r>
          </a:p>
        </p:txBody>
      </p:sp>
      <p:sp>
        <p:nvSpPr>
          <p:cNvPr id="1034" name="TextBox 1"/>
          <p:cNvSpPr txBox="1">
            <a:spLocks noChangeArrowheads="1"/>
          </p:cNvSpPr>
          <p:nvPr/>
        </p:nvSpPr>
        <p:spPr bwMode="auto">
          <a:xfrm>
            <a:off x="458788" y="5486400"/>
            <a:ext cx="7810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 dirty="0"/>
              <a:t>In Diu </a:t>
            </a:r>
            <a:r>
              <a:rPr lang="en-US" altLang="en-US" sz="2000" b="1" dirty="0" smtClean="0"/>
              <a:t>95% </a:t>
            </a:r>
            <a:r>
              <a:rPr lang="en-US" altLang="en-US" sz="2000" b="1" dirty="0"/>
              <a:t>of the enrolled children covered.</a:t>
            </a:r>
          </a:p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</a:rPr>
              <a:t>Daman only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78% </a:t>
            </a:r>
            <a:r>
              <a:rPr lang="en-US" altLang="en-US" sz="2000" b="1" dirty="0">
                <a:solidFill>
                  <a:srgbClr val="FF0000"/>
                </a:solidFill>
              </a:rPr>
              <a:t>of the enrolled children covered.</a:t>
            </a:r>
            <a:endParaRPr lang="en-IN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011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26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Coverage against Enrolment: Children (U. Pry) </a:t>
            </a:r>
            <a:br>
              <a:rPr lang="en-US" altLang="en-US" sz="26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n-US" altLang="en-US" sz="26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during last 3 </a:t>
            </a:r>
            <a:r>
              <a:rPr lang="en-US" altLang="en-US" sz="26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yrs.</a:t>
            </a:r>
            <a:endParaRPr lang="en-US" altLang="en-US" sz="26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5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378319"/>
              </p:ext>
            </p:extLst>
          </p:nvPr>
        </p:nvGraphicFramePr>
        <p:xfrm>
          <a:off x="717550" y="1531938"/>
          <a:ext cx="8102600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" name="Worksheet" r:id="rId4" imgW="7591547" imgH="3390906" progId="Excel.Sheet.8">
                  <p:embed/>
                </p:oleObj>
              </mc:Choice>
              <mc:Fallback>
                <p:oleObj name="Worksheet" r:id="rId4" imgW="7591547" imgH="339090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1531938"/>
                        <a:ext cx="8102600" cy="361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11"/>
          <p:cNvSpPr txBox="1">
            <a:spLocks noChangeArrowheads="1"/>
          </p:cNvSpPr>
          <p:nvPr/>
        </p:nvSpPr>
        <p:spPr bwMode="auto">
          <a:xfrm rot="10800000">
            <a:off x="228600" y="1295400"/>
            <a:ext cx="461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Bookman Old Style" pitchFamily="18" charset="0"/>
              </a:rPr>
              <a:t>No. of Children (in Thousands)</a:t>
            </a:r>
            <a:endParaRPr lang="en-IN" altLang="en-US" b="1">
              <a:latin typeface="Bookman Old Style" pitchFamily="18" charset="0"/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5334000" y="29718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CC"/>
                </a:solidFill>
              </a:rPr>
              <a:t>78%</a:t>
            </a: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7620000" y="3030940"/>
            <a:ext cx="993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rgbClr val="0000CC"/>
                </a:solidFill>
              </a:rPr>
              <a:t>82%</a:t>
            </a:r>
            <a:endParaRPr lang="en-US" altLang="en-US" b="1" dirty="0">
              <a:solidFill>
                <a:srgbClr val="0000CC"/>
              </a:solidFill>
            </a:endParaRPr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2895600" y="3048000"/>
            <a:ext cx="1371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rgbClr val="0000CC"/>
                </a:solidFill>
              </a:rPr>
              <a:t>78%</a:t>
            </a:r>
            <a:r>
              <a:rPr lang="en-US" altLang="en-US" b="1" u="sng" dirty="0" smtClean="0">
                <a:solidFill>
                  <a:srgbClr val="0000CC"/>
                </a:solidFill>
              </a:rPr>
              <a:t> </a:t>
            </a:r>
            <a:endParaRPr lang="en-US" altLang="en-US" b="1" u="sng" dirty="0">
              <a:solidFill>
                <a:srgbClr val="0000CC"/>
              </a:solidFill>
            </a:endParaRPr>
          </a:p>
        </p:txBody>
      </p:sp>
      <p:pic>
        <p:nvPicPr>
          <p:cNvPr id="2056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305800" y="152400"/>
            <a:ext cx="6159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Box 6"/>
          <p:cNvSpPr txBox="1">
            <a:spLocks noChangeArrowheads="1"/>
          </p:cNvSpPr>
          <p:nvPr/>
        </p:nvSpPr>
        <p:spPr bwMode="auto">
          <a:xfrm>
            <a:off x="228600" y="64008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6666FF"/>
                </a:solidFill>
              </a:rPr>
              <a:t>Ministry of HRD, Govt. of India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5200471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/>
              <a:t>In Diu </a:t>
            </a:r>
            <a:r>
              <a:rPr lang="en-US" altLang="en-US" b="1" dirty="0" smtClean="0"/>
              <a:t>94% </a:t>
            </a:r>
            <a:r>
              <a:rPr lang="en-US" altLang="en-US" b="1" dirty="0"/>
              <a:t>of the enrolled children covered.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Daman only </a:t>
            </a:r>
            <a:r>
              <a:rPr lang="en-US" altLang="en-US" b="1" dirty="0" smtClean="0">
                <a:solidFill>
                  <a:srgbClr val="FF0000"/>
                </a:solidFill>
              </a:rPr>
              <a:t>79% </a:t>
            </a:r>
            <a:r>
              <a:rPr lang="en-US" altLang="en-US" b="1" dirty="0">
                <a:solidFill>
                  <a:srgbClr val="FF0000"/>
                </a:solidFill>
              </a:rPr>
              <a:t>of the enrolled children covered.</a:t>
            </a:r>
            <a:endParaRPr lang="en-I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1373" y="0"/>
            <a:ext cx="9132627" cy="93345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26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Payment of cost of Food grains to </a:t>
            </a:r>
            <a:r>
              <a:rPr lang="en-US" altLang="en-US" sz="2600" b="1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FCI</a:t>
            </a:r>
            <a:r>
              <a:rPr lang="en-US" altLang="en-US" sz="26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n-US" sz="2600" b="1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upto</a:t>
            </a:r>
            <a:r>
              <a:rPr lang="en-US" altLang="en-US" sz="26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31.12.2016</a:t>
            </a:r>
          </a:p>
        </p:txBody>
      </p:sp>
      <p:graphicFrame>
        <p:nvGraphicFramePr>
          <p:cNvPr id="307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884945"/>
              </p:ext>
            </p:extLst>
          </p:nvPr>
        </p:nvGraphicFramePr>
        <p:xfrm>
          <a:off x="600075" y="1371600"/>
          <a:ext cx="7986713" cy="441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Worksheet" r:id="rId4" imgW="6562802" imgH="3057538" progId="Excel.Sheet.8">
                  <p:embed/>
                </p:oleObj>
              </mc:Choice>
              <mc:Fallback>
                <p:oleObj name="Worksheet" r:id="rId4" imgW="6562802" imgH="3057538" progId="Excel.Sheet.8">
                  <p:embed/>
                  <p:pic>
                    <p:nvPicPr>
                      <p:cNvPr id="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1371600"/>
                        <a:ext cx="7986713" cy="4419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5715000" y="1676400"/>
            <a:ext cx="2895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IN" altLang="en-US" sz="1600" b="1" u="sng">
              <a:latin typeface="Arial Narrow" pitchFamily="34" charset="0"/>
            </a:endParaRPr>
          </a:p>
        </p:txBody>
      </p:sp>
      <p:pic>
        <p:nvPicPr>
          <p:cNvPr id="3077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305800" y="152400"/>
            <a:ext cx="6159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228600" y="6400800"/>
            <a:ext cx="3581400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143000"/>
            <a:ext cx="461665" cy="41910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b="1" dirty="0"/>
              <a:t> Cost of Food Grain (Rs. In </a:t>
            </a:r>
            <a:r>
              <a:rPr lang="en-US" b="1" dirty="0" err="1"/>
              <a:t>Lakh</a:t>
            </a:r>
            <a:r>
              <a:rPr lang="en-US" b="1" dirty="0"/>
              <a:t> )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403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en-US" sz="26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Food grains </a:t>
            </a:r>
            <a:r>
              <a:rPr lang="en-US" altLang="en-US" sz="26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: Opening Balance, Allocation &amp; </a:t>
            </a:r>
            <a:r>
              <a:rPr lang="en-US" altLang="en-US" sz="26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Lifting</a:t>
            </a:r>
            <a:br>
              <a:rPr lang="en-US" altLang="en-US" sz="26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n-US" altLang="en-US" sz="26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n-US" sz="26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(1.4.16 to 31.12.16)</a:t>
            </a:r>
          </a:p>
        </p:txBody>
      </p:sp>
      <p:graphicFrame>
        <p:nvGraphicFramePr>
          <p:cNvPr id="819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214263"/>
              </p:ext>
            </p:extLst>
          </p:nvPr>
        </p:nvGraphicFramePr>
        <p:xfrm>
          <a:off x="719138" y="1397000"/>
          <a:ext cx="7654925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5" name="Chart" r:id="rId4" imgW="6362776" imgH="3095598" progId="Excel.Chart.8">
                  <p:embed/>
                </p:oleObj>
              </mc:Choice>
              <mc:Fallback>
                <p:oleObj name="Chart" r:id="rId4" imgW="6362776" imgH="3095598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1397000"/>
                        <a:ext cx="7654925" cy="372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219200"/>
            <a:ext cx="461665" cy="35052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b="1" dirty="0"/>
              <a:t>Foodgrains (in MTs)</a:t>
            </a:r>
          </a:p>
        </p:txBody>
      </p:sp>
      <p:pic>
        <p:nvPicPr>
          <p:cNvPr id="8197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528050" y="32982"/>
            <a:ext cx="6159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11"/>
          <p:cNvSpPr txBox="1">
            <a:spLocks noChangeArrowheads="1"/>
          </p:cNvSpPr>
          <p:nvPr/>
        </p:nvSpPr>
        <p:spPr bwMode="auto">
          <a:xfrm>
            <a:off x="228600" y="6400800"/>
            <a:ext cx="3581400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  <p:sp>
        <p:nvSpPr>
          <p:cNvPr id="8200" name="TextBox 11"/>
          <p:cNvSpPr txBox="1">
            <a:spLocks noChangeArrowheads="1"/>
          </p:cNvSpPr>
          <p:nvPr/>
        </p:nvSpPr>
        <p:spPr bwMode="auto">
          <a:xfrm>
            <a:off x="7162800" y="2775921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chemeClr val="bg1"/>
                </a:solidFill>
              </a:rPr>
              <a:t>61% 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371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144000" cy="78105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2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FOOD GRAIN : ALLOCATION vs. UTILISATION </a:t>
            </a:r>
            <a:br>
              <a:rPr lang="en-US" altLang="en-US" sz="2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n-US" altLang="en-US" sz="2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(during first 3 </a:t>
            </a:r>
            <a:r>
              <a:rPr lang="en-US" altLang="en-US" sz="2800" b="1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qtr</a:t>
            </a:r>
            <a:r>
              <a:rPr lang="en-US" altLang="en-US" sz="2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9218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31811967"/>
              </p:ext>
            </p:extLst>
          </p:nvPr>
        </p:nvGraphicFramePr>
        <p:xfrm>
          <a:off x="768350" y="1047750"/>
          <a:ext cx="7845425" cy="420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9" name="Chart" r:id="rId4" imgW="7915206" imgH="3952907" progId="Excel.Chart.8">
                  <p:embed/>
                </p:oleObj>
              </mc:Choice>
              <mc:Fallback>
                <p:oleObj name="Chart" r:id="rId4" imgW="7915206" imgH="3952907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1047750"/>
                        <a:ext cx="7845425" cy="420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524638" y="0"/>
            <a:ext cx="6159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228600" y="64008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6666FF"/>
                </a:solidFill>
              </a:rPr>
              <a:t>Ministry of HRD, Govt. of India</a:t>
            </a:r>
          </a:p>
        </p:txBody>
      </p:sp>
      <p:sp>
        <p:nvSpPr>
          <p:cNvPr id="9222" name="Text Box 11"/>
          <p:cNvSpPr txBox="1">
            <a:spLocks noChangeArrowheads="1"/>
          </p:cNvSpPr>
          <p:nvPr/>
        </p:nvSpPr>
        <p:spPr bwMode="auto">
          <a:xfrm rot="10800000">
            <a:off x="146050" y="1219200"/>
            <a:ext cx="4286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>
                <a:latin typeface="Bookman Old Style" pitchFamily="18" charset="0"/>
              </a:rPr>
              <a:t>Quantity in MTs</a:t>
            </a:r>
            <a:endParaRPr lang="en-IN" altLang="en-US" sz="1600" b="1">
              <a:latin typeface="Bookman Old Style" pitchFamily="18" charset="0"/>
            </a:endParaRP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7620000" y="3352800"/>
            <a:ext cx="83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0000CC"/>
                </a:solidFill>
              </a:rPr>
              <a:t>61%</a:t>
            </a:r>
            <a:endParaRPr lang="en-US" altLang="en-US" sz="1600" b="1" dirty="0">
              <a:solidFill>
                <a:srgbClr val="0000CC"/>
              </a:solidFill>
            </a:endParaRPr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5181600" y="3276600"/>
            <a:ext cx="83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0000CC"/>
                </a:solidFill>
              </a:rPr>
              <a:t>62%</a:t>
            </a:r>
            <a:endParaRPr lang="en-US" altLang="en-US" sz="1600" b="1" dirty="0">
              <a:solidFill>
                <a:srgbClr val="0000CC"/>
              </a:solidFill>
            </a:endParaRPr>
          </a:p>
        </p:txBody>
      </p:sp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2743200" y="3276600"/>
            <a:ext cx="83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0000CC"/>
                </a:solidFill>
              </a:rPr>
              <a:t>64%</a:t>
            </a:r>
            <a:endParaRPr lang="en-US" altLang="en-US" sz="1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002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8080</TotalTime>
  <Words>874</Words>
  <Application>Microsoft Office PowerPoint</Application>
  <PresentationFormat>On-screen Show (4:3)</PresentationFormat>
  <Paragraphs>259</Paragraphs>
  <Slides>23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Custom Design</vt:lpstr>
      <vt:lpstr>1_Custom Design</vt:lpstr>
      <vt:lpstr>Worksheet</vt:lpstr>
      <vt:lpstr>Chart</vt:lpstr>
      <vt:lpstr>Microsoft Excel 97-2003 Worksheet</vt:lpstr>
      <vt:lpstr>Mid Day Meal Scheme</vt:lpstr>
      <vt:lpstr>Review of Implementation  of  MDMS  in  Daman &amp; Diu (Primary + Upper Primary) (1.4.2016 to 31.12.2016)</vt:lpstr>
      <vt:lpstr>Best Practices</vt:lpstr>
      <vt:lpstr>Issues</vt:lpstr>
      <vt:lpstr>Coverage against Enrolment: Children (Pry)  during last 3 yrs.</vt:lpstr>
      <vt:lpstr>Coverage against Enrolment: Children (U. Pry)  during last 3 yrs.</vt:lpstr>
      <vt:lpstr>Payment of cost of Food grains to FCI upto 31.12.2016</vt:lpstr>
      <vt:lpstr>Food grains : Opening Balance, Allocation &amp; Lifting  (1.4.16 to 31.12.16)</vt:lpstr>
      <vt:lpstr>FOOD GRAIN : ALLOCATION vs. UTILISATION   (during first 3 qtr)</vt:lpstr>
      <vt:lpstr>COOKING COST: ALLOCATION vs UTILISATION (First 3 qtr)</vt:lpstr>
      <vt:lpstr>Honorarium to Cooks-cum-Helpers</vt:lpstr>
      <vt:lpstr>MME: ALLOCATION vs UTILISATION</vt:lpstr>
      <vt:lpstr>Transportation Assistance :  ALLOCATION vs UTILISATION</vt:lpstr>
      <vt:lpstr>Coverage : Rashtriya Bal Swasthya Karyakram</vt:lpstr>
      <vt:lpstr>Automated Monitoring System </vt:lpstr>
      <vt:lpstr>PowerPoint Presentation</vt:lpstr>
      <vt:lpstr>Score Card all components : 3 yrs.</vt:lpstr>
      <vt:lpstr>Analysis of UT’s Proposal for 2017-18</vt:lpstr>
      <vt:lpstr>Proposal for 2017-18 : Children (PRY)</vt:lpstr>
      <vt:lpstr>Proposal for 2017-18 : Children (U. Pry)</vt:lpstr>
      <vt:lpstr>Proposal for additional Cook-cum-helper</vt:lpstr>
      <vt:lpstr>Proposals and Recommendations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 Day Meal Scheme</dc:title>
  <dc:creator>hp</dc:creator>
  <cp:lastModifiedBy>hp</cp:lastModifiedBy>
  <cp:revision>1300</cp:revision>
  <cp:lastPrinted>2017-02-01T04:34:23Z</cp:lastPrinted>
  <dcterms:created xsi:type="dcterms:W3CDTF">2008-03-19T23:08:45Z</dcterms:created>
  <dcterms:modified xsi:type="dcterms:W3CDTF">2017-02-06T04:15:59Z</dcterms:modified>
</cp:coreProperties>
</file>