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  <p:sldMasterId id="2147484356" r:id="rId2"/>
    <p:sldMasterId id="2147484368" r:id="rId3"/>
    <p:sldMasterId id="2147484380" r:id="rId4"/>
    <p:sldMasterId id="2147484392" r:id="rId5"/>
    <p:sldMasterId id="2147484404" r:id="rId6"/>
  </p:sldMasterIdLst>
  <p:notesMasterIdLst>
    <p:notesMasterId r:id="rId31"/>
  </p:notesMasterIdLst>
  <p:handoutMasterIdLst>
    <p:handoutMasterId r:id="rId32"/>
  </p:handoutMasterIdLst>
  <p:sldIdLst>
    <p:sldId id="294" r:id="rId7"/>
    <p:sldId id="295" r:id="rId8"/>
    <p:sldId id="469" r:id="rId9"/>
    <p:sldId id="505" r:id="rId10"/>
    <p:sldId id="427" r:id="rId11"/>
    <p:sldId id="428" r:id="rId12"/>
    <p:sldId id="506" r:id="rId13"/>
    <p:sldId id="496" r:id="rId14"/>
    <p:sldId id="512" r:id="rId15"/>
    <p:sldId id="513" r:id="rId16"/>
    <p:sldId id="514" r:id="rId17"/>
    <p:sldId id="515" r:id="rId18"/>
    <p:sldId id="503" r:id="rId19"/>
    <p:sldId id="507" r:id="rId20"/>
    <p:sldId id="508" r:id="rId21"/>
    <p:sldId id="509" r:id="rId22"/>
    <p:sldId id="511" r:id="rId23"/>
    <p:sldId id="510" r:id="rId24"/>
    <p:sldId id="504" r:id="rId25"/>
    <p:sldId id="274" r:id="rId26"/>
    <p:sldId id="494" r:id="rId27"/>
    <p:sldId id="495" r:id="rId28"/>
    <p:sldId id="467" r:id="rId29"/>
    <p:sldId id="458" r:id="rId30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000"/>
    <a:srgbClr val="FF5050"/>
    <a:srgbClr val="006600"/>
    <a:srgbClr val="33CCCC"/>
    <a:srgbClr val="FF7C80"/>
    <a:srgbClr val="FFCC99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78" autoAdjust="0"/>
    <p:restoredTop sz="94660"/>
  </p:normalViewPr>
  <p:slideViewPr>
    <p:cSldViewPr>
      <p:cViewPr varScale="1">
        <p:scale>
          <a:sx n="65" d="100"/>
          <a:sy n="65" d="100"/>
        </p:scale>
        <p:origin x="-17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2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0.xml"/><Relationship Id="rId1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MIS!$E$5</c:f>
              <c:strCache>
                <c:ptCount val="1"/>
                <c:pt idx="0">
                  <c:v>MIS</c:v>
                </c:pt>
              </c:strCache>
            </c:strRef>
          </c:tx>
          <c:spPr>
            <a:ln w="38100"/>
          </c:spPr>
          <c:dLbls>
            <c:dLbl>
              <c:idx val="0"/>
              <c:layout>
                <c:manualLayout>
                  <c:x val="4.1025641025641026E-2"/>
                  <c:y val="1.9408051376626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512820512820513E-2"/>
                  <c:y val="5.0460933579229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9743589743589744E-2"/>
                  <c:y val="3.1052882202602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9230769230769235E-2"/>
                  <c:y val="5.4342543854555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2948713910761156"/>
                  <c:y val="0.117352256371179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3076923076923078E-2"/>
                  <c:y val="6.5987374680531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4499999999999999"/>
                  <c:y val="0.20430107526881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3333333333333333E-2"/>
                  <c:y val="5.0460933579229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8205128205128206E-2"/>
                  <c:y val="5.0460933579229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3076923076923078E-2"/>
                  <c:y val="5.4342543854555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tx2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MIS!$A$6:$A$15</c:f>
              <c:strCache>
                <c:ptCount val="10"/>
                <c:pt idx="0">
                  <c:v>Institutions</c:v>
                </c:pt>
                <c:pt idx="1">
                  <c:v>Working Days</c:v>
                </c:pt>
                <c:pt idx="2">
                  <c:v>Coverage of children</c:v>
                </c:pt>
                <c:pt idx="3">
                  <c:v>CCH engaged</c:v>
                </c:pt>
                <c:pt idx="4">
                  <c:v>CCH Hon. (Rs. in Lakhs)</c:v>
                </c:pt>
                <c:pt idx="5">
                  <c:v>Cooking Cost (Rs. in Lakhs)</c:v>
                </c:pt>
                <c:pt idx="6">
                  <c:v>Food Grains (in MTs)</c:v>
                </c:pt>
                <c:pt idx="7">
                  <c:v>Drinking water</c:v>
                </c:pt>
                <c:pt idx="8">
                  <c:v>Toilet Facility </c:v>
                </c:pt>
                <c:pt idx="9">
                  <c:v>LPG </c:v>
                </c:pt>
              </c:strCache>
            </c:strRef>
          </c:cat>
          <c:val>
            <c:numRef>
              <c:f>MIS!$E$6:$E$15</c:f>
              <c:numCache>
                <c:formatCode>0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78.288910042836747</c:v>
                </c:pt>
                <c:pt idx="3">
                  <c:v>99.784250269687163</c:v>
                </c:pt>
                <c:pt idx="4">
                  <c:v>67.366208670556503</c:v>
                </c:pt>
                <c:pt idx="5">
                  <c:v>64.959621655768217</c:v>
                </c:pt>
                <c:pt idx="6">
                  <c:v>30.361694443011199</c:v>
                </c:pt>
                <c:pt idx="7">
                  <c:v>98.586572438162548</c:v>
                </c:pt>
                <c:pt idx="8">
                  <c:v>95.406360424028264</c:v>
                </c:pt>
                <c:pt idx="9">
                  <c:v>97.526501766784463</c:v>
                </c:pt>
              </c:numCache>
            </c:numRef>
          </c:val>
        </c:ser>
        <c:ser>
          <c:idx val="1"/>
          <c:order val="1"/>
          <c:tx>
            <c:strRef>
              <c:f>MIS!$F$5</c:f>
              <c:strCache>
                <c:ptCount val="1"/>
                <c:pt idx="0">
                  <c:v>AWPB</c:v>
                </c:pt>
              </c:strCache>
            </c:strRef>
          </c:tx>
          <c:spPr>
            <a:ln w="38100"/>
          </c:spPr>
          <c:dLbls>
            <c:dLbl>
              <c:idx val="0"/>
              <c:layout>
                <c:manualLayout>
                  <c:x val="-3.5897435897435895E-2"/>
                  <c:y val="1.9408051376626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461538461538462E-2"/>
                  <c:y val="5.0460933579229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153846153846156E-2"/>
                  <c:y val="3.1052882202602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5.0460933579229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8846194225721788E-2"/>
                  <c:y val="9.2567733468800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564102564102564E-2"/>
                  <c:y val="6.5987374680531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6141023622047243"/>
                  <c:y val="0.132033485733638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8.7179487179487175E-2"/>
                  <c:y val="5.0460627940625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8.461538461538462E-2"/>
                  <c:y val="5.0460933579229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7.6923076923076927E-2"/>
                  <c:y val="6.2105764405205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solidFill>
                <a:schemeClr val="accent2"/>
              </a:solidFill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MIS!$A$6:$A$15</c:f>
              <c:strCache>
                <c:ptCount val="10"/>
                <c:pt idx="0">
                  <c:v>Institutions</c:v>
                </c:pt>
                <c:pt idx="1">
                  <c:v>Working Days</c:v>
                </c:pt>
                <c:pt idx="2">
                  <c:v>Coverage of children</c:v>
                </c:pt>
                <c:pt idx="3">
                  <c:v>CCH engaged</c:v>
                </c:pt>
                <c:pt idx="4">
                  <c:v>CCH Hon. (Rs. in Lakhs)</c:v>
                </c:pt>
                <c:pt idx="5">
                  <c:v>Cooking Cost (Rs. in Lakhs)</c:v>
                </c:pt>
                <c:pt idx="6">
                  <c:v>Food Grains (in MTs)</c:v>
                </c:pt>
                <c:pt idx="7">
                  <c:v>Drinking water</c:v>
                </c:pt>
                <c:pt idx="8">
                  <c:v>Toilet Facility </c:v>
                </c:pt>
                <c:pt idx="9">
                  <c:v>LPG </c:v>
                </c:pt>
              </c:strCache>
            </c:strRef>
          </c:cat>
          <c:val>
            <c:numRef>
              <c:f>MIS!$F$6:$F$15</c:f>
              <c:numCache>
                <c:formatCode>0</c:formatCode>
                <c:ptCount val="10"/>
                <c:pt idx="0">
                  <c:v>100</c:v>
                </c:pt>
                <c:pt idx="1">
                  <c:v>100.62111801242236</c:v>
                </c:pt>
                <c:pt idx="2">
                  <c:v>77.520228462636837</c:v>
                </c:pt>
                <c:pt idx="3">
                  <c:v>99.784250269687163</c:v>
                </c:pt>
                <c:pt idx="4">
                  <c:v>77.482903569860099</c:v>
                </c:pt>
                <c:pt idx="5">
                  <c:v>67.524884328421905</c:v>
                </c:pt>
                <c:pt idx="6">
                  <c:v>61.503534389350399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0935168"/>
        <c:axId val="140936704"/>
      </c:radarChart>
      <c:catAx>
        <c:axId val="140935168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0936704"/>
        <c:crosses val="autoZero"/>
        <c:auto val="1"/>
        <c:lblAlgn val="ctr"/>
        <c:lblOffset val="100"/>
        <c:noMultiLvlLbl val="0"/>
      </c:catAx>
      <c:valAx>
        <c:axId val="140936704"/>
        <c:scaling>
          <c:orientation val="minMax"/>
          <c:max val="120"/>
          <c:min val="0"/>
        </c:scaling>
        <c:delete val="0"/>
        <c:axPos val="l"/>
        <c:majorGridlines/>
        <c:numFmt formatCode="0" sourceLinked="0"/>
        <c:majorTickMark val="cross"/>
        <c:minorTickMark val="none"/>
        <c:tickLblPos val="nextTo"/>
        <c:crossAx val="140935168"/>
        <c:crosses val="autoZero"/>
        <c:crossBetween val="between"/>
        <c:majorUnit val="50"/>
        <c:minorUnit val="4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869" cy="497704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579" y="0"/>
            <a:ext cx="2970869" cy="497704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5A885D6-CA7B-4A8F-96A4-734F3AA45329}" type="datetimeFigureOut">
              <a:rPr lang="en-US"/>
              <a:pPr>
                <a:defRPr/>
              </a:pPr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873"/>
            <a:ext cx="2970869" cy="497704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579" y="9447873"/>
            <a:ext cx="2970869" cy="497704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4F00EE6-F13C-4761-B580-1EF6F8439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44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869" cy="497704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579" y="0"/>
            <a:ext cx="2970869" cy="497704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38CDD71-9120-4A7E-8360-ED44B2BCA498}" type="datetimeFigureOut">
              <a:rPr lang="en-US"/>
              <a:pPr>
                <a:defRPr/>
              </a:pPr>
              <a:t>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747713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62" tIns="46831" rIns="93662" bIns="468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4869" y="4723937"/>
            <a:ext cx="5488264" cy="4475933"/>
          </a:xfrm>
          <a:prstGeom prst="rect">
            <a:avLst/>
          </a:prstGeom>
        </p:spPr>
        <p:txBody>
          <a:bodyPr vert="horz" lIns="93662" tIns="46831" rIns="93662" bIns="468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873"/>
            <a:ext cx="2970869" cy="497704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579" y="9447873"/>
            <a:ext cx="2970869" cy="497704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DDB24F-6743-429C-A9B6-294CF53A7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6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623B43-0704-4EED-A48D-E035F6D05BD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91BFD6-6D63-4BFC-8C37-8BA8C5D66C7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A5EE53-10A7-4B72-9713-4A7EFF5515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B1D0-FBED-4D11-98EF-E9D7DE4C621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CD4B74-9674-4079-82AB-ED7FE2D9360E}" type="slidenum">
              <a:rPr lang="en-US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B2561A-5C7B-47D0-B129-93608323C14C}" type="slidenum">
              <a:rPr lang="en-US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CB8B6-E283-41ED-9E0F-201A46F9CFC5}" type="slidenum">
              <a:rPr lang="en-US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303F3E-C325-43E9-8066-CCD9D6AAB64F}" type="slidenum">
              <a:rPr lang="en-US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F60D73-03CE-4654-9294-ABD333003CCF}" type="slidenum">
              <a:rPr lang="en-IN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I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2F2450-43E8-4CE6-BB59-A688ABA3BA89}" type="slidenum">
              <a:rPr lang="en-US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6C55F6-1ADF-4883-A26C-DB80D4A1339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21D720-2486-400E-92F1-1E3F1AF4565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F0760D-FFE0-4BAD-9AE1-505AC9CAE22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6B0853-E638-475F-831F-CA8940B6CC4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48CC24-E071-4790-9BB9-609DCB34D97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D0DA80-FD68-4B0F-9C19-78DE0F04921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A23329-00C7-43A1-BA22-6D5E4C868D2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D77EA1-DA5F-41CD-B15E-9ED6C5E2D02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31D459-24A4-4639-BEFA-D23D41E89F7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3C496D-DB0A-4604-9683-CBD01FA28BB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C9B284-CE89-4CC7-AC5E-AD7C114FD7A5}" type="slidenum">
              <a:rPr lang="en-US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5E4E8F-E9E9-4127-8D12-EE1BEB8318D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0E6B2A-6A30-467D-9C41-82D49F43646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F1445-1EAA-4151-B43D-0B94AF1FA944}" type="datetimeFigureOut">
              <a:rPr lang="en-US"/>
              <a:pPr>
                <a:defRPr/>
              </a:pPr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1"/>
            </a:lvl1pPr>
          </a:lstStyle>
          <a:p>
            <a:pPr>
              <a:defRPr/>
            </a:pPr>
            <a:fld id="{659D717A-AAAD-4E68-8530-03B74D625C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3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F7D46-276C-4083-BC98-2A2A8CFE281A}" type="datetimeFigureOut">
              <a:rPr lang="en-US"/>
              <a:pPr>
                <a:defRPr/>
              </a:pPr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9D040-E73E-45FB-AA57-9C50048635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65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7C571-B9AF-40D5-83A7-731A8CF42C0F}" type="datetimeFigureOut">
              <a:rPr lang="en-US"/>
              <a:pPr>
                <a:defRPr/>
              </a:pPr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E1D0B-4F0D-4BF5-A916-137C952CC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07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31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IN">
              <a:solidFill>
                <a:srgbClr val="000000"/>
              </a:solidFill>
            </a:endParaRPr>
          </a:p>
        </p:txBody>
      </p:sp>
      <p:sp>
        <p:nvSpPr>
          <p:cNvPr id="614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405A1-FF46-49AA-8E7B-EFBCB76375C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368ED-EB45-4FA6-8961-3A761E1F90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52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74DAE-4BD3-48FB-B353-290B197DEA1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971C5-8812-4938-949A-CC1A75FF44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95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AFE1F-BC91-483F-AC1A-2DCB5350EF3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C41B6-85E6-4E5E-914D-B688FB60F3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143000"/>
            <a:ext cx="3924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43000"/>
            <a:ext cx="3924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47A9C-782A-4C83-90B1-6A65B7D3D80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5197C-5CDE-4A88-9AFF-128DDD5068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5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41317-D0AC-4F3C-872E-6C6E1FAC688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0C885-88B0-4C10-A01A-EF117C325F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36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6163C-EA3C-46CC-B31F-9F49B267985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C5A69-9A7A-4A55-92E0-74AB50A8A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50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2A471-56DE-4184-AE53-71C06B87C3C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DBE35-D253-4CDE-9ADB-9AF1F26726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25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2CC53-6EA6-43C4-B21F-1EDDD8A99C2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6124D-CA75-42AE-B350-DE9C7B14A0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59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690A7-4A40-426A-B68D-C6582ADA50A0}" type="datetimeFigureOut">
              <a:rPr lang="en-US"/>
              <a:pPr>
                <a:defRPr/>
              </a:pPr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052200B-2A24-4FD4-9D44-4234893A8E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8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37E0A-22C7-4BDF-811A-BF351FFFE72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735F4-28A3-48EE-9A71-7478825242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47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9D0CF-6A9A-44DE-8DF6-733434FA728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2EC37-A159-4E70-A93E-9C206578A3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6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2C7CC-8CE0-4702-8B1C-40B0FDB6A67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3978E-B35A-42B0-AFAF-407B13A6A7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39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31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IN">
              <a:solidFill>
                <a:srgbClr val="000000"/>
              </a:solidFill>
            </a:endParaRPr>
          </a:p>
        </p:txBody>
      </p:sp>
      <p:sp>
        <p:nvSpPr>
          <p:cNvPr id="614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405A1-FF46-49AA-8E7B-EFBCB76375C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368ED-EB45-4FA6-8961-3A761E1F90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37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74DAE-4BD3-48FB-B353-290B197DEA1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971C5-8812-4938-949A-CC1A75FF44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83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AFE1F-BC91-483F-AC1A-2DCB5350EF3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C41B6-85E6-4E5E-914D-B688FB60F3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25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143000"/>
            <a:ext cx="3924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43000"/>
            <a:ext cx="3924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47A9C-782A-4C83-90B1-6A65B7D3D80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5197C-5CDE-4A88-9AFF-128DDD5068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55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41317-D0AC-4F3C-872E-6C6E1FAC688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0C885-88B0-4C10-A01A-EF117C325F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78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6163C-EA3C-46CC-B31F-9F49B267985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C5A69-9A7A-4A55-92E0-74AB50A8A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05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2A471-56DE-4184-AE53-71C06B87C3C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DBE35-D253-4CDE-9ADB-9AF1F26726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25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AAF7A-F1D8-4E7E-8038-0224F148F792}" type="datetimeFigureOut">
              <a:rPr lang="en-US"/>
              <a:pPr>
                <a:defRPr/>
              </a:pPr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A3544-97E6-439A-8D09-FFA705506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9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2CC53-6EA6-43C4-B21F-1EDDD8A99C2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6124D-CA75-42AE-B350-DE9C7B14A0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54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37E0A-22C7-4BDF-811A-BF351FFFE72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735F4-28A3-48EE-9A71-7478825242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20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9D0CF-6A9A-44DE-8DF6-733434FA728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2EC37-A159-4E70-A93E-9C206578A3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28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2C7CC-8CE0-4702-8B1C-40B0FDB6A67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3978E-B35A-42B0-AFAF-407B13A6A7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67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31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IN">
              <a:solidFill>
                <a:srgbClr val="000000"/>
              </a:solidFill>
            </a:endParaRPr>
          </a:p>
        </p:txBody>
      </p:sp>
      <p:sp>
        <p:nvSpPr>
          <p:cNvPr id="614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405A1-FF46-49AA-8E7B-EFBCB76375C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368ED-EB45-4FA6-8961-3A761E1F90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27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74DAE-4BD3-48FB-B353-290B197DEA1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971C5-8812-4938-949A-CC1A75FF44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97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AFE1F-BC91-483F-AC1A-2DCB5350EF3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C41B6-85E6-4E5E-914D-B688FB60F3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41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143000"/>
            <a:ext cx="3924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43000"/>
            <a:ext cx="3924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47A9C-782A-4C83-90B1-6A65B7D3D80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5197C-5CDE-4A88-9AFF-128DDD5068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23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41317-D0AC-4F3C-872E-6C6E1FAC688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0C885-88B0-4C10-A01A-EF117C325F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10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6163C-EA3C-46CC-B31F-9F49B267985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C5A69-9A7A-4A55-92E0-74AB50A8A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44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D29DF-1E2C-4391-9EBC-D2CEF7F9FC86}" type="datetimeFigureOut">
              <a:rPr lang="en-US"/>
              <a:pPr>
                <a:defRPr/>
              </a:pPr>
              <a:t>2/6/2017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B7E38-C04C-4323-84D6-C0E562B7B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1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2A471-56DE-4184-AE53-71C06B87C3C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DBE35-D253-4CDE-9ADB-9AF1F26726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48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2CC53-6EA6-43C4-B21F-1EDDD8A99C2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6124D-CA75-42AE-B350-DE9C7B14A0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31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37E0A-22C7-4BDF-811A-BF351FFFE72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735F4-28A3-48EE-9A71-7478825242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14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9D0CF-6A9A-44DE-8DF6-733434FA728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2EC37-A159-4E70-A93E-9C206578A3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64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2C7CC-8CE0-4702-8B1C-40B0FDB6A67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3978E-B35A-42B0-AFAF-407B13A6A7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93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31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IN">
              <a:solidFill>
                <a:srgbClr val="000000"/>
              </a:solidFill>
            </a:endParaRPr>
          </a:p>
        </p:txBody>
      </p:sp>
      <p:sp>
        <p:nvSpPr>
          <p:cNvPr id="614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405A1-FF46-49AA-8E7B-EFBCB76375C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368ED-EB45-4FA6-8961-3A761E1F90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81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74DAE-4BD3-48FB-B353-290B197DEA1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971C5-8812-4938-949A-CC1A75FF44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68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AFE1F-BC91-483F-AC1A-2DCB5350EF3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C41B6-85E6-4E5E-914D-B688FB60F3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0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143000"/>
            <a:ext cx="3924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43000"/>
            <a:ext cx="3924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47A9C-782A-4C83-90B1-6A65B7D3D80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5197C-5CDE-4A88-9AFF-128DDD5068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53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41317-D0AC-4F3C-872E-6C6E1FAC688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0C885-88B0-4C10-A01A-EF117C325F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20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3C3D3-789F-4C58-BFB9-450658E9B093}" type="datetimeFigureOut">
              <a:rPr lang="en-US"/>
              <a:pPr>
                <a:defRPr/>
              </a:pPr>
              <a:t>2/6/2017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116E3-59F3-47EE-B6B3-86F9AABDC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47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6163C-EA3C-46CC-B31F-9F49B267985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C5A69-9A7A-4A55-92E0-74AB50A8A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292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2A471-56DE-4184-AE53-71C06B87C3C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DBE35-D253-4CDE-9ADB-9AF1F26726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99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2CC53-6EA6-43C4-B21F-1EDDD8A99C2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6124D-CA75-42AE-B350-DE9C7B14A0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30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37E0A-22C7-4BDF-811A-BF351FFFE72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735F4-28A3-48EE-9A71-7478825242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98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9D0CF-6A9A-44DE-8DF6-733434FA728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2EC37-A159-4E70-A93E-9C206578A3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3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2C7CC-8CE0-4702-8B1C-40B0FDB6A67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3978E-B35A-42B0-AFAF-407B13A6A7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43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31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IN">
              <a:solidFill>
                <a:srgbClr val="000000"/>
              </a:solidFill>
            </a:endParaRPr>
          </a:p>
        </p:txBody>
      </p:sp>
      <p:sp>
        <p:nvSpPr>
          <p:cNvPr id="614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405A1-FF46-49AA-8E7B-EFBCB76375C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368ED-EB45-4FA6-8961-3A761E1F90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66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74DAE-4BD3-48FB-B353-290B197DEA1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971C5-8812-4938-949A-CC1A75FF44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08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AFE1F-BC91-483F-AC1A-2DCB5350EF3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C41B6-85E6-4E5E-914D-B688FB60F3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79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143000"/>
            <a:ext cx="3924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43000"/>
            <a:ext cx="3924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47A9C-782A-4C83-90B1-6A65B7D3D80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5197C-5CDE-4A88-9AFF-128DDD5068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84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CC724-F887-470A-B724-AF7A371C865C}" type="datetimeFigureOut">
              <a:rPr lang="en-US"/>
              <a:pPr>
                <a:defRPr/>
              </a:pPr>
              <a:t>2/6/2017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91ACF-2E39-4C25-AF15-34B77F830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1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41317-D0AC-4F3C-872E-6C6E1FAC688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0C885-88B0-4C10-A01A-EF117C325F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09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6163C-EA3C-46CC-B31F-9F49B267985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C5A69-9A7A-4A55-92E0-74AB50A8A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89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2A471-56DE-4184-AE53-71C06B87C3C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DBE35-D253-4CDE-9ADB-9AF1F26726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81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2CC53-6EA6-43C4-B21F-1EDDD8A99C2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6124D-CA75-42AE-B350-DE9C7B14A0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24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37E0A-22C7-4BDF-811A-BF351FFFE72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735F4-28A3-48EE-9A71-7478825242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78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9D0CF-6A9A-44DE-8DF6-733434FA728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2EC37-A159-4E70-A93E-9C206578A3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73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2C7CC-8CE0-4702-8B1C-40B0FDB6A67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3978E-B35A-42B0-AFAF-407B13A6A7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29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2BCE0-EFED-4EB6-B61B-BA970AA5F89C}" type="datetimeFigureOut">
              <a:rPr lang="en-US"/>
              <a:pPr>
                <a:defRPr/>
              </a:pPr>
              <a:t>2/6/2017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256FC-886A-4896-ADDC-972DAD024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1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58893-6740-4A32-B3C2-E03458562AE5}" type="datetimeFigureOut">
              <a:rPr lang="en-US"/>
              <a:pPr>
                <a:defRPr/>
              </a:pPr>
              <a:t>2/6/2017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082A4-EF07-42ED-8A94-A67D7BF68A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1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E93C5-5629-468B-AB34-6DE4DD9CB4E7}" type="datetimeFigureOut">
              <a:rPr lang="en-US"/>
              <a:pPr>
                <a:defRPr/>
              </a:pPr>
              <a:t>2/6/2017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92E92-F4EB-4B24-8A3D-BE401CC76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2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D4BFC74-6173-4E33-9153-B53E64FF14CB}" type="datetimeFigureOut">
              <a:rPr lang="en-US"/>
              <a:pPr>
                <a:defRPr/>
              </a:pPr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FEACEE3-EC48-4B8E-AAF1-B6A67FA89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143000"/>
            <a:ext cx="8001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914400"/>
            <a:ext cx="7958138" cy="7620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IN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94C5E820-FBEA-423A-B649-AE2F7DFDA6E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4A5E1A28-C3AA-4DAD-8B54-C53ECACB29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13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7" r:id="rId1"/>
    <p:sldLayoutId id="2147484358" r:id="rId2"/>
    <p:sldLayoutId id="2147484359" r:id="rId3"/>
    <p:sldLayoutId id="2147484360" r:id="rId4"/>
    <p:sldLayoutId id="2147484361" r:id="rId5"/>
    <p:sldLayoutId id="2147484362" r:id="rId6"/>
    <p:sldLayoutId id="2147484363" r:id="rId7"/>
    <p:sldLayoutId id="2147484364" r:id="rId8"/>
    <p:sldLayoutId id="2147484365" r:id="rId9"/>
    <p:sldLayoutId id="2147484366" r:id="rId10"/>
    <p:sldLayoutId id="214748436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143000"/>
            <a:ext cx="8001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914400"/>
            <a:ext cx="7958138" cy="7620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IN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94C5E820-FBEA-423A-B649-AE2F7DFDA6E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4A5E1A28-C3AA-4DAD-8B54-C53ECACB29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143000"/>
            <a:ext cx="8001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914400"/>
            <a:ext cx="7958138" cy="7620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IN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94C5E820-FBEA-423A-B649-AE2F7DFDA6E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4A5E1A28-C3AA-4DAD-8B54-C53ECACB29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313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143000"/>
            <a:ext cx="8001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914400"/>
            <a:ext cx="7958138" cy="7620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IN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94C5E820-FBEA-423A-B649-AE2F7DFDA6E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4A5E1A28-C3AA-4DAD-8B54-C53ECACB29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69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143000"/>
            <a:ext cx="8001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914400"/>
            <a:ext cx="7958138" cy="7620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IN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94C5E820-FBEA-423A-B649-AE2F7DFDA6E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2/6/2017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4A5E1A28-C3AA-4DAD-8B54-C53ECACB29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465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Narrow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jpeg"/><Relationship Id="rId5" Type="http://schemas.openxmlformats.org/officeDocument/2006/relationships/image" Target="../media/image9.emf"/><Relationship Id="rId4" Type="http://schemas.openxmlformats.org/officeDocument/2006/relationships/oleObject" Target="../embeddings/Microsoft_Excel_97-2003_Worksheet6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jpeg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Excel_97-2003_Worksheet7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jpeg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Excel_97-2003_Worksheet8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.jpeg"/><Relationship Id="rId5" Type="http://schemas.openxmlformats.org/officeDocument/2006/relationships/image" Target="../media/image12.emf"/><Relationship Id="rId4" Type="http://schemas.openxmlformats.org/officeDocument/2006/relationships/oleObject" Target="../embeddings/Microsoft_Excel_97-2003_Worksheet9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Excel_97-2003_Worksheet10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4.emf"/><Relationship Id="rId4" Type="http://schemas.openxmlformats.org/officeDocument/2006/relationships/oleObject" Target="../embeddings/Microsoft_Excel_97-2003_Worksheet11.xls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7.emf"/><Relationship Id="rId4" Type="http://schemas.openxmlformats.org/officeDocument/2006/relationships/image" Target="../media/image2.jpeg"/><Relationship Id="rId9" Type="http://schemas.openxmlformats.org/officeDocument/2006/relationships/oleObject" Target="../embeddings/Microsoft_Excel_97-2003_Worksheet12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.jpeg"/><Relationship Id="rId5" Type="http://schemas.openxmlformats.org/officeDocument/2006/relationships/image" Target="../media/image18.emf"/><Relationship Id="rId4" Type="http://schemas.openxmlformats.org/officeDocument/2006/relationships/oleObject" Target="../embeddings/Microsoft_Excel_97-2003_Worksheet13.xls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.jpeg"/><Relationship Id="rId5" Type="http://schemas.openxmlformats.org/officeDocument/2006/relationships/image" Target="../media/image19.emf"/><Relationship Id="rId4" Type="http://schemas.openxmlformats.org/officeDocument/2006/relationships/oleObject" Target="../embeddings/Microsoft_Excel_97-2003_Worksheet14.xls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2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Excel_97-2003_Worksheet3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jpeg"/><Relationship Id="rId5" Type="http://schemas.openxmlformats.org/officeDocument/2006/relationships/image" Target="../media/image7.emf"/><Relationship Id="rId4" Type="http://schemas.openxmlformats.org/officeDocument/2006/relationships/oleObject" Target="../embeddings/Microsoft_Excel_97-2003_Worksheet4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jpeg"/><Relationship Id="rId5" Type="http://schemas.openxmlformats.org/officeDocument/2006/relationships/image" Target="../media/image8.emf"/><Relationship Id="rId4" Type="http://schemas.openxmlformats.org/officeDocument/2006/relationships/oleObject" Target="../embeddings/Microsoft_Excel_97-2003_Worksheet5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40944" y="762000"/>
            <a:ext cx="7772401" cy="1222375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Mid Day Meal Scheme</a:t>
            </a:r>
          </a:p>
        </p:txBody>
      </p:sp>
      <p:sp>
        <p:nvSpPr>
          <p:cNvPr id="3074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90C3C-40A5-454B-BC45-78B2E01849A1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17412" name="Picture 5" descr="C:\Documents and Settings\user\Desktop\LOGO\MDM_LOGO_JPE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9" t="13121" r="27777" b="10283"/>
          <a:stretch>
            <a:fillRect/>
          </a:stretch>
        </p:blipFill>
        <p:spPr bwMode="auto">
          <a:xfrm>
            <a:off x="7086600" y="152400"/>
            <a:ext cx="16827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6"/>
          <p:cNvSpPr txBox="1">
            <a:spLocks noChangeArrowheads="1"/>
          </p:cNvSpPr>
          <p:nvPr/>
        </p:nvSpPr>
        <p:spPr bwMode="auto">
          <a:xfrm>
            <a:off x="304800" y="5791200"/>
            <a:ext cx="2438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 dirty="0"/>
              <a:t>Ministry of </a:t>
            </a:r>
            <a:r>
              <a:rPr lang="en-US" altLang="en-US" b="1" dirty="0" err="1"/>
              <a:t>HRD</a:t>
            </a:r>
            <a:endParaRPr lang="en-US" altLang="en-US" b="1" dirty="0"/>
          </a:p>
          <a:p>
            <a:pPr algn="ctr" eaLnBrk="1" hangingPunct="1"/>
            <a:r>
              <a:rPr lang="en-US" altLang="en-US" b="1" dirty="0"/>
              <a:t>Government of India</a:t>
            </a:r>
          </a:p>
        </p:txBody>
      </p:sp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-9099" y="2743200"/>
            <a:ext cx="9144000" cy="2492990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PAB-MDM Meeting 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 eaLnBrk="1" hangingPunct="1"/>
            <a:r>
              <a:rPr lang="en-US" alt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Dadra </a:t>
            </a:r>
            <a:r>
              <a:rPr lang="en-US" alt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Nagar Haveli</a:t>
            </a:r>
          </a:p>
          <a:p>
            <a:pPr algn="ctr" eaLnBrk="1" hangingPunct="1"/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</a:p>
          <a:p>
            <a:pPr algn="ctr" eaLnBrk="1" hangingPunct="1"/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02.02.2017</a:t>
            </a:r>
            <a:endParaRPr lang="en-US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/>
            <a:endParaRPr lang="en-US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33450"/>
          </a:xfr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515938" algn="l"/>
            <a:r>
              <a:rPr lang="en-US" altLang="en-US" sz="36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Honorarium to </a:t>
            </a:r>
            <a:r>
              <a:rPr lang="en-US" altLang="en-US" sz="3600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Cooks-cum-Helpers</a:t>
            </a:r>
            <a:endParaRPr lang="en-US" altLang="en-US" sz="3600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290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256326"/>
              </p:ext>
            </p:extLst>
          </p:nvPr>
        </p:nvGraphicFramePr>
        <p:xfrm>
          <a:off x="993775" y="1385888"/>
          <a:ext cx="7140575" cy="417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43" name="Worksheet" r:id="rId4" imgW="7505706" imgH="3562313" progId="Excel.Sheet.8">
                  <p:embed/>
                </p:oleObj>
              </mc:Choice>
              <mc:Fallback>
                <p:oleObj name="Worksheet" r:id="rId4" imgW="7505706" imgH="3562313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1385888"/>
                        <a:ext cx="7140575" cy="417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1371600"/>
            <a:ext cx="492443" cy="39624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  <a:cs typeface="+mn-cs"/>
              </a:rPr>
              <a:t>Rs. In </a:t>
            </a:r>
            <a:r>
              <a:rPr lang="en-US" sz="2000" b="1" dirty="0" err="1">
                <a:latin typeface="+mn-lt"/>
                <a:cs typeface="+mn-cs"/>
              </a:rPr>
              <a:t>Lakh</a:t>
            </a:r>
            <a:endParaRPr lang="en-US" sz="2000" b="1" dirty="0">
              <a:latin typeface="+mn-lt"/>
              <a:cs typeface="+mn-cs"/>
            </a:endParaRPr>
          </a:p>
        </p:txBody>
      </p:sp>
      <p:pic>
        <p:nvPicPr>
          <p:cNvPr id="12293" name="Picture 5" descr="C:\Documents and Settings\user\Desktop\LOGO\MDM_LOGO_JPE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9" t="13121" r="27777" b="10283"/>
          <a:stretch>
            <a:fillRect/>
          </a:stretch>
        </p:blipFill>
        <p:spPr bwMode="auto">
          <a:xfrm>
            <a:off x="8305800" y="152400"/>
            <a:ext cx="6159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TextBox 8"/>
          <p:cNvSpPr txBox="1">
            <a:spLocks noChangeArrowheads="1"/>
          </p:cNvSpPr>
          <p:nvPr/>
        </p:nvSpPr>
        <p:spPr bwMode="auto">
          <a:xfrm>
            <a:off x="228600" y="6400800"/>
            <a:ext cx="3581400" cy="3698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Ministry of HRD, Govt. of India</a:t>
            </a:r>
          </a:p>
        </p:txBody>
      </p:sp>
      <p:sp>
        <p:nvSpPr>
          <p:cNvPr id="12296" name="TextBox 7"/>
          <p:cNvSpPr txBox="1">
            <a:spLocks noChangeArrowheads="1"/>
          </p:cNvSpPr>
          <p:nvPr/>
        </p:nvSpPr>
        <p:spPr bwMode="auto">
          <a:xfrm>
            <a:off x="6523704" y="3167856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 smtClean="0"/>
              <a:t>77%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396697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33450"/>
          </a:xfr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515938" algn="l"/>
            <a:r>
              <a:rPr lang="en-US" altLang="en-US" sz="24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Transportation Assistance : </a:t>
            </a:r>
            <a:r>
              <a:rPr lang="en-US" altLang="en-US" sz="2400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ALLOCATION </a:t>
            </a:r>
            <a:r>
              <a:rPr lang="en-US" altLang="en-US" sz="24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vs UTILISATION</a:t>
            </a:r>
          </a:p>
        </p:txBody>
      </p:sp>
      <p:graphicFrame>
        <p:nvGraphicFramePr>
          <p:cNvPr id="1331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81541854"/>
              </p:ext>
            </p:extLst>
          </p:nvPr>
        </p:nvGraphicFramePr>
        <p:xfrm>
          <a:off x="717551" y="1116013"/>
          <a:ext cx="8274050" cy="462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67" name="Chart" r:id="rId4" imgW="7305680" imgH="3952907" progId="Excel.Chart.8">
                  <p:embed/>
                </p:oleObj>
              </mc:Choice>
              <mc:Fallback>
                <p:oleObj name="Chart" r:id="rId4" imgW="7305680" imgH="3952907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1" y="1116013"/>
                        <a:ext cx="8274050" cy="462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16" name="Picture 5" descr="C:\Documents and Settings\user\Desktop\LOGO\MDM_LOGO_JPE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9" t="13121" r="27777" b="10283"/>
          <a:stretch>
            <a:fillRect/>
          </a:stretch>
        </p:blipFill>
        <p:spPr bwMode="auto">
          <a:xfrm>
            <a:off x="8528050" y="105390"/>
            <a:ext cx="6159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228600" y="6400800"/>
            <a:ext cx="3581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6666FF"/>
                </a:solidFill>
              </a:rPr>
              <a:t>Ministry of HRD, Govt. of India</a:t>
            </a:r>
          </a:p>
        </p:txBody>
      </p:sp>
      <p:sp>
        <p:nvSpPr>
          <p:cNvPr id="13318" name="Text Box 11"/>
          <p:cNvSpPr txBox="1">
            <a:spLocks noChangeArrowheads="1"/>
          </p:cNvSpPr>
          <p:nvPr/>
        </p:nvSpPr>
        <p:spPr bwMode="auto">
          <a:xfrm rot="10800000">
            <a:off x="146050" y="1219200"/>
            <a:ext cx="4286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>
                <a:latin typeface="Bookman Old Style" pitchFamily="18" charset="0"/>
              </a:rPr>
              <a:t>Rs in Lakhs</a:t>
            </a:r>
            <a:endParaRPr lang="en-IN" altLang="en-US" sz="1600" b="1">
              <a:latin typeface="Bookman Old Style" pitchFamily="18" charset="0"/>
            </a:endParaRPr>
          </a:p>
        </p:txBody>
      </p:sp>
      <p:sp>
        <p:nvSpPr>
          <p:cNvPr id="13319" name="TextBox 6"/>
          <p:cNvSpPr txBox="1">
            <a:spLocks noChangeArrowheads="1"/>
          </p:cNvSpPr>
          <p:nvPr/>
        </p:nvSpPr>
        <p:spPr bwMode="auto">
          <a:xfrm>
            <a:off x="2819400" y="4529138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600" b="1" dirty="0" smtClean="0">
                <a:solidFill>
                  <a:srgbClr val="0000CC"/>
                </a:solidFill>
              </a:rPr>
              <a:t>14%</a:t>
            </a:r>
            <a:endParaRPr lang="en-US" altLang="en-US" sz="1600" b="1" dirty="0">
              <a:solidFill>
                <a:srgbClr val="0000CC"/>
              </a:solidFill>
            </a:endParaRPr>
          </a:p>
        </p:txBody>
      </p:sp>
      <p:sp>
        <p:nvSpPr>
          <p:cNvPr id="13320" name="TextBox 6"/>
          <p:cNvSpPr txBox="1">
            <a:spLocks noChangeArrowheads="1"/>
          </p:cNvSpPr>
          <p:nvPr/>
        </p:nvSpPr>
        <p:spPr bwMode="auto">
          <a:xfrm>
            <a:off x="5105400" y="4191000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600" b="1" dirty="0" smtClean="0">
                <a:solidFill>
                  <a:srgbClr val="0000CC"/>
                </a:solidFill>
              </a:rPr>
              <a:t>27%</a:t>
            </a:r>
            <a:endParaRPr lang="en-US" altLang="en-US" sz="1600" b="1" dirty="0">
              <a:solidFill>
                <a:srgbClr val="0000CC"/>
              </a:solidFill>
            </a:endParaRPr>
          </a:p>
        </p:txBody>
      </p:sp>
      <p:sp>
        <p:nvSpPr>
          <p:cNvPr id="13321" name="TextBox 1"/>
          <p:cNvSpPr txBox="1">
            <a:spLocks noChangeArrowheads="1"/>
          </p:cNvSpPr>
          <p:nvPr/>
        </p:nvSpPr>
        <p:spPr bwMode="auto">
          <a:xfrm>
            <a:off x="7467600" y="3276600"/>
            <a:ext cx="920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600" b="1" dirty="0" smtClean="0">
                <a:solidFill>
                  <a:srgbClr val="0000CC"/>
                </a:solidFill>
              </a:rPr>
              <a:t>86%</a:t>
            </a:r>
            <a:endParaRPr lang="en-IN" altLang="en-US" sz="16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32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altLang="en-US" sz="2600" b="1" dirty="0" smtClean="0"/>
              <a:t>MME: ALLOCATION vs UTILISATION</a:t>
            </a:r>
          </a:p>
        </p:txBody>
      </p:sp>
      <p:graphicFrame>
        <p:nvGraphicFramePr>
          <p:cNvPr id="14338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68900913"/>
              </p:ext>
            </p:extLst>
          </p:nvPr>
        </p:nvGraphicFramePr>
        <p:xfrm>
          <a:off x="608013" y="1173163"/>
          <a:ext cx="8548687" cy="507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92" name="Chart" r:id="rId4" imgW="7134267" imgH="4238497" progId="Excel.Chart.8">
                  <p:embed/>
                </p:oleObj>
              </mc:Choice>
              <mc:Fallback>
                <p:oleObj name="Chart" r:id="rId4" imgW="7134267" imgH="4238497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1173163"/>
                        <a:ext cx="8548687" cy="5078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0" name="Picture 5" descr="C:\Documents and Settings\user\Desktop\LOGO\MDM_LOGO_JPE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9" t="13121" r="27777" b="10283"/>
          <a:stretch>
            <a:fillRect/>
          </a:stretch>
        </p:blipFill>
        <p:spPr bwMode="auto">
          <a:xfrm>
            <a:off x="8484522" y="0"/>
            <a:ext cx="6159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228600" y="6400800"/>
            <a:ext cx="3581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6666FF"/>
                </a:solidFill>
              </a:rPr>
              <a:t>Ministry of HRD, Govt. of India</a:t>
            </a:r>
          </a:p>
        </p:txBody>
      </p:sp>
      <p:sp>
        <p:nvSpPr>
          <p:cNvPr id="14342" name="Text Box 11"/>
          <p:cNvSpPr txBox="1">
            <a:spLocks noChangeArrowheads="1"/>
          </p:cNvSpPr>
          <p:nvPr/>
        </p:nvSpPr>
        <p:spPr bwMode="auto">
          <a:xfrm rot="10800000">
            <a:off x="114300" y="1219200"/>
            <a:ext cx="4921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>
                <a:latin typeface="Bookman Old Style" pitchFamily="18" charset="0"/>
              </a:rPr>
              <a:t>Rs in Lakhs</a:t>
            </a:r>
            <a:endParaRPr lang="en-IN" altLang="en-US" sz="2000" b="1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18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3345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altLang="en-US" sz="2600" b="1" dirty="0" smtClean="0">
                <a:latin typeface="Arial" charset="0"/>
                <a:cs typeface="Arial" charset="0"/>
              </a:rPr>
              <a:t>Achievement up to 2016-17 Kitchen cum Stores </a:t>
            </a:r>
          </a:p>
        </p:txBody>
      </p:sp>
      <p:graphicFrame>
        <p:nvGraphicFramePr>
          <p:cNvPr id="307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662219"/>
              </p:ext>
            </p:extLst>
          </p:nvPr>
        </p:nvGraphicFramePr>
        <p:xfrm>
          <a:off x="536575" y="1931989"/>
          <a:ext cx="8575675" cy="355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3" name="Worksheet" r:id="rId4" imgW="5000655" imgH="1800187" progId="Excel.Sheet.8">
                  <p:embed/>
                </p:oleObj>
              </mc:Choice>
              <mc:Fallback>
                <p:oleObj name="Worksheet" r:id="rId4" imgW="5000655" imgH="1800187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1931989"/>
                        <a:ext cx="8575675" cy="355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296" y="1937544"/>
            <a:ext cx="523220" cy="25908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sz="2200" b="1" dirty="0">
                <a:solidFill>
                  <a:srgbClr val="000000"/>
                </a:solidFill>
              </a:rPr>
              <a:t>Progress (in %)</a:t>
            </a:r>
          </a:p>
        </p:txBody>
      </p:sp>
      <p:pic>
        <p:nvPicPr>
          <p:cNvPr id="3077" name="Picture 5" descr="C:\Documents and Settings\user\Desktop\LOGO\MDM_LOGO_JPE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9" t="13121" r="27777" b="10283"/>
          <a:stretch>
            <a:fillRect/>
          </a:stretch>
        </p:blipFill>
        <p:spPr bwMode="auto">
          <a:xfrm>
            <a:off x="8528050" y="152400"/>
            <a:ext cx="6159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228600" y="6400800"/>
            <a:ext cx="358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Ministry of HRD, Govt. of India</a:t>
            </a:r>
          </a:p>
        </p:txBody>
      </p:sp>
      <p:sp>
        <p:nvSpPr>
          <p:cNvPr id="22535" name="TextBox 10"/>
          <p:cNvSpPr txBox="1">
            <a:spLocks noChangeArrowheads="1"/>
          </p:cNvSpPr>
          <p:nvPr/>
        </p:nvSpPr>
        <p:spPr bwMode="auto">
          <a:xfrm>
            <a:off x="0" y="5627132"/>
            <a:ext cx="5264150" cy="369332"/>
          </a:xfrm>
          <a:prstGeom prst="rect">
            <a:avLst/>
          </a:prstGeom>
          <a:solidFill>
            <a:schemeClr val="accent2">
              <a:lumMod val="20000"/>
              <a:lumOff val="80000"/>
              <a:alpha val="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b="1" dirty="0" smtClean="0">
                <a:solidFill>
                  <a:srgbClr val="000000"/>
                </a:solidFill>
              </a:rPr>
              <a:t>Total Sanctioned :  50 Kitchen Cum Stores</a:t>
            </a:r>
            <a:endParaRPr lang="en-IN" altLang="en-US" b="1" dirty="0" smtClean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787877" y="3232944"/>
            <a:ext cx="909638" cy="369888"/>
          </a:xfrm>
          <a:prstGeom prst="rect">
            <a:avLst/>
          </a:prstGeom>
          <a:solidFill>
            <a:schemeClr val="accent2">
              <a:lumMod val="20000"/>
              <a:lumOff val="80000"/>
              <a:alpha val="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b="1" dirty="0" smtClean="0">
                <a:solidFill>
                  <a:srgbClr val="0000CC"/>
                </a:solidFill>
              </a:rPr>
              <a:t>50 KS</a:t>
            </a:r>
            <a:endParaRPr lang="en-IN" altLang="en-US" b="1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727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en-US" altLang="en-US" sz="3600" b="1" dirty="0" smtClean="0"/>
              <a:t>Coverage : School Health </a:t>
            </a:r>
            <a:r>
              <a:rPr lang="en-US" altLang="en-US" sz="3600" b="1" dirty="0" err="1" smtClean="0"/>
              <a:t>Programme</a:t>
            </a:r>
            <a:r>
              <a:rPr lang="en-US" altLang="en-US" sz="3600" b="1" dirty="0" smtClean="0"/>
              <a:t>   </a:t>
            </a:r>
          </a:p>
        </p:txBody>
      </p:sp>
      <p:pic>
        <p:nvPicPr>
          <p:cNvPr id="12291" name="Picture 5" descr="C:\Documents and Settings\user\Desktop\LOGO\MDM_LOGO_JPE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9" t="13121" r="27777" b="10283"/>
          <a:stretch>
            <a:fillRect/>
          </a:stretch>
        </p:blipFill>
        <p:spPr bwMode="auto">
          <a:xfrm>
            <a:off x="8520676" y="56228"/>
            <a:ext cx="6159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Box 6"/>
          <p:cNvSpPr txBox="1">
            <a:spLocks noChangeArrowheads="1"/>
          </p:cNvSpPr>
          <p:nvPr/>
        </p:nvSpPr>
        <p:spPr bwMode="auto">
          <a:xfrm>
            <a:off x="228600" y="6400800"/>
            <a:ext cx="3581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6666FF"/>
                </a:solidFill>
                <a:latin typeface="Arial" charset="0"/>
              </a:rPr>
              <a:t>Ministry of HRD, Govt. of India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4577161"/>
              </p:ext>
            </p:extLst>
          </p:nvPr>
        </p:nvGraphicFramePr>
        <p:xfrm>
          <a:off x="566738" y="1143001"/>
          <a:ext cx="8196262" cy="5294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7307"/>
                <a:gridCol w="2661057"/>
                <a:gridCol w="2577898"/>
              </a:tblGrid>
              <a:tr h="54640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Details</a:t>
                      </a:r>
                      <a:endParaRPr lang="en-IN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Institutions</a:t>
                      </a:r>
                      <a:endParaRPr lang="en-IN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Children</a:t>
                      </a:r>
                      <a:endParaRPr lang="en-IN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/>
                </a:tc>
              </a:tr>
              <a:tr h="748998">
                <a:tc>
                  <a:txBody>
                    <a:bodyPr/>
                    <a:lstStyle/>
                    <a:p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IN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283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42020</a:t>
                      </a:r>
                      <a:endParaRPr lang="en-IN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00808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Health</a:t>
                      </a:r>
                      <a:r>
                        <a:rPr lang="en-US" sz="2400" baseline="0" dirty="0" smtClean="0"/>
                        <a:t> Check UP</a:t>
                      </a:r>
                      <a:endParaRPr lang="en-IN" sz="2400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271</a:t>
                      </a:r>
                      <a:endParaRPr lang="en-IN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39972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2400" b="1" kern="1200" dirty="0" smtClean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(95%)</a:t>
                      </a:r>
                      <a:endParaRPr lang="en-IN" sz="2400" b="1" kern="1200" dirty="0">
                        <a:solidFill>
                          <a:srgbClr val="0000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10523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IFA Distribution</a:t>
                      </a:r>
                      <a:endParaRPr lang="en-IN" sz="2400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271</a:t>
                      </a:r>
                      <a:endParaRPr lang="en-IN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40704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(97%)</a:t>
                      </a:r>
                      <a:endParaRPr lang="en-IN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97379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Deworming Tablets</a:t>
                      </a:r>
                      <a:endParaRPr lang="en-IN" sz="2400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271</a:t>
                      </a:r>
                      <a:endParaRPr lang="en-IN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40704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(97%)</a:t>
                      </a:r>
                      <a:endParaRPr lang="en-IN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91245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Spectacles</a:t>
                      </a:r>
                      <a:endParaRPr lang="en-IN" sz="2400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271</a:t>
                      </a:r>
                      <a:endParaRPr lang="en-IN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  <a:endParaRPr lang="en-IN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74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4000" b="1" dirty="0" smtClean="0"/>
              <a:t>	Summary of performance - Physical</a:t>
            </a:r>
          </a:p>
        </p:txBody>
      </p:sp>
      <p:graphicFrame>
        <p:nvGraphicFramePr>
          <p:cNvPr id="1331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416442"/>
              </p:ext>
            </p:extLst>
          </p:nvPr>
        </p:nvGraphicFramePr>
        <p:xfrm>
          <a:off x="984886" y="1454150"/>
          <a:ext cx="7625714" cy="448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22" name="Worksheet" r:id="rId4" imgW="8763091" imgH="5905607" progId="Excel.Sheet.8">
                  <p:embed/>
                </p:oleObj>
              </mc:Choice>
              <mc:Fallback>
                <p:oleObj name="Worksheet" r:id="rId4" imgW="8763091" imgH="5905607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886" y="1454150"/>
                        <a:ext cx="7625714" cy="448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92443" y="1524000"/>
            <a:ext cx="492443" cy="4343400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000000"/>
                </a:solidFill>
              </a:rPr>
              <a:t>Percentage</a:t>
            </a:r>
            <a:endParaRPr lang="en-IN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07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4000" b="1" dirty="0" smtClean="0"/>
              <a:t>	Summary of performance – Financial </a:t>
            </a:r>
          </a:p>
        </p:txBody>
      </p:sp>
      <p:graphicFrame>
        <p:nvGraphicFramePr>
          <p:cNvPr id="1433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359784"/>
              </p:ext>
            </p:extLst>
          </p:nvPr>
        </p:nvGraphicFramePr>
        <p:xfrm>
          <a:off x="561975" y="1273175"/>
          <a:ext cx="8281988" cy="491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46" name="Worksheet" r:id="rId4" imgW="8667801" imgH="5143584" progId="Excel.Sheet.8">
                  <p:embed/>
                </p:oleObj>
              </mc:Choice>
              <mc:Fallback>
                <p:oleObj name="Worksheet" r:id="rId4" imgW="8667801" imgH="5143584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1273175"/>
                        <a:ext cx="8281988" cy="491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1981200"/>
            <a:ext cx="492443" cy="2308324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</a:rPr>
              <a:t>Percentage</a:t>
            </a:r>
            <a:endParaRPr lang="en-IN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08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Monitoring System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446525"/>
              </p:ext>
            </p:extLst>
          </p:nvPr>
        </p:nvGraphicFramePr>
        <p:xfrm>
          <a:off x="1" y="1066800"/>
          <a:ext cx="9143999" cy="4343400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991102"/>
                <a:gridCol w="3291840"/>
                <a:gridCol w="2861057"/>
              </a:tblGrid>
              <a:tr h="1638616"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u="none" strike="noStrike" dirty="0" smtClean="0">
                          <a:effectLst/>
                        </a:rPr>
                        <a:t>Month(2017)</a:t>
                      </a:r>
                      <a:endParaRPr lang="en-IN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u="none" strike="noStrike" dirty="0">
                          <a:effectLst/>
                        </a:rPr>
                        <a:t>Meals Served</a:t>
                      </a:r>
                      <a:endParaRPr lang="en-IN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u="none" strike="noStrike" dirty="0">
                          <a:effectLst/>
                        </a:rPr>
                        <a:t>Days</a:t>
                      </a:r>
                      <a:endParaRPr lang="en-IN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2704784"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u="none" strike="noStrike" dirty="0">
                          <a:effectLst/>
                        </a:rPr>
                        <a:t>January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u="none" strike="noStrike" dirty="0">
                          <a:effectLst/>
                        </a:rPr>
                        <a:t>46650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u="none" strike="noStrike" dirty="0">
                          <a:effectLst/>
                        </a:rPr>
                        <a:t>9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5779532"/>
            <a:ext cx="4468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ASM</a:t>
            </a:r>
            <a:r>
              <a:rPr lang="en-US" b="1" dirty="0" smtClean="0"/>
              <a:t> stated in UT on 20</a:t>
            </a:r>
            <a:r>
              <a:rPr lang="en-US" b="1" baseline="30000" dirty="0" smtClean="0"/>
              <a:t>th</a:t>
            </a:r>
            <a:r>
              <a:rPr lang="en-US" b="1" dirty="0" smtClean="0"/>
              <a:t> January, 2017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34683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0299"/>
            <a:ext cx="9143999" cy="838200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600" dirty="0">
                <a:solidFill>
                  <a:srgbClr val="FFFFFF"/>
                </a:solidFill>
              </a:rPr>
              <a:t>Comparison of data: MIS vs AWP&amp;B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5402061"/>
              </p:ext>
            </p:extLst>
          </p:nvPr>
        </p:nvGraphicFramePr>
        <p:xfrm>
          <a:off x="761999" y="1066800"/>
          <a:ext cx="7620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64493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4214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IN" altLang="en-US" sz="3600" dirty="0" smtClean="0">
                <a:solidFill>
                  <a:srgbClr val="FFFFFF"/>
                </a:solidFill>
              </a:rPr>
              <a:t>Score</a:t>
            </a:r>
            <a:r>
              <a:rPr lang="en-IN" altLang="en-US" sz="2600" b="1" dirty="0" smtClean="0"/>
              <a:t> </a:t>
            </a:r>
            <a:r>
              <a:rPr lang="en-IN" altLang="en-US" sz="3600" dirty="0" smtClean="0">
                <a:solidFill>
                  <a:srgbClr val="FFFFFF"/>
                </a:solidFill>
              </a:rPr>
              <a:t>Card </a:t>
            </a:r>
            <a:r>
              <a:rPr lang="en-IN" altLang="en-US" sz="3600" dirty="0">
                <a:solidFill>
                  <a:srgbClr val="FFFFFF"/>
                </a:solidFill>
              </a:rPr>
              <a:t>all components : 3 years</a:t>
            </a:r>
            <a:endParaRPr lang="en-US" altLang="en-US" sz="3600" dirty="0">
              <a:solidFill>
                <a:srgbClr val="FFFFFF"/>
              </a:solidFill>
            </a:endParaRPr>
          </a:p>
        </p:txBody>
      </p:sp>
      <p:pic>
        <p:nvPicPr>
          <p:cNvPr id="7174" name="Picture 5" descr="C:\Documents and Settings\user\Desktop\LOGO\MDM_LOGO_JPE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9" t="13121" r="27777" b="10283"/>
          <a:stretch>
            <a:fillRect/>
          </a:stretch>
        </p:blipFill>
        <p:spPr bwMode="auto">
          <a:xfrm>
            <a:off x="8305800" y="152400"/>
            <a:ext cx="6159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170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269152"/>
              </p:ext>
            </p:extLst>
          </p:nvPr>
        </p:nvGraphicFramePr>
        <p:xfrm>
          <a:off x="76200" y="3755922"/>
          <a:ext cx="4446588" cy="3102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2" name="Chart" r:id="rId5" imgW="7743749" imgH="4695749" progId="Excel.Chart.8">
                  <p:embed/>
                </p:oleObj>
              </mc:Choice>
              <mc:Fallback>
                <p:oleObj name="Chart" r:id="rId5" imgW="7743749" imgH="4695749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755922"/>
                        <a:ext cx="4446588" cy="31020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054386"/>
              </p:ext>
            </p:extLst>
          </p:nvPr>
        </p:nvGraphicFramePr>
        <p:xfrm>
          <a:off x="4522788" y="3695701"/>
          <a:ext cx="464820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3" name="Chart" r:id="rId7" imgW="7753249" imgH="4667138" progId="Excel.Chart.8">
                  <p:embed/>
                </p:oleObj>
              </mc:Choice>
              <mc:Fallback>
                <p:oleObj name="Chart" r:id="rId7" imgW="7753249" imgH="4667138" progId="Excel.Chart.8">
                  <p:embed/>
                  <p:pic>
                    <p:nvPicPr>
                      <p:cNvPr id="0" name="Object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2788" y="3695701"/>
                        <a:ext cx="4648200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Pentagon 9"/>
          <p:cNvSpPr>
            <a:spLocks noChangeArrowheads="1"/>
          </p:cNvSpPr>
          <p:nvPr/>
        </p:nvSpPr>
        <p:spPr bwMode="auto">
          <a:xfrm>
            <a:off x="4522788" y="3755923"/>
            <a:ext cx="1295400" cy="304800"/>
          </a:xfrm>
          <a:prstGeom prst="homePlate">
            <a:avLst>
              <a:gd name="adj" fmla="val 4999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 dirty="0" smtClean="0">
                <a:solidFill>
                  <a:srgbClr val="000000"/>
                </a:solidFill>
              </a:rPr>
              <a:t>2014-15</a:t>
            </a:r>
            <a:endParaRPr lang="en-IN" altLang="en-US" b="1" dirty="0">
              <a:solidFill>
                <a:srgbClr val="000000"/>
              </a:solidFill>
            </a:endParaRPr>
          </a:p>
        </p:txBody>
      </p:sp>
      <p:sp>
        <p:nvSpPr>
          <p:cNvPr id="7176" name="Right Arrow 3"/>
          <p:cNvSpPr>
            <a:spLocks noChangeArrowheads="1"/>
          </p:cNvSpPr>
          <p:nvPr/>
        </p:nvSpPr>
        <p:spPr bwMode="auto">
          <a:xfrm>
            <a:off x="-34669" y="3755923"/>
            <a:ext cx="1160463" cy="419100"/>
          </a:xfrm>
          <a:prstGeom prst="rightArrow">
            <a:avLst>
              <a:gd name="adj1" fmla="val 88710"/>
              <a:gd name="adj2" fmla="val 4723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b="1" dirty="0">
                <a:solidFill>
                  <a:srgbClr val="000000"/>
                </a:solidFill>
                <a:latin typeface="Arial Narrow" pitchFamily="34" charset="0"/>
              </a:rPr>
              <a:t>2015-16</a:t>
            </a:r>
          </a:p>
        </p:txBody>
      </p:sp>
      <p:graphicFrame>
        <p:nvGraphicFramePr>
          <p:cNvPr id="2" name="Objec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165350"/>
              </p:ext>
            </p:extLst>
          </p:nvPr>
        </p:nvGraphicFramePr>
        <p:xfrm>
          <a:off x="76200" y="636588"/>
          <a:ext cx="8785225" cy="255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4" name="Worksheet" r:id="rId9" imgW="7124819" imgH="2524149" progId="Excel.Sheet.8">
                  <p:embed/>
                </p:oleObj>
              </mc:Choice>
              <mc:Fallback>
                <p:oleObj name="Worksheet" r:id="rId9" imgW="7124819" imgH="2524149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636588"/>
                        <a:ext cx="8785225" cy="255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ight Arrow 3"/>
          <p:cNvSpPr>
            <a:spLocks noChangeArrowheads="1"/>
          </p:cNvSpPr>
          <p:nvPr/>
        </p:nvSpPr>
        <p:spPr bwMode="auto">
          <a:xfrm>
            <a:off x="76200" y="547227"/>
            <a:ext cx="1149351" cy="438150"/>
          </a:xfrm>
          <a:prstGeom prst="rightArrow">
            <a:avLst>
              <a:gd name="adj1" fmla="val 8871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b="1" dirty="0" smtClean="0">
                <a:solidFill>
                  <a:srgbClr val="000000"/>
                </a:solidFill>
                <a:latin typeface="Arial Narrow" pitchFamily="34" charset="0"/>
              </a:rPr>
              <a:t>2016-17</a:t>
            </a:r>
            <a:endParaRPr lang="en-US" altLang="en-US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8323" y="3689555"/>
            <a:ext cx="9045677" cy="3204394"/>
          </a:xfrm>
          <a:prstGeom prst="rect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201" y="603763"/>
            <a:ext cx="9075174" cy="3159534"/>
          </a:xfrm>
          <a:prstGeom prst="rect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22269 L -0.00295 -0.1046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1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0" y="2286000"/>
            <a:ext cx="9143999" cy="3352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</a:t>
            </a:r>
            <a:b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Implementation of </a:t>
            </a:r>
            <a:b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MDMS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Dadra &amp; Nagar Haveli</a:t>
            </a:r>
            <a:r>
              <a:rPr lang="en-US" altLang="en-US" sz="3600" b="1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b="1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(Primary + Upper Primary)</a:t>
            </a:r>
            <a:r>
              <a:rPr lang="en-US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(1.4.2016 to 31.12.2016)</a:t>
            </a:r>
          </a:p>
        </p:txBody>
      </p:sp>
      <p:pic>
        <p:nvPicPr>
          <p:cNvPr id="18435" name="Picture 5" descr="C:\Documents and Settings\user\Desktop\LOGO\MDM_LOGO_JPE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9" t="13121" r="27777" b="10283"/>
          <a:stretch>
            <a:fillRect/>
          </a:stretch>
        </p:blipFill>
        <p:spPr bwMode="auto">
          <a:xfrm>
            <a:off x="8305800" y="152400"/>
            <a:ext cx="6159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0" y="1295400"/>
            <a:ext cx="9144000" cy="5842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 dirty="0"/>
              <a:t>Part-I</a:t>
            </a:r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228600" y="6400800"/>
            <a:ext cx="3581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rgbClr val="6666FF"/>
                </a:solidFill>
              </a:rPr>
              <a:t>Ministry of </a:t>
            </a:r>
            <a:r>
              <a:rPr lang="en-US" altLang="en-US" dirty="0" err="1">
                <a:solidFill>
                  <a:srgbClr val="6666FF"/>
                </a:solidFill>
              </a:rPr>
              <a:t>HRD</a:t>
            </a:r>
            <a:r>
              <a:rPr lang="en-US" altLang="en-US" dirty="0">
                <a:solidFill>
                  <a:srgbClr val="6666FF"/>
                </a:solidFill>
              </a:rPr>
              <a:t>, Govt. of India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7706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altLang="en-US" sz="6600" b="1" dirty="0" smtClean="0"/>
              <a:t>Analysis of UT’s Proposal for 2017-18</a:t>
            </a:r>
          </a:p>
        </p:txBody>
      </p:sp>
      <p:pic>
        <p:nvPicPr>
          <p:cNvPr id="22531" name="Picture 5" descr="C:\Documents and Settings\user\Desktop\LOGO\MDM_LOGO_JPE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9" t="13121" r="27777" b="10283"/>
          <a:stretch>
            <a:fillRect/>
          </a:stretch>
        </p:blipFill>
        <p:spPr bwMode="auto">
          <a:xfrm>
            <a:off x="8305800" y="152400"/>
            <a:ext cx="6159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228600" y="6400800"/>
            <a:ext cx="3581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chemeClr val="bg1"/>
                </a:solidFill>
              </a:rPr>
              <a:t>Ministry of HRD, Govt. of India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5400" b="1" dirty="0" smtClean="0">
                <a:solidFill>
                  <a:schemeClr val="bg1"/>
                </a:solidFill>
              </a:rPr>
              <a:t>Part-II</a:t>
            </a:r>
            <a:endParaRPr lang="en-US" alt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3345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altLang="en-US" sz="3200" b="1" dirty="0" smtClean="0"/>
              <a:t>Proposal for 2017-18 : Children (PRIMARY)</a:t>
            </a:r>
          </a:p>
        </p:txBody>
      </p:sp>
      <p:graphicFrame>
        <p:nvGraphicFramePr>
          <p:cNvPr id="819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7613058"/>
              </p:ext>
            </p:extLst>
          </p:nvPr>
        </p:nvGraphicFramePr>
        <p:xfrm>
          <a:off x="1000125" y="946150"/>
          <a:ext cx="7199313" cy="507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6" name="Worksheet" r:id="rId4" imgW="4362514" imgH="2971699" progId="Excel.Sheet.8">
                  <p:embed/>
                </p:oleObj>
              </mc:Choice>
              <mc:Fallback>
                <p:oleObj name="Worksheet" r:id="rId4" imgW="4362514" imgH="2971699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946150"/>
                        <a:ext cx="7199313" cy="507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9584" y="1592826"/>
            <a:ext cx="523220" cy="36576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+mn-lt"/>
                <a:cs typeface="+mn-cs"/>
              </a:rPr>
              <a:t>No. of children (in Thousand)</a:t>
            </a:r>
          </a:p>
        </p:txBody>
      </p:sp>
      <p:pic>
        <p:nvPicPr>
          <p:cNvPr id="8197" name="Picture 5" descr="C:\Documents and Settings\user\Desktop\LOGO\MDM_LOGO_JPE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9" t="13121" r="27777" b="10283"/>
          <a:stretch>
            <a:fillRect/>
          </a:stretch>
        </p:blipFill>
        <p:spPr bwMode="auto">
          <a:xfrm>
            <a:off x="8528050" y="0"/>
            <a:ext cx="6159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10"/>
          <p:cNvSpPr txBox="1">
            <a:spLocks noChangeArrowheads="1"/>
          </p:cNvSpPr>
          <p:nvPr/>
        </p:nvSpPr>
        <p:spPr bwMode="auto">
          <a:xfrm>
            <a:off x="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Ministry of HRD, Govt. of India</a:t>
            </a:r>
          </a:p>
        </p:txBody>
      </p:sp>
      <p:sp>
        <p:nvSpPr>
          <p:cNvPr id="8199" name="TextBox 7"/>
          <p:cNvSpPr txBox="1">
            <a:spLocks noChangeArrowheads="1"/>
          </p:cNvSpPr>
          <p:nvPr/>
        </p:nvSpPr>
        <p:spPr bwMode="auto">
          <a:xfrm>
            <a:off x="3812014" y="3421626"/>
            <a:ext cx="762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1" dirty="0"/>
              <a:t>Q-1</a:t>
            </a:r>
          </a:p>
        </p:txBody>
      </p:sp>
      <p:sp>
        <p:nvSpPr>
          <p:cNvPr id="8200" name="TextBox 7"/>
          <p:cNvSpPr txBox="1">
            <a:spLocks noChangeArrowheads="1"/>
          </p:cNvSpPr>
          <p:nvPr/>
        </p:nvSpPr>
        <p:spPr bwMode="auto">
          <a:xfrm>
            <a:off x="4369569" y="3090863"/>
            <a:ext cx="838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1" dirty="0"/>
              <a:t>Q-2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605588" y="6381750"/>
            <a:ext cx="1981200" cy="476250"/>
          </a:xfrm>
        </p:spPr>
        <p:txBody>
          <a:bodyPr/>
          <a:lstStyle/>
          <a:p>
            <a:pPr>
              <a:defRPr/>
            </a:pPr>
            <a:fld id="{54CD5A35-9C84-40B1-BA1F-2AE2AC413D5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8202" name="TextBox 7"/>
          <p:cNvSpPr txBox="1">
            <a:spLocks noChangeArrowheads="1"/>
          </p:cNvSpPr>
          <p:nvPr/>
        </p:nvSpPr>
        <p:spPr bwMode="auto">
          <a:xfrm>
            <a:off x="5095568" y="2888503"/>
            <a:ext cx="762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1" dirty="0"/>
              <a:t>Q-3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18763" y="2057400"/>
            <a:ext cx="492443" cy="2031325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bg1"/>
                </a:solidFill>
              </a:rPr>
              <a:t>Average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77000" y="2209800"/>
            <a:ext cx="492443" cy="2031325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sz="2000" b="1" dirty="0"/>
              <a:t>Proposal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10400" y="2286000"/>
            <a:ext cx="492443" cy="2031325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sz="2000" b="1" dirty="0"/>
              <a:t>Recommend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5631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altLang="en-US" sz="3200" b="1" dirty="0" smtClean="0"/>
              <a:t>Proposal for 2017-18 : Children (Up. PRIMARY)</a:t>
            </a:r>
          </a:p>
        </p:txBody>
      </p:sp>
      <p:graphicFrame>
        <p:nvGraphicFramePr>
          <p:cNvPr id="921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194966"/>
              </p:ext>
            </p:extLst>
          </p:nvPr>
        </p:nvGraphicFramePr>
        <p:xfrm>
          <a:off x="1025525" y="960438"/>
          <a:ext cx="7318375" cy="513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9" name="Worksheet" r:id="rId4" imgW="4371962" imgH="3066985" progId="Excel.Sheet.8">
                  <p:embed/>
                </p:oleObj>
              </mc:Choice>
              <mc:Fallback>
                <p:oleObj name="Worksheet" r:id="rId4" imgW="4371962" imgH="3066985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960438"/>
                        <a:ext cx="7318375" cy="513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945" y="1600200"/>
            <a:ext cx="523220" cy="36576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+mn-lt"/>
                <a:cs typeface="+mn-cs"/>
              </a:rPr>
              <a:t>No. of children (in Thousand)</a:t>
            </a:r>
          </a:p>
        </p:txBody>
      </p:sp>
      <p:pic>
        <p:nvPicPr>
          <p:cNvPr id="9221" name="Picture 5" descr="C:\Documents and Settings\user\Desktop\LOGO\MDM_LOGO_JPE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9" t="13121" r="27777" b="10283"/>
          <a:stretch>
            <a:fillRect/>
          </a:stretch>
        </p:blipFill>
        <p:spPr bwMode="auto">
          <a:xfrm>
            <a:off x="8528050" y="24581"/>
            <a:ext cx="6159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10"/>
          <p:cNvSpPr txBox="1">
            <a:spLocks noChangeArrowheads="1"/>
          </p:cNvSpPr>
          <p:nvPr/>
        </p:nvSpPr>
        <p:spPr bwMode="auto">
          <a:xfrm>
            <a:off x="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Ministry of HRD, Govt. of India</a:t>
            </a: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3898916" y="3451225"/>
            <a:ext cx="762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1" dirty="0"/>
              <a:t>Q-1</a:t>
            </a:r>
          </a:p>
        </p:txBody>
      </p:sp>
      <p:sp>
        <p:nvSpPr>
          <p:cNvPr id="9224" name="TextBox 7"/>
          <p:cNvSpPr txBox="1">
            <a:spLocks noChangeArrowheads="1"/>
          </p:cNvSpPr>
          <p:nvPr/>
        </p:nvSpPr>
        <p:spPr bwMode="auto">
          <a:xfrm>
            <a:off x="4378239" y="3209648"/>
            <a:ext cx="838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1" dirty="0"/>
              <a:t>Q-2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605588" y="6381750"/>
            <a:ext cx="1981200" cy="476250"/>
          </a:xfrm>
        </p:spPr>
        <p:txBody>
          <a:bodyPr/>
          <a:lstStyle/>
          <a:p>
            <a:pPr>
              <a:defRPr/>
            </a:pPr>
            <a:fld id="{558F1413-6DF6-4D9E-9D42-6D28D2288B4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9226" name="TextBox 7"/>
          <p:cNvSpPr txBox="1">
            <a:spLocks noChangeArrowheads="1"/>
          </p:cNvSpPr>
          <p:nvPr/>
        </p:nvSpPr>
        <p:spPr bwMode="auto">
          <a:xfrm>
            <a:off x="5068529" y="2944019"/>
            <a:ext cx="762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600" b="1" dirty="0"/>
              <a:t>Q-3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18763" y="2413337"/>
            <a:ext cx="492443" cy="2031325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bg1"/>
                </a:solidFill>
              </a:rPr>
              <a:t>Average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74419" y="2532123"/>
            <a:ext cx="492443" cy="2031325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sz="2000" b="1" dirty="0"/>
              <a:t>Proposal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76507" y="2561536"/>
            <a:ext cx="492443" cy="2031325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sz="2000" b="1" dirty="0"/>
              <a:t>Recommend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105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b="1" dirty="0" smtClean="0">
                <a:solidFill>
                  <a:schemeClr val="bg1"/>
                </a:solidFill>
              </a:rPr>
              <a:t>Proposals and Recommendations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7AC07-7F97-4CDD-AAD7-4A81FE63FAF5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23556" name="Picture 5" descr="C:\Documents and Settings\user\Desktop\LOGO\MDM_LOGO_JPE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9" t="13121" r="27777" b="10283"/>
          <a:stretch>
            <a:fillRect/>
          </a:stretch>
        </p:blipFill>
        <p:spPr bwMode="auto">
          <a:xfrm>
            <a:off x="8528050" y="0"/>
            <a:ext cx="6159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Box 10"/>
          <p:cNvSpPr txBox="1">
            <a:spLocks noChangeArrowheads="1"/>
          </p:cNvSpPr>
          <p:nvPr/>
        </p:nvSpPr>
        <p:spPr bwMode="auto">
          <a:xfrm>
            <a:off x="0" y="6480149"/>
            <a:ext cx="358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Ministry of HRD, Govt. of India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847680"/>
              </p:ext>
            </p:extLst>
          </p:nvPr>
        </p:nvGraphicFramePr>
        <p:xfrm>
          <a:off x="76200" y="781050"/>
          <a:ext cx="8915400" cy="568842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785300"/>
                <a:gridCol w="2491300"/>
                <a:gridCol w="1857468"/>
                <a:gridCol w="1754766"/>
                <a:gridCol w="2026566"/>
              </a:tblGrid>
              <a:tr h="6841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S. </a:t>
                      </a:r>
                      <a:r>
                        <a:rPr lang="en-US" sz="19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9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Component</a:t>
                      </a:r>
                      <a:endParaRPr lang="en-US" sz="19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PAB Approval</a:t>
                      </a:r>
                      <a:r>
                        <a:rPr lang="en-US" sz="1900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2016-17</a:t>
                      </a:r>
                      <a:endParaRPr lang="en-US" sz="19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Proposal for AWP&amp;B</a:t>
                      </a:r>
                      <a:r>
                        <a:rPr lang="en-US" sz="1900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9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17-18</a:t>
                      </a:r>
                      <a:endParaRPr lang="en-US" sz="19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Recommendation by Appraisal</a:t>
                      </a:r>
                      <a:r>
                        <a:rPr lang="en-US" sz="1900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Team</a:t>
                      </a:r>
                      <a:endParaRPr lang="en-US" sz="19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  <a:tr h="427598"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200" dirty="0"/>
                        <a:t>1</a:t>
                      </a:r>
                      <a:endParaRPr lang="en-US" sz="1900" b="1" kern="120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200" dirty="0" smtClean="0"/>
                        <a:t>Children (Pry)</a:t>
                      </a:r>
                      <a:endParaRPr lang="en-US" sz="1900" b="1" kern="120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900" kern="1200" dirty="0" smtClean="0"/>
                        <a:t>20200</a:t>
                      </a:r>
                      <a:endParaRPr lang="en-IN" sz="1900" b="1" kern="120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N" sz="1900" kern="1200" dirty="0" smtClean="0"/>
                        <a:t>19400</a:t>
                      </a:r>
                      <a:endParaRPr lang="en-IN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900" b="1" kern="1200" dirty="0" smtClean="0"/>
                        <a:t>19400</a:t>
                      </a:r>
                      <a:endParaRPr lang="en-IN" sz="1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  <a:tr h="469395"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200" dirty="0"/>
                        <a:t>2</a:t>
                      </a:r>
                      <a:endParaRPr lang="en-US" sz="1900" b="1" kern="120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kern="1200" dirty="0" smtClean="0"/>
                        <a:t>Children (U Pry)</a:t>
                      </a:r>
                      <a:endParaRPr lang="en-US" sz="1900" b="1" kern="120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900" kern="1200" dirty="0" smtClean="0"/>
                        <a:t>14500</a:t>
                      </a:r>
                      <a:endParaRPr lang="en-IN" sz="1900" b="1" kern="120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N" sz="1900" kern="1200" dirty="0" smtClean="0"/>
                        <a:t>13900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n-IN" sz="1900" b="1" kern="120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900" b="1" kern="1200" dirty="0" smtClean="0"/>
                        <a:t>13900</a:t>
                      </a:r>
                      <a:endParaRPr lang="en-IN" sz="1900" b="1" kern="120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  <a:tr h="656821"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200" dirty="0"/>
                        <a:t>3</a:t>
                      </a:r>
                      <a:endParaRPr lang="en-US" sz="1900" b="1" kern="120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200" dirty="0" smtClean="0"/>
                        <a:t>Working Day (Pry and U Pry)</a:t>
                      </a:r>
                      <a:endParaRPr lang="en-US" sz="1900" b="1" kern="120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200" dirty="0" smtClean="0"/>
                        <a:t>231 – Pry</a:t>
                      </a:r>
                      <a:r>
                        <a:rPr lang="en-US" sz="1900" kern="1200" baseline="0" dirty="0" smtClean="0"/>
                        <a:t> &amp; </a:t>
                      </a:r>
                    </a:p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200" dirty="0" smtClean="0"/>
                        <a:t>U Pry</a:t>
                      </a:r>
                      <a:endParaRPr lang="en-US" sz="1900" b="1" kern="1200" dirty="0" smtClean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200" dirty="0" smtClean="0"/>
                        <a:t>231 – Pry</a:t>
                      </a:r>
                      <a:r>
                        <a:rPr lang="en-US" sz="1900" kern="1200" baseline="0" dirty="0" smtClean="0"/>
                        <a:t> &amp; 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200" dirty="0" smtClean="0"/>
                        <a:t>U Pry</a:t>
                      </a:r>
                      <a:endParaRPr lang="en-US" sz="1900" b="1" kern="1200" dirty="0" smtClean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 smtClean="0"/>
                        <a:t>231 – Pry</a:t>
                      </a:r>
                      <a:r>
                        <a:rPr lang="en-US" sz="1900" b="1" kern="1200" baseline="0" dirty="0" smtClean="0"/>
                        <a:t> &amp; </a:t>
                      </a:r>
                    </a:p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 smtClean="0"/>
                        <a:t>U Pry</a:t>
                      </a:r>
                      <a:endParaRPr lang="en-US" sz="1900" b="1" kern="1200" dirty="0" smtClean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  <a:tr h="528854"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200" dirty="0"/>
                        <a:t>4</a:t>
                      </a:r>
                      <a:endParaRPr lang="en-US" sz="1900" b="1" kern="120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200" dirty="0" smtClean="0"/>
                        <a:t>Kitchen cum Store</a:t>
                      </a:r>
                      <a:endParaRPr lang="en-US" sz="1900" b="1" kern="120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200" dirty="0" smtClean="0"/>
                        <a:t>Nil </a:t>
                      </a:r>
                      <a:endParaRPr lang="en-US" sz="1900" b="1" kern="120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900" b="1" kern="120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recommended</a:t>
                      </a:r>
                      <a:endParaRPr lang="en-US" sz="1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  <a:tr h="606610"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200" dirty="0" smtClean="0"/>
                        <a:t>5</a:t>
                      </a:r>
                      <a:endParaRPr lang="en-US" sz="1900" b="1" kern="120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200" dirty="0" smtClean="0"/>
                        <a:t>Cook cum Helper</a:t>
                      </a:r>
                      <a:endParaRPr lang="en-US" sz="1900" b="1" kern="120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kern="1200" dirty="0" smtClean="0"/>
                        <a:t>925</a:t>
                      </a:r>
                      <a:endParaRPr lang="en-US" sz="1900" b="1" kern="1200" dirty="0" smtClean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kern="1200" dirty="0" smtClean="0"/>
                        <a:t>925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kern="1200" dirty="0" smtClean="0"/>
                        <a:t>(no additional)</a:t>
                      </a:r>
                      <a:endParaRPr lang="en-US" sz="1900" b="1" kern="1200" dirty="0" smtClean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kern="1200" dirty="0" smtClean="0"/>
                        <a:t>925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kern="1200" dirty="0" smtClean="0"/>
                        <a:t>(no additional)</a:t>
                      </a:r>
                      <a:endParaRPr lang="en-US" sz="1900" b="1" kern="1200" dirty="0" smtClean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  <a:tr h="303305"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200" dirty="0" smtClean="0"/>
                        <a:t>6</a:t>
                      </a:r>
                      <a:endParaRPr lang="en-US" sz="1900" b="1" kern="120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200" dirty="0" smtClean="0"/>
                        <a:t>Kitchen Devices</a:t>
                      </a:r>
                      <a:endParaRPr lang="en-US" sz="1900" b="1" kern="120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200" dirty="0" smtClean="0"/>
                        <a:t>Nil</a:t>
                      </a:r>
                      <a:endParaRPr lang="en-US" sz="1900" b="1" kern="120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200" dirty="0" smtClean="0"/>
                        <a:t>Nil</a:t>
                      </a:r>
                      <a:endParaRPr lang="en-US" sz="1900" b="1" kern="120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 smtClean="0"/>
                        <a:t>Nil</a:t>
                      </a:r>
                      <a:endParaRPr lang="en-US" sz="1900" b="1" kern="120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  <a:tr h="6568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kern="1200" dirty="0" smtClean="0"/>
                        <a:t>7</a:t>
                      </a:r>
                      <a:endParaRPr lang="en-US" sz="1900" b="1" kern="120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200" dirty="0" smtClean="0"/>
                        <a:t>Kitchen Devices (Replacement/Repair)</a:t>
                      </a:r>
                      <a:endParaRPr lang="en-US" sz="1900" b="1" kern="120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200" dirty="0" smtClean="0"/>
                        <a:t>Nil</a:t>
                      </a:r>
                      <a:endParaRPr lang="en-US" sz="1900" b="1" kern="120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200" dirty="0" smtClean="0"/>
                        <a:t>Nil</a:t>
                      </a:r>
                      <a:endParaRPr lang="en-US" sz="1900" b="1" kern="120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 smtClean="0"/>
                        <a:t>Nil</a:t>
                      </a:r>
                      <a:endParaRPr lang="en-US" sz="1900" b="1" kern="120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  <a:tr h="5762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kern="1200" dirty="0" smtClean="0"/>
                        <a:t>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kern="120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200" dirty="0" smtClean="0"/>
                        <a:t>MME Plan</a:t>
                      </a:r>
                      <a:endParaRPr lang="en-US" sz="1900" b="1" kern="120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200" dirty="0" err="1" smtClean="0"/>
                        <a:t>Rs</a:t>
                      </a:r>
                      <a:r>
                        <a:rPr lang="en-US" sz="1900" kern="1200" dirty="0" smtClean="0"/>
                        <a:t> 30 lakh</a:t>
                      </a:r>
                      <a:endParaRPr lang="en-US" sz="1900" b="1" kern="120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200" dirty="0" err="1" smtClean="0"/>
                        <a:t>Rs</a:t>
                      </a:r>
                      <a:r>
                        <a:rPr lang="en-US" sz="1900" kern="1200" dirty="0" smtClean="0"/>
                        <a:t> 30 lakh</a:t>
                      </a:r>
                      <a:endParaRPr lang="en-US" sz="1900" b="1" kern="120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 err="1" smtClean="0"/>
                        <a:t>Rs</a:t>
                      </a:r>
                      <a:r>
                        <a:rPr lang="en-US" sz="1900" b="1" kern="1200" dirty="0" smtClean="0"/>
                        <a:t> 30 lakh</a:t>
                      </a:r>
                      <a:endParaRPr lang="en-US" sz="1900" b="1" kern="120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  <a:tr h="6157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kern="1200" dirty="0" smtClean="0"/>
                        <a:t>9</a:t>
                      </a:r>
                      <a:endParaRPr lang="en-US" sz="1900" b="1" kern="1200" dirty="0" smtClean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200" dirty="0" smtClean="0"/>
                        <a:t>Notional Requirement of Central Assistance</a:t>
                      </a:r>
                      <a:endParaRPr lang="en-US" sz="1900" b="1" kern="1200" dirty="0">
                        <a:solidFill>
                          <a:srgbClr val="0000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5" marR="68575" marT="0" marB="0"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 smtClean="0"/>
                        <a:t>	</a:t>
                      </a:r>
                      <a:r>
                        <a:rPr lang="en-US" sz="1900" b="0" kern="1200" dirty="0" err="1" smtClean="0"/>
                        <a:t>Rs</a:t>
                      </a:r>
                      <a:r>
                        <a:rPr lang="en-US" sz="1900" b="0" kern="1200" dirty="0" smtClean="0"/>
                        <a:t>. </a:t>
                      </a:r>
                      <a:r>
                        <a:rPr lang="en-US" sz="1900" b="0" kern="1200" dirty="0" smtClean="0"/>
                        <a:t>549.63</a:t>
                      </a:r>
                      <a:r>
                        <a:rPr lang="en-US" sz="1900" b="0" kern="1200" baseline="0" dirty="0" smtClean="0"/>
                        <a:t> </a:t>
                      </a:r>
                      <a:r>
                        <a:rPr lang="en-US" sz="1900" b="0" kern="1200" baseline="0" dirty="0" smtClean="0"/>
                        <a:t>Lakh</a:t>
                      </a:r>
                      <a:endParaRPr lang="en-US" sz="1900" b="0" kern="1200" dirty="0" smtClean="0"/>
                    </a:p>
                  </a:txBody>
                  <a:tcPr marL="68575" marR="6857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kern="1200" dirty="0" smtClean="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 err="1" smtClean="0"/>
                        <a:t>Rs</a:t>
                      </a:r>
                      <a:r>
                        <a:rPr lang="en-US" sz="1900" b="1" kern="1200" dirty="0" smtClean="0"/>
                        <a:t>. 538.44</a:t>
                      </a:r>
                      <a:r>
                        <a:rPr lang="en-US" sz="1900" b="1" kern="1200" baseline="0" dirty="0" smtClean="0"/>
                        <a:t> </a:t>
                      </a:r>
                      <a:r>
                        <a:rPr lang="en-US" sz="1900" b="1" kern="1200" dirty="0" smtClean="0"/>
                        <a:t>Lakh</a:t>
                      </a:r>
                      <a:endParaRPr lang="en-US" sz="1900" b="1" kern="1200" dirty="0" smtClean="0"/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5" descr="C:\Documents and Settings\user\Desktop\LOGO\MDM_LOGO_JPE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9" t="13121" r="27777" b="10283"/>
          <a:stretch>
            <a:fillRect/>
          </a:stretch>
        </p:blipFill>
        <p:spPr bwMode="auto">
          <a:xfrm>
            <a:off x="3657600" y="152400"/>
            <a:ext cx="14541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228600" y="6400800"/>
            <a:ext cx="3581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Ministry of HRD, Govt. of India</a:t>
            </a:r>
          </a:p>
        </p:txBody>
      </p:sp>
      <p:sp>
        <p:nvSpPr>
          <p:cNvPr id="4" name="Rectangle 3"/>
          <p:cNvSpPr/>
          <p:nvPr/>
        </p:nvSpPr>
        <p:spPr>
          <a:xfrm>
            <a:off x="2427664" y="2967335"/>
            <a:ext cx="42886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Thank you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3519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33450"/>
          </a:xfr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Best Practices</a:t>
            </a:r>
          </a:p>
        </p:txBody>
      </p:sp>
      <p:pic>
        <p:nvPicPr>
          <p:cNvPr id="19460" name="Picture 5" descr="C:\Documents and Settings\user\Desktop\LOGO\MDM_LOGO_JPE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9" t="13121" r="27777" b="10283"/>
          <a:stretch>
            <a:fillRect/>
          </a:stretch>
        </p:blipFill>
        <p:spPr bwMode="auto">
          <a:xfrm>
            <a:off x="8305800" y="152400"/>
            <a:ext cx="6159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  <a:gradFill>
            <a:gsLst>
              <a:gs pos="12880">
                <a:srgbClr val="624584"/>
              </a:gs>
              <a:gs pos="0">
                <a:schemeClr val="accent4">
                  <a:shade val="51000"/>
                  <a:satMod val="130000"/>
                </a:schemeClr>
              </a:gs>
              <a:gs pos="48000">
                <a:schemeClr val="accent4">
                  <a:shade val="93000"/>
                  <a:satMod val="130000"/>
                </a:schemeClr>
              </a:gs>
              <a:gs pos="73000">
                <a:schemeClr val="tx1">
                  <a:lumMod val="65000"/>
                  <a:lumOff val="35000"/>
                </a:schemeClr>
              </a:gs>
            </a:gsLst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804863" indent="-804863" algn="just"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 marL="1031875" indent="-633413" algn="just">
              <a:buFont typeface="Wingdings" panose="05000000000000000000" pitchFamily="2" charset="2"/>
              <a:buChar char="v"/>
            </a:pPr>
            <a:r>
              <a:rPr lang="en-US" sz="2800" dirty="0" smtClean="0"/>
              <a:t>UT is providing additional cooking cost of </a:t>
            </a:r>
            <a:r>
              <a:rPr lang="en-US" sz="2800" dirty="0" err="1" smtClean="0"/>
              <a:t>Rs</a:t>
            </a:r>
            <a:r>
              <a:rPr lang="en-US" sz="2800" dirty="0" smtClean="0"/>
              <a:t> 9.37 in primary and </a:t>
            </a:r>
            <a:r>
              <a:rPr lang="en-US" sz="2800" dirty="0" err="1" smtClean="0"/>
              <a:t>Rs</a:t>
            </a:r>
            <a:r>
              <a:rPr lang="en-US" sz="2800" dirty="0" smtClean="0"/>
              <a:t>. 10.11 in upper primary.</a:t>
            </a:r>
          </a:p>
          <a:p>
            <a:pPr marL="1031875" indent="-633413" algn="just">
              <a:buFont typeface="Wingdings" panose="05000000000000000000" pitchFamily="2" charset="2"/>
              <a:buChar char="v"/>
            </a:pPr>
            <a:r>
              <a:rPr lang="en-US" sz="2800" dirty="0" smtClean="0"/>
              <a:t>UT is providing </a:t>
            </a:r>
            <a:r>
              <a:rPr lang="en-US" sz="2800" dirty="0" err="1" smtClean="0"/>
              <a:t>Rs</a:t>
            </a:r>
            <a:r>
              <a:rPr lang="en-US" sz="2800" dirty="0" smtClean="0"/>
              <a:t>. 2831 additional Honorarium to  to the Cook cum helper. (Rs.3831/month)</a:t>
            </a:r>
          </a:p>
          <a:p>
            <a:pPr marL="1031875" indent="-633413" algn="just">
              <a:buFont typeface="Wingdings" panose="05000000000000000000" pitchFamily="2" charset="2"/>
              <a:buChar char="v"/>
            </a:pPr>
            <a:r>
              <a:rPr lang="en-US" sz="2800" dirty="0" smtClean="0"/>
              <a:t>Seasonal fruits, </a:t>
            </a:r>
            <a:r>
              <a:rPr lang="en-US" sz="2800" dirty="0" err="1" smtClean="0"/>
              <a:t>Sukhadi</a:t>
            </a:r>
            <a:r>
              <a:rPr lang="en-US" sz="2800" dirty="0" smtClean="0"/>
              <a:t>, </a:t>
            </a:r>
            <a:r>
              <a:rPr lang="en-US" sz="2800" dirty="0" err="1" smtClean="0"/>
              <a:t>Lapsi</a:t>
            </a:r>
            <a:r>
              <a:rPr lang="en-US" sz="2800" dirty="0" smtClean="0"/>
              <a:t> (sweet </a:t>
            </a:r>
            <a:r>
              <a:rPr lang="en-US" sz="2800" dirty="0" err="1" smtClean="0"/>
              <a:t>dalia</a:t>
            </a:r>
            <a:r>
              <a:rPr lang="en-US" sz="2800" dirty="0" smtClean="0"/>
              <a:t>), </a:t>
            </a:r>
            <a:r>
              <a:rPr lang="en-US" sz="2800" dirty="0" err="1" smtClean="0"/>
              <a:t>Sheera</a:t>
            </a:r>
            <a:r>
              <a:rPr lang="en-US" sz="2800" dirty="0" smtClean="0"/>
              <a:t>  are served. </a:t>
            </a:r>
          </a:p>
          <a:p>
            <a:pPr marL="1031875" indent="-633413" algn="just">
              <a:buFont typeface="Wingdings" panose="05000000000000000000" pitchFamily="2" charset="2"/>
              <a:buChar char="v"/>
            </a:pPr>
            <a:r>
              <a:rPr lang="en-US" sz="2800" dirty="0" smtClean="0"/>
              <a:t>LPG (100%) in all schools.</a:t>
            </a:r>
          </a:p>
          <a:p>
            <a:pPr marL="1031875" indent="-633413" algn="just">
              <a:buFont typeface="Wingdings" panose="05000000000000000000" pitchFamily="2" charset="2"/>
              <a:buChar char="v"/>
            </a:pPr>
            <a:r>
              <a:rPr lang="en-US" sz="2800" dirty="0"/>
              <a:t>T</a:t>
            </a:r>
            <a:r>
              <a:rPr lang="en-US" sz="2800" dirty="0" smtClean="0"/>
              <a:t>oll </a:t>
            </a:r>
            <a:r>
              <a:rPr lang="en-US" sz="2800" dirty="0"/>
              <a:t>free No. </a:t>
            </a:r>
            <a:r>
              <a:rPr lang="en-US" sz="2800" b="1" dirty="0"/>
              <a:t>1800-233-0260</a:t>
            </a:r>
            <a:r>
              <a:rPr lang="en-US" sz="2800" dirty="0"/>
              <a:t> in which the any complaints related with MDMS</a:t>
            </a:r>
            <a:endParaRPr lang="en-IN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33450"/>
          </a:xfr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Issues</a:t>
            </a:r>
            <a:endParaRPr lang="en-IN" altLang="en-US" sz="4000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0482" name="Picture 5" descr="C:\Documents and Settings\user\Desktop\LOGO\MDM_LOGO_JPE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9" t="13121" r="27777" b="10283"/>
          <a:stretch>
            <a:fillRect/>
          </a:stretch>
        </p:blipFill>
        <p:spPr bwMode="auto">
          <a:xfrm>
            <a:off x="8469773" y="61144"/>
            <a:ext cx="6159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Box 6"/>
          <p:cNvSpPr txBox="1">
            <a:spLocks noChangeArrowheads="1"/>
          </p:cNvSpPr>
          <p:nvPr/>
        </p:nvSpPr>
        <p:spPr bwMode="auto">
          <a:xfrm>
            <a:off x="228600" y="6400800"/>
            <a:ext cx="3581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6666FF"/>
                </a:solidFill>
              </a:rPr>
              <a:t>Ministry of HRD, Govt. of India</a:t>
            </a:r>
          </a:p>
        </p:txBody>
      </p:sp>
      <p:sp>
        <p:nvSpPr>
          <p:cNvPr id="20485" name="Content Placeholder 8"/>
          <p:cNvSpPr>
            <a:spLocks noGrp="1"/>
          </p:cNvSpPr>
          <p:nvPr>
            <p:ph idx="1"/>
          </p:nvPr>
        </p:nvSpPr>
        <p:spPr>
          <a:xfrm>
            <a:off x="838200" y="1346994"/>
            <a:ext cx="7391400" cy="3301206"/>
          </a:xfrm>
        </p:spPr>
        <p:txBody>
          <a:bodyPr/>
          <a:lstStyle/>
          <a:p>
            <a:pPr algn="just">
              <a:buBlip>
                <a:blip r:embed="rId4"/>
              </a:buBlip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Almost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2.3 months delay in the fund release from U.T Administration to the District Authority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Blip>
                <a:blip r:embed="rId4"/>
              </a:buBlip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Only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one meeting of District Level Committee held under the Chairmanship of Member of Parliament (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Lok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Sabha).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334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altLang="en-US" sz="2600" b="1" dirty="0" smtClean="0"/>
              <a:t>Coverage : CHILDREN Enrolment vs Achievement (PRY) </a:t>
            </a:r>
          </a:p>
        </p:txBody>
      </p:sp>
      <p:graphicFrame>
        <p:nvGraphicFramePr>
          <p:cNvPr id="102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9664426"/>
              </p:ext>
            </p:extLst>
          </p:nvPr>
        </p:nvGraphicFramePr>
        <p:xfrm>
          <a:off x="682625" y="996950"/>
          <a:ext cx="8239125" cy="492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" name="Chart" r:id="rId4" imgW="7819917" imgH="4467131" progId="Excel.Chart.8">
                  <p:embed/>
                </p:oleObj>
              </mc:Choice>
              <mc:Fallback>
                <p:oleObj name="Chart" r:id="rId4" imgW="7819917" imgH="4467131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996950"/>
                        <a:ext cx="8239125" cy="492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11"/>
          <p:cNvSpPr txBox="1">
            <a:spLocks noChangeArrowheads="1"/>
          </p:cNvSpPr>
          <p:nvPr/>
        </p:nvSpPr>
        <p:spPr bwMode="auto">
          <a:xfrm rot="10800000">
            <a:off x="228600" y="1143000"/>
            <a:ext cx="461963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latin typeface="Bookman Old Style" pitchFamily="18" charset="0"/>
              </a:rPr>
              <a:t>No. of Children (in Thousands)</a:t>
            </a:r>
            <a:endParaRPr lang="en-IN" altLang="en-US" b="1">
              <a:latin typeface="Bookman Old Style" pitchFamily="18" charset="0"/>
            </a:endParaRPr>
          </a:p>
        </p:txBody>
      </p:sp>
      <p:sp>
        <p:nvSpPr>
          <p:cNvPr id="1029" name="TextBox 6"/>
          <p:cNvSpPr txBox="1">
            <a:spLocks noChangeArrowheads="1"/>
          </p:cNvSpPr>
          <p:nvPr/>
        </p:nvSpPr>
        <p:spPr bwMode="auto">
          <a:xfrm>
            <a:off x="7772400" y="31242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0000CC"/>
                </a:solidFill>
              </a:rPr>
              <a:t>78%</a:t>
            </a:r>
            <a:endParaRPr lang="en-US" altLang="en-US" b="1" dirty="0">
              <a:solidFill>
                <a:srgbClr val="0000CC"/>
              </a:solidFill>
            </a:endParaRPr>
          </a:p>
        </p:txBody>
      </p:sp>
      <p:sp>
        <p:nvSpPr>
          <p:cNvPr id="1030" name="TextBox 6"/>
          <p:cNvSpPr txBox="1">
            <a:spLocks noChangeArrowheads="1"/>
          </p:cNvSpPr>
          <p:nvPr/>
        </p:nvSpPr>
        <p:spPr bwMode="auto">
          <a:xfrm>
            <a:off x="2855794" y="30480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CC"/>
                </a:solidFill>
              </a:rPr>
              <a:t>80%</a:t>
            </a:r>
          </a:p>
        </p:txBody>
      </p:sp>
      <p:pic>
        <p:nvPicPr>
          <p:cNvPr id="1032" name="Picture 5" descr="C:\Documents and Settings\user\Desktop\LOGO\MDM_LOGO_JPE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9" t="13121" r="27777" b="10283"/>
          <a:stretch>
            <a:fillRect/>
          </a:stretch>
        </p:blipFill>
        <p:spPr bwMode="auto">
          <a:xfrm>
            <a:off x="8305800" y="152400"/>
            <a:ext cx="6159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Box 6"/>
          <p:cNvSpPr txBox="1">
            <a:spLocks noChangeArrowheads="1"/>
          </p:cNvSpPr>
          <p:nvPr/>
        </p:nvSpPr>
        <p:spPr bwMode="auto">
          <a:xfrm>
            <a:off x="228600" y="6400800"/>
            <a:ext cx="3581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6666FF"/>
                </a:solidFill>
              </a:rPr>
              <a:t>Ministry of HRD, Govt. of India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334000" y="3126736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00CC"/>
                </a:solidFill>
              </a:rPr>
              <a:t>79%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33450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6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Coverage : CHILDREN Enrolment vs Achievement (</a:t>
            </a:r>
            <a:r>
              <a:rPr lang="en-US" altLang="en-US" sz="2600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U.PRY</a:t>
            </a:r>
            <a:r>
              <a:rPr lang="en-US" altLang="en-US" sz="26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) </a:t>
            </a:r>
          </a:p>
        </p:txBody>
      </p:sp>
      <p:graphicFrame>
        <p:nvGraphicFramePr>
          <p:cNvPr id="2050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5696076"/>
              </p:ext>
            </p:extLst>
          </p:nvPr>
        </p:nvGraphicFramePr>
        <p:xfrm>
          <a:off x="695325" y="1147763"/>
          <a:ext cx="8161338" cy="503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8" name="Chart" r:id="rId4" imgW="7029530" imgH="4333784" progId="Excel.Chart.8">
                  <p:embed/>
                </p:oleObj>
              </mc:Choice>
              <mc:Fallback>
                <p:oleObj name="Chart" r:id="rId4" imgW="7029530" imgH="433378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1147763"/>
                        <a:ext cx="8161338" cy="503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11"/>
          <p:cNvSpPr txBox="1">
            <a:spLocks noChangeArrowheads="1"/>
          </p:cNvSpPr>
          <p:nvPr/>
        </p:nvSpPr>
        <p:spPr bwMode="auto">
          <a:xfrm rot="10800000">
            <a:off x="228600" y="1295400"/>
            <a:ext cx="461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latin typeface="Bookman Old Style" pitchFamily="18" charset="0"/>
              </a:rPr>
              <a:t>No. of Children (in Thousands)</a:t>
            </a:r>
            <a:endParaRPr lang="en-IN" altLang="en-US" b="1">
              <a:latin typeface="Bookman Old Style" pitchFamily="18" charset="0"/>
            </a:endParaRPr>
          </a:p>
        </p:txBody>
      </p:sp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5562600" y="3310425"/>
            <a:ext cx="685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00CC"/>
                </a:solidFill>
              </a:rPr>
              <a:t>77%</a:t>
            </a: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3238500" y="3307746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00CC"/>
                </a:solidFill>
              </a:rPr>
              <a:t>78%</a:t>
            </a:r>
            <a:r>
              <a:rPr lang="en-US" altLang="en-US" b="1" u="sng" dirty="0">
                <a:solidFill>
                  <a:srgbClr val="0000CC"/>
                </a:solidFill>
              </a:rPr>
              <a:t> </a:t>
            </a:r>
          </a:p>
        </p:txBody>
      </p:sp>
      <p:pic>
        <p:nvPicPr>
          <p:cNvPr id="2056" name="Picture 5" descr="C:\Documents and Settings\user\Desktop\LOGO\MDM_LOGO_JPE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9" t="13121" r="27777" b="10283"/>
          <a:stretch>
            <a:fillRect/>
          </a:stretch>
        </p:blipFill>
        <p:spPr bwMode="auto">
          <a:xfrm>
            <a:off x="8562463" y="0"/>
            <a:ext cx="6159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TextBox 6"/>
          <p:cNvSpPr txBox="1">
            <a:spLocks noChangeArrowheads="1"/>
          </p:cNvSpPr>
          <p:nvPr/>
        </p:nvSpPr>
        <p:spPr bwMode="auto">
          <a:xfrm>
            <a:off x="228600" y="6400800"/>
            <a:ext cx="3581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6666FF"/>
                </a:solidFill>
              </a:rPr>
              <a:t>Ministry of HRD, Govt. of India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7962900" y="3309288"/>
            <a:ext cx="685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0000CC"/>
                </a:solidFill>
              </a:rPr>
              <a:t>77%</a:t>
            </a:r>
            <a:endParaRPr lang="en-US" altLang="en-US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defRPr/>
            </a:pPr>
            <a:r>
              <a:rPr lang="en-US" sz="2800" b="1" dirty="0" smtClean="0"/>
              <a:t>Payment of cost of food grains to FCI  (</a:t>
            </a:r>
            <a:r>
              <a:rPr lang="en-US" sz="2800" b="1" dirty="0" err="1" smtClean="0"/>
              <a:t>Rs</a:t>
            </a:r>
            <a:r>
              <a:rPr lang="en-US" sz="2800" b="1" dirty="0" smtClean="0"/>
              <a:t> in Lakh)</a:t>
            </a:r>
            <a:endParaRPr lang="en-US" sz="2800" b="1" dirty="0"/>
          </a:p>
        </p:txBody>
      </p:sp>
      <p:graphicFrame>
        <p:nvGraphicFramePr>
          <p:cNvPr id="11267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046556"/>
              </p:ext>
            </p:extLst>
          </p:nvPr>
        </p:nvGraphicFramePr>
        <p:xfrm>
          <a:off x="228600" y="893763"/>
          <a:ext cx="8451850" cy="560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72" name="Worksheet" r:id="rId4" imgW="8324976" imgH="5553074" progId="Excel.Sheet.8">
                  <p:embed/>
                </p:oleObj>
              </mc:Choice>
              <mc:Fallback>
                <p:oleObj name="Worksheet" r:id="rId4" imgW="8324976" imgH="5553074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893763"/>
                        <a:ext cx="8451850" cy="560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7010400" y="3822879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Arial" charset="0"/>
              </a:rPr>
              <a:t>100%</a:t>
            </a:r>
            <a:endParaRPr lang="en-IN" altLang="en-US" sz="18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8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altLang="en-US" sz="2800" b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FOOD GRAIN : ALLOCATION vs. UTILISATION </a:t>
            </a:r>
          </a:p>
        </p:txBody>
      </p:sp>
      <p:graphicFrame>
        <p:nvGraphicFramePr>
          <p:cNvPr id="10242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85213428"/>
              </p:ext>
            </p:extLst>
          </p:nvPr>
        </p:nvGraphicFramePr>
        <p:xfrm>
          <a:off x="588963" y="1298575"/>
          <a:ext cx="7673975" cy="462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8" name="Chart" r:id="rId4" imgW="6667540" imgH="4019581" progId="Excel.Chart.8">
                  <p:embed/>
                </p:oleObj>
              </mc:Choice>
              <mc:Fallback>
                <p:oleObj name="Chart" r:id="rId4" imgW="6667540" imgH="4019581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3" y="1298575"/>
                        <a:ext cx="7673975" cy="462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4" name="Picture 5" descr="C:\Documents and Settings\user\Desktop\LOGO\MDM_LOGO_JPE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9" t="13121" r="27777" b="10283"/>
          <a:stretch>
            <a:fillRect/>
          </a:stretch>
        </p:blipFill>
        <p:spPr bwMode="auto">
          <a:xfrm>
            <a:off x="8305800" y="152400"/>
            <a:ext cx="6159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228600" y="6400800"/>
            <a:ext cx="3581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6666FF"/>
                </a:solidFill>
              </a:rPr>
              <a:t>Ministry of HRD, Govt. of India</a:t>
            </a:r>
          </a:p>
        </p:txBody>
      </p:sp>
      <p:sp>
        <p:nvSpPr>
          <p:cNvPr id="10246" name="Text Box 11"/>
          <p:cNvSpPr txBox="1">
            <a:spLocks noChangeArrowheads="1"/>
          </p:cNvSpPr>
          <p:nvPr/>
        </p:nvSpPr>
        <p:spPr bwMode="auto">
          <a:xfrm rot="10800000">
            <a:off x="146050" y="1219200"/>
            <a:ext cx="4286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>
                <a:latin typeface="Bookman Old Style" pitchFamily="18" charset="0"/>
              </a:rPr>
              <a:t>Quantity in MTs</a:t>
            </a:r>
            <a:endParaRPr lang="en-IN" altLang="en-US" sz="1600" b="1">
              <a:latin typeface="Bookman Old Style" pitchFamily="18" charset="0"/>
            </a:endParaRPr>
          </a:p>
        </p:txBody>
      </p:sp>
      <p:sp>
        <p:nvSpPr>
          <p:cNvPr id="10247" name="TextBox 6"/>
          <p:cNvSpPr txBox="1">
            <a:spLocks noChangeArrowheads="1"/>
          </p:cNvSpPr>
          <p:nvPr/>
        </p:nvSpPr>
        <p:spPr bwMode="auto">
          <a:xfrm>
            <a:off x="2746375" y="3352800"/>
            <a:ext cx="83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b="1" dirty="0" smtClean="0">
                <a:solidFill>
                  <a:srgbClr val="0000CC"/>
                </a:solidFill>
              </a:rPr>
              <a:t>61%</a:t>
            </a:r>
            <a:endParaRPr lang="en-US" altLang="en-US" sz="1600" b="1" dirty="0">
              <a:solidFill>
                <a:srgbClr val="0000CC"/>
              </a:solidFill>
            </a:endParaRPr>
          </a:p>
        </p:txBody>
      </p:sp>
      <p:sp>
        <p:nvSpPr>
          <p:cNvPr id="10248" name="TextBox 7"/>
          <p:cNvSpPr txBox="1">
            <a:spLocks noChangeArrowheads="1"/>
          </p:cNvSpPr>
          <p:nvPr/>
        </p:nvSpPr>
        <p:spPr bwMode="auto">
          <a:xfrm>
            <a:off x="7315200" y="3336003"/>
            <a:ext cx="83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b="1" dirty="0" smtClean="0">
                <a:solidFill>
                  <a:srgbClr val="0000CC"/>
                </a:solidFill>
              </a:rPr>
              <a:t>62%</a:t>
            </a:r>
            <a:endParaRPr lang="en-US" altLang="en-US" sz="1600" b="1" dirty="0">
              <a:solidFill>
                <a:srgbClr val="0000CC"/>
              </a:solidFill>
            </a:endParaRPr>
          </a:p>
        </p:txBody>
      </p:sp>
      <p:sp>
        <p:nvSpPr>
          <p:cNvPr id="10249" name="TextBox 8"/>
          <p:cNvSpPr txBox="1">
            <a:spLocks noChangeArrowheads="1"/>
          </p:cNvSpPr>
          <p:nvPr/>
        </p:nvSpPr>
        <p:spPr bwMode="auto">
          <a:xfrm>
            <a:off x="5181600" y="3352800"/>
            <a:ext cx="83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 b="1" dirty="0">
                <a:solidFill>
                  <a:srgbClr val="0000CC"/>
                </a:solidFill>
              </a:rPr>
              <a:t>5</a:t>
            </a:r>
            <a:r>
              <a:rPr lang="en-US" altLang="en-US" sz="1600" b="1" dirty="0" smtClean="0">
                <a:solidFill>
                  <a:srgbClr val="0000CC"/>
                </a:solidFill>
              </a:rPr>
              <a:t>2</a:t>
            </a:r>
            <a:r>
              <a:rPr lang="en-US" altLang="en-US" sz="1600" b="1" dirty="0">
                <a:solidFill>
                  <a:srgbClr val="0000CC"/>
                </a:solidFill>
              </a:rPr>
              <a:t>%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33450"/>
          </a:xfr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altLang="en-US" sz="2800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     COOKING </a:t>
            </a:r>
            <a:r>
              <a:rPr lang="en-US" altLang="en-US" sz="28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COST: ALLOCATION vs UTILISATION</a:t>
            </a:r>
          </a:p>
        </p:txBody>
      </p:sp>
      <p:graphicFrame>
        <p:nvGraphicFramePr>
          <p:cNvPr id="11266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87933899"/>
              </p:ext>
            </p:extLst>
          </p:nvPr>
        </p:nvGraphicFramePr>
        <p:xfrm>
          <a:off x="549275" y="1154113"/>
          <a:ext cx="8266113" cy="464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19" name="Chart" r:id="rId4" imgW="7972434" imgH="4476848" progId="Excel.Chart.8">
                  <p:embed/>
                </p:oleObj>
              </mc:Choice>
              <mc:Fallback>
                <p:oleObj name="Chart" r:id="rId4" imgW="7972434" imgH="4476848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1154113"/>
                        <a:ext cx="8266113" cy="464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68" name="Picture 5" descr="C:\Documents and Settings\user\Desktop\LOGO\MDM_LOGO_JPE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9" t="13121" r="27777" b="10283"/>
          <a:stretch>
            <a:fillRect/>
          </a:stretch>
        </p:blipFill>
        <p:spPr bwMode="auto">
          <a:xfrm>
            <a:off x="8305800" y="152400"/>
            <a:ext cx="6159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228600" y="6400800"/>
            <a:ext cx="3581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6666FF"/>
                </a:solidFill>
              </a:rPr>
              <a:t>Ministry of HRD, Govt. of India</a:t>
            </a:r>
          </a:p>
        </p:txBody>
      </p:sp>
      <p:sp>
        <p:nvSpPr>
          <p:cNvPr id="11270" name="Text Box 11"/>
          <p:cNvSpPr txBox="1">
            <a:spLocks noChangeArrowheads="1"/>
          </p:cNvSpPr>
          <p:nvPr/>
        </p:nvSpPr>
        <p:spPr bwMode="auto">
          <a:xfrm rot="10800000">
            <a:off x="114300" y="1219200"/>
            <a:ext cx="4921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/>
              <a:t>Rs in Lakhs</a:t>
            </a:r>
            <a:endParaRPr lang="en-IN" altLang="en-US" sz="2000" b="1"/>
          </a:p>
        </p:txBody>
      </p:sp>
      <p:sp>
        <p:nvSpPr>
          <p:cNvPr id="11271" name="TextBox 6"/>
          <p:cNvSpPr txBox="1">
            <a:spLocks noChangeArrowheads="1"/>
          </p:cNvSpPr>
          <p:nvPr/>
        </p:nvSpPr>
        <p:spPr bwMode="auto">
          <a:xfrm>
            <a:off x="7239000" y="3198198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600" b="1" dirty="0" smtClean="0">
                <a:solidFill>
                  <a:srgbClr val="006600"/>
                </a:solidFill>
              </a:rPr>
              <a:t>67%</a:t>
            </a:r>
            <a:endParaRPr lang="en-US" altLang="en-US" sz="1600" b="1" dirty="0">
              <a:solidFill>
                <a:srgbClr val="006600"/>
              </a:solidFill>
            </a:endParaRPr>
          </a:p>
        </p:txBody>
      </p:sp>
      <p:sp>
        <p:nvSpPr>
          <p:cNvPr id="11272" name="TextBox 7"/>
          <p:cNvSpPr txBox="1">
            <a:spLocks noChangeArrowheads="1"/>
          </p:cNvSpPr>
          <p:nvPr/>
        </p:nvSpPr>
        <p:spPr bwMode="auto">
          <a:xfrm>
            <a:off x="5029200" y="3530600"/>
            <a:ext cx="838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600" b="1" dirty="0" smtClean="0">
                <a:solidFill>
                  <a:srgbClr val="006600"/>
                </a:solidFill>
              </a:rPr>
              <a:t>54%</a:t>
            </a:r>
            <a:endParaRPr lang="en-US" altLang="en-US" sz="1600" b="1" dirty="0">
              <a:solidFill>
                <a:srgbClr val="006600"/>
              </a:solidFill>
            </a:endParaRPr>
          </a:p>
        </p:txBody>
      </p:sp>
      <p:sp>
        <p:nvSpPr>
          <p:cNvPr id="11273" name="TextBox 8"/>
          <p:cNvSpPr txBox="1">
            <a:spLocks noChangeArrowheads="1"/>
          </p:cNvSpPr>
          <p:nvPr/>
        </p:nvSpPr>
        <p:spPr bwMode="auto">
          <a:xfrm>
            <a:off x="2590800" y="4114800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600" b="1" dirty="0" smtClean="0">
                <a:solidFill>
                  <a:srgbClr val="006600"/>
                </a:solidFill>
              </a:rPr>
              <a:t>62%</a:t>
            </a:r>
            <a:endParaRPr lang="en-US" altLang="en-US" sz="16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39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6181</TotalTime>
  <Words>703</Words>
  <Application>Microsoft Office PowerPoint</Application>
  <PresentationFormat>On-screen Show (4:3)</PresentationFormat>
  <Paragraphs>232</Paragraphs>
  <Slides>24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6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Office Theme</vt:lpstr>
      <vt:lpstr>Profile</vt:lpstr>
      <vt:lpstr>1_Profile</vt:lpstr>
      <vt:lpstr>2_Profile</vt:lpstr>
      <vt:lpstr>3_Profile</vt:lpstr>
      <vt:lpstr>4_Profile</vt:lpstr>
      <vt:lpstr>Chart</vt:lpstr>
      <vt:lpstr>Worksheet</vt:lpstr>
      <vt:lpstr>Microsoft Excel 97-2003 Worksheet</vt:lpstr>
      <vt:lpstr>Mid Day Meal Scheme</vt:lpstr>
      <vt:lpstr>Review  of Implementation of  MDMS in Dadra &amp; Nagar Haveli (Primary + Upper Primary) (1.4.2016 to 31.12.2016)</vt:lpstr>
      <vt:lpstr>Best Practices</vt:lpstr>
      <vt:lpstr>Issues</vt:lpstr>
      <vt:lpstr>Coverage : CHILDREN Enrolment vs Achievement (PRY) </vt:lpstr>
      <vt:lpstr>Coverage : CHILDREN Enrolment vs Achievement (U.PRY) </vt:lpstr>
      <vt:lpstr>Payment of cost of food grains to FCI  (Rs in Lakh)</vt:lpstr>
      <vt:lpstr>FOOD GRAIN : ALLOCATION vs. UTILISATION </vt:lpstr>
      <vt:lpstr>      COOKING COST: ALLOCATION vs UTILISATION</vt:lpstr>
      <vt:lpstr>Honorarium to Cooks-cum-Helpers</vt:lpstr>
      <vt:lpstr>Transportation Assistance : ALLOCATION vs UTILISATION</vt:lpstr>
      <vt:lpstr>MME: ALLOCATION vs UTILISATION</vt:lpstr>
      <vt:lpstr>Achievement up to 2016-17 Kitchen cum Stores </vt:lpstr>
      <vt:lpstr>Coverage : School Health Programme   </vt:lpstr>
      <vt:lpstr> Summary of performance - Physical</vt:lpstr>
      <vt:lpstr> Summary of performance – Financial </vt:lpstr>
      <vt:lpstr>Automated Monitoring System</vt:lpstr>
      <vt:lpstr>PowerPoint Presentation</vt:lpstr>
      <vt:lpstr>Score Card all components : 3 years</vt:lpstr>
      <vt:lpstr>Analysis of UT’s Proposal for 2017-18</vt:lpstr>
      <vt:lpstr>Proposal for 2017-18 : Children (PRIMARY)</vt:lpstr>
      <vt:lpstr>Proposal for 2017-18 : Children (Up. PRIMARY)</vt:lpstr>
      <vt:lpstr>Proposals and Recommendations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 Day Meal Scheme</dc:title>
  <dc:creator>hp</dc:creator>
  <cp:lastModifiedBy>hp</cp:lastModifiedBy>
  <cp:revision>1156</cp:revision>
  <cp:lastPrinted>2017-01-30T11:39:14Z</cp:lastPrinted>
  <dcterms:created xsi:type="dcterms:W3CDTF">2008-03-19T23:08:45Z</dcterms:created>
  <dcterms:modified xsi:type="dcterms:W3CDTF">2017-02-06T04:02:39Z</dcterms:modified>
</cp:coreProperties>
</file>