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82" r:id="rId8"/>
    <p:sldId id="262" r:id="rId9"/>
    <p:sldId id="263" r:id="rId10"/>
    <p:sldId id="276" r:id="rId11"/>
    <p:sldId id="265" r:id="rId12"/>
    <p:sldId id="267" r:id="rId13"/>
    <p:sldId id="291" r:id="rId14"/>
    <p:sldId id="285" r:id="rId15"/>
    <p:sldId id="268" r:id="rId16"/>
    <p:sldId id="284" r:id="rId17"/>
    <p:sldId id="283" r:id="rId18"/>
    <p:sldId id="277" r:id="rId19"/>
    <p:sldId id="288" r:id="rId20"/>
    <p:sldId id="293" r:id="rId21"/>
    <p:sldId id="287" r:id="rId22"/>
    <p:sldId id="278" r:id="rId23"/>
    <p:sldId id="290" r:id="rId24"/>
    <p:sldId id="289" r:id="rId25"/>
    <p:sldId id="286" r:id="rId26"/>
    <p:sldId id="292"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AngAx val="1"/>
    </c:view3D>
    <c:plotArea>
      <c:layout/>
      <c:bar3DChart>
        <c:barDir val="col"/>
        <c:grouping val="clustered"/>
        <c:ser>
          <c:idx val="0"/>
          <c:order val="0"/>
          <c:tx>
            <c:strRef>
              <c:f>Sheet1!$B$1</c:f>
              <c:strCache>
                <c:ptCount val="1"/>
                <c:pt idx="0">
                  <c:v>Series 1</c:v>
                </c:pt>
              </c:strCache>
            </c:strRef>
          </c:tx>
          <c:spPr>
            <a:solidFill>
              <a:srgbClr val="00FF00"/>
            </a:solidFill>
          </c:spPr>
          <c:dLbls>
            <c:dLbl>
              <c:idx val="0"/>
              <c:layout>
                <c:manualLayout>
                  <c:x val="8.828330052493439E-3"/>
                  <c:y val="0.27096095130965947"/>
                </c:manualLayout>
              </c:layout>
              <c:showVal val="1"/>
            </c:dLbl>
            <c:dLbl>
              <c:idx val="1"/>
              <c:layout>
                <c:manualLayout>
                  <c:x val="1.0490485564304463E-2"/>
                  <c:y val="0.31977047511918305"/>
                </c:manualLayout>
              </c:layout>
              <c:showVal val="1"/>
            </c:dLbl>
            <c:dLbl>
              <c:idx val="2"/>
              <c:layout>
                <c:manualLayout>
                  <c:x val="0"/>
                  <c:y val="0.35240211045047948"/>
                </c:manualLayout>
              </c:layout>
              <c:showVal val="1"/>
            </c:dLbl>
            <c:dLbl>
              <c:idx val="3"/>
              <c:layout>
                <c:manualLayout>
                  <c:x val="7.0922189413823444E-3"/>
                  <c:y val="0.29081632653061318"/>
                </c:manualLayout>
              </c:layout>
              <c:showVal val="1"/>
            </c:dLbl>
            <c:txPr>
              <a:bodyPr rot="-5400000" vert="horz"/>
              <a:lstStyle/>
              <a:p>
                <a:pPr>
                  <a:defRPr b="1">
                    <a:solidFill>
                      <a:srgbClr val="C00000"/>
                    </a:solidFill>
                  </a:defRPr>
                </a:pPr>
                <a:endParaRPr lang="en-US"/>
              </a:p>
            </c:txPr>
            <c:showVal val="1"/>
          </c:dLbls>
          <c:cat>
            <c:strRef>
              <c:f>Sheet1!$A$2:$A$6</c:f>
              <c:strCache>
                <c:ptCount val="4"/>
                <c:pt idx="0">
                  <c:v>Total no. of cook cum helpers sanctioned</c:v>
                </c:pt>
                <c:pt idx="1">
                  <c:v>Total no. of Beneficiary</c:v>
                </c:pt>
                <c:pt idx="2">
                  <c:v>Total no. of Beneficiary with bank accounts</c:v>
                </c:pt>
                <c:pt idx="3">
                  <c:v>Total no. of accounts seeded with aadhar</c:v>
                </c:pt>
              </c:strCache>
            </c:strRef>
          </c:cat>
          <c:val>
            <c:numRef>
              <c:f>Sheet1!$B$2:$B$6</c:f>
              <c:numCache>
                <c:formatCode>General</c:formatCode>
                <c:ptCount val="5"/>
                <c:pt idx="0">
                  <c:v>85066</c:v>
                </c:pt>
                <c:pt idx="1">
                  <c:v>81417</c:v>
                </c:pt>
                <c:pt idx="2">
                  <c:v>75918</c:v>
                </c:pt>
                <c:pt idx="3">
                  <c:v>61568</c:v>
                </c:pt>
              </c:numCache>
            </c:numRef>
          </c:val>
        </c:ser>
        <c:shape val="cylinder"/>
        <c:axId val="98830592"/>
        <c:axId val="98844672"/>
        <c:axId val="0"/>
      </c:bar3DChart>
      <c:catAx>
        <c:axId val="98830592"/>
        <c:scaling>
          <c:orientation val="minMax"/>
        </c:scaling>
        <c:axPos val="b"/>
        <c:tickLblPos val="nextTo"/>
        <c:txPr>
          <a:bodyPr/>
          <a:lstStyle/>
          <a:p>
            <a:pPr>
              <a:defRPr sz="1200" b="1">
                <a:latin typeface="+mj-lt"/>
              </a:defRPr>
            </a:pPr>
            <a:endParaRPr lang="en-US"/>
          </a:p>
        </c:txPr>
        <c:crossAx val="98844672"/>
        <c:crosses val="autoZero"/>
        <c:auto val="1"/>
        <c:lblAlgn val="ctr"/>
        <c:lblOffset val="100"/>
      </c:catAx>
      <c:valAx>
        <c:axId val="98844672"/>
        <c:scaling>
          <c:orientation val="minMax"/>
        </c:scaling>
        <c:axPos val="l"/>
        <c:majorGridlines>
          <c:spPr>
            <a:ln>
              <a:solidFill>
                <a:schemeClr val="bg1"/>
              </a:solidFill>
            </a:ln>
          </c:spPr>
        </c:majorGridlines>
        <c:numFmt formatCode="General" sourceLinked="1"/>
        <c:tickLblPos val="nextTo"/>
        <c:txPr>
          <a:bodyPr/>
          <a:lstStyle/>
          <a:p>
            <a:pPr>
              <a:defRPr sz="1200" b="1">
                <a:latin typeface="+mj-lt"/>
              </a:defRPr>
            </a:pPr>
            <a:endParaRPr lang="en-US"/>
          </a:p>
        </c:txPr>
        <c:crossAx val="98830592"/>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spPr>
            <a:solidFill>
              <a:srgbClr val="FFFF00"/>
            </a:solidFill>
          </c:spPr>
          <c:dLbls>
            <c:dLbl>
              <c:idx val="0"/>
              <c:layout>
                <c:manualLayout>
                  <c:x val="1.7543859649122865E-2"/>
                  <c:y val="0.23404255319148967"/>
                </c:manualLayout>
              </c:layout>
              <c:showVal val="1"/>
            </c:dLbl>
            <c:dLbl>
              <c:idx val="2"/>
              <c:layout>
                <c:manualLayout>
                  <c:x val="2.1052631578947382E-2"/>
                  <c:y val="0.25177304964538949"/>
                </c:manualLayout>
              </c:layout>
              <c:showVal val="1"/>
            </c:dLbl>
            <c:txPr>
              <a:bodyPr/>
              <a:lstStyle/>
              <a:p>
                <a:pPr>
                  <a:defRPr b="1"/>
                </a:pPr>
                <a:endParaRPr lang="en-US"/>
              </a:p>
            </c:txPr>
            <c:showVal val="1"/>
          </c:dLbls>
          <c:cat>
            <c:strRef>
              <c:f>Sheet1!$A$2:$A$4</c:f>
              <c:strCache>
                <c:ptCount val="3"/>
                <c:pt idx="0">
                  <c:v>Total no. of schools</c:v>
                </c:pt>
                <c:pt idx="1">
                  <c:v>No. of schools with gas connection</c:v>
                </c:pt>
                <c:pt idx="2">
                  <c:v>No. of schools to be provided with gas connection</c:v>
                </c:pt>
              </c:strCache>
            </c:strRef>
          </c:cat>
          <c:val>
            <c:numRef>
              <c:f>Sheet1!$B$2:$B$4</c:f>
              <c:numCache>
                <c:formatCode>General</c:formatCode>
                <c:ptCount val="3"/>
                <c:pt idx="0">
                  <c:v>40025</c:v>
                </c:pt>
                <c:pt idx="1">
                  <c:v>2089</c:v>
                </c:pt>
                <c:pt idx="2">
                  <c:v>37936</c:v>
                </c:pt>
              </c:numCache>
            </c:numRef>
          </c:val>
        </c:ser>
        <c:shape val="cylinder"/>
        <c:axId val="98923648"/>
        <c:axId val="98925184"/>
        <c:axId val="0"/>
      </c:bar3DChart>
      <c:catAx>
        <c:axId val="98923648"/>
        <c:scaling>
          <c:orientation val="minMax"/>
        </c:scaling>
        <c:axPos val="b"/>
        <c:tickLblPos val="nextTo"/>
        <c:txPr>
          <a:bodyPr/>
          <a:lstStyle/>
          <a:p>
            <a:pPr>
              <a:defRPr sz="1400" b="1">
                <a:latin typeface="+mj-lt"/>
              </a:defRPr>
            </a:pPr>
            <a:endParaRPr lang="en-US"/>
          </a:p>
        </c:txPr>
        <c:crossAx val="98925184"/>
        <c:crosses val="autoZero"/>
        <c:auto val="1"/>
        <c:lblAlgn val="ctr"/>
        <c:lblOffset val="100"/>
      </c:catAx>
      <c:valAx>
        <c:axId val="98925184"/>
        <c:scaling>
          <c:orientation val="minMax"/>
        </c:scaling>
        <c:axPos val="l"/>
        <c:majorGridlines>
          <c:spPr>
            <a:ln>
              <a:solidFill>
                <a:prstClr val="white"/>
              </a:solidFill>
            </a:ln>
          </c:spPr>
        </c:majorGridlines>
        <c:numFmt formatCode="General" sourceLinked="1"/>
        <c:tickLblPos val="nextTo"/>
        <c:txPr>
          <a:bodyPr/>
          <a:lstStyle/>
          <a:p>
            <a:pPr>
              <a:defRPr sz="1400" b="1">
                <a:latin typeface="+mj-lt"/>
              </a:defRPr>
            </a:pPr>
            <a:endParaRPr lang="en-US"/>
          </a:p>
        </c:txPr>
        <c:crossAx val="98923648"/>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Sheet1!$E$6</c:f>
              <c:strCache>
                <c:ptCount val="1"/>
                <c:pt idx="0">
                  <c:v>%age against Enrollment</c:v>
                </c:pt>
              </c:strCache>
            </c:strRef>
          </c:tx>
          <c:spPr>
            <a:solidFill>
              <a:srgbClr val="FFC000"/>
            </a:solidFill>
          </c:spPr>
          <c:dLbls>
            <c:dLbl>
              <c:idx val="0"/>
              <c:layout>
                <c:manualLayout>
                  <c:x val="8.3333333333333731E-3"/>
                  <c:y val="0.23611111111111124"/>
                </c:manualLayout>
              </c:layout>
              <c:showVal val="1"/>
            </c:dLbl>
            <c:dLbl>
              <c:idx val="1"/>
              <c:layout>
                <c:manualLayout>
                  <c:x val="8.3333333333333731E-3"/>
                  <c:y val="0.20833333333333393"/>
                </c:manualLayout>
              </c:layout>
              <c:showVal val="1"/>
            </c:dLbl>
            <c:txPr>
              <a:bodyPr/>
              <a:lstStyle/>
              <a:p>
                <a:pPr>
                  <a:defRPr sz="1800" b="1">
                    <a:solidFill>
                      <a:sysClr val="windowText" lastClr="000000"/>
                    </a:solidFill>
                  </a:defRPr>
                </a:pPr>
                <a:endParaRPr lang="en-US"/>
              </a:p>
            </c:txPr>
            <c:showVal val="1"/>
          </c:dLbls>
          <c:cat>
            <c:strRef>
              <c:f>Sheet1!$F$5:$G$5</c:f>
              <c:strCache>
                <c:ptCount val="2"/>
                <c:pt idx="0">
                  <c:v>primary</c:v>
                </c:pt>
                <c:pt idx="1">
                  <c:v>upper primary</c:v>
                </c:pt>
              </c:strCache>
            </c:strRef>
          </c:cat>
          <c:val>
            <c:numRef>
              <c:f>Sheet1!$F$6:$G$6</c:f>
              <c:numCache>
                <c:formatCode>0</c:formatCode>
                <c:ptCount val="2"/>
                <c:pt idx="0">
                  <c:v>60.129824351901156</c:v>
                </c:pt>
                <c:pt idx="1">
                  <c:v>56.328795121147188</c:v>
                </c:pt>
              </c:numCache>
            </c:numRef>
          </c:val>
        </c:ser>
        <c:ser>
          <c:idx val="1"/>
          <c:order val="1"/>
          <c:tx>
            <c:strRef>
              <c:f>Sheet1!$E$7</c:f>
              <c:strCache>
                <c:ptCount val="1"/>
                <c:pt idx="0">
                  <c:v>%age against PAB</c:v>
                </c:pt>
              </c:strCache>
            </c:strRef>
          </c:tx>
          <c:spPr>
            <a:solidFill>
              <a:srgbClr val="92D050"/>
            </a:solidFill>
          </c:spPr>
          <c:dLbls>
            <c:dLbl>
              <c:idx val="0"/>
              <c:layout>
                <c:manualLayout>
                  <c:x val="1.111111111111116E-2"/>
                  <c:y val="0.33333333333333331"/>
                </c:manualLayout>
              </c:layout>
              <c:showVal val="1"/>
            </c:dLbl>
            <c:dLbl>
              <c:idx val="1"/>
              <c:layout>
                <c:manualLayout>
                  <c:x val="8.3333333333333731E-3"/>
                  <c:y val="0.34722222222222376"/>
                </c:manualLayout>
              </c:layout>
              <c:showVal val="1"/>
            </c:dLbl>
            <c:txPr>
              <a:bodyPr/>
              <a:lstStyle/>
              <a:p>
                <a:pPr>
                  <a:defRPr sz="1800" b="1"/>
                </a:pPr>
                <a:endParaRPr lang="en-US"/>
              </a:p>
            </c:txPr>
            <c:showVal val="1"/>
          </c:dLbls>
          <c:cat>
            <c:strRef>
              <c:f>Sheet1!$F$5:$G$5</c:f>
              <c:strCache>
                <c:ptCount val="2"/>
                <c:pt idx="0">
                  <c:v>primary</c:v>
                </c:pt>
                <c:pt idx="1">
                  <c:v>upper primary</c:v>
                </c:pt>
              </c:strCache>
            </c:strRef>
          </c:cat>
          <c:val>
            <c:numRef>
              <c:f>Sheet1!$F$7:$G$7</c:f>
              <c:numCache>
                <c:formatCode>0</c:formatCode>
                <c:ptCount val="2"/>
                <c:pt idx="0">
                  <c:v>93.967706641026496</c:v>
                </c:pt>
                <c:pt idx="1">
                  <c:v>97.260791708834688</c:v>
                </c:pt>
              </c:numCache>
            </c:numRef>
          </c:val>
        </c:ser>
        <c:shape val="cylinder"/>
        <c:axId val="58202368"/>
        <c:axId val="58212352"/>
        <c:axId val="0"/>
      </c:bar3DChart>
      <c:catAx>
        <c:axId val="58202368"/>
        <c:scaling>
          <c:orientation val="minMax"/>
        </c:scaling>
        <c:axPos val="b"/>
        <c:tickLblPos val="nextTo"/>
        <c:txPr>
          <a:bodyPr/>
          <a:lstStyle/>
          <a:p>
            <a:pPr>
              <a:defRPr sz="1600" b="1"/>
            </a:pPr>
            <a:endParaRPr lang="en-US"/>
          </a:p>
        </c:txPr>
        <c:crossAx val="58212352"/>
        <c:crosses val="autoZero"/>
        <c:auto val="1"/>
        <c:lblAlgn val="ctr"/>
        <c:lblOffset val="100"/>
      </c:catAx>
      <c:valAx>
        <c:axId val="58212352"/>
        <c:scaling>
          <c:orientation val="minMax"/>
        </c:scaling>
        <c:axPos val="l"/>
        <c:majorGridlines>
          <c:spPr>
            <a:ln>
              <a:solidFill>
                <a:schemeClr val="bg1"/>
              </a:solidFill>
            </a:ln>
          </c:spPr>
        </c:majorGridlines>
        <c:numFmt formatCode="0" sourceLinked="1"/>
        <c:tickLblPos val="nextTo"/>
        <c:txPr>
          <a:bodyPr/>
          <a:lstStyle/>
          <a:p>
            <a:pPr>
              <a:defRPr sz="1600" b="1"/>
            </a:pPr>
            <a:endParaRPr lang="en-US"/>
          </a:p>
        </c:txPr>
        <c:crossAx val="58202368"/>
        <c:crosses val="autoZero"/>
        <c:crossBetween val="between"/>
      </c:valAx>
    </c:plotArea>
    <c:legend>
      <c:legendPos val="r"/>
      <c:layout/>
      <c:txPr>
        <a:bodyPr/>
        <a:lstStyle/>
        <a:p>
          <a:pPr>
            <a:defRPr sz="1400" b="1"/>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annual allocation</c:v>
                </c:pt>
              </c:strCache>
            </c:strRef>
          </c:tx>
          <c:spPr>
            <a:solidFill>
              <a:srgbClr val="00B050"/>
            </a:solidFill>
          </c:spPr>
          <c:dLbls>
            <c:dLbl>
              <c:idx val="0"/>
              <c:layout>
                <c:manualLayout>
                  <c:x val="1.6501650165016584E-3"/>
                  <c:y val="0.2517179310239559"/>
                </c:manualLayout>
              </c:layout>
              <c:showVal val="1"/>
            </c:dLbl>
            <c:dLbl>
              <c:idx val="1"/>
              <c:layout>
                <c:manualLayout>
                  <c:x val="6.6006600660066033E-3"/>
                  <c:y val="0.30379727514029731"/>
                </c:manualLayout>
              </c:layout>
              <c:showVal val="1"/>
            </c:dLbl>
            <c:txPr>
              <a:bodyPr rot="-5400000" vert="horz"/>
              <a:lstStyle/>
              <a:p>
                <a:pPr>
                  <a:defRPr>
                    <a:solidFill>
                      <a:schemeClr val="bg1"/>
                    </a:solidFill>
                    <a:latin typeface="Arial Black" pitchFamily="34" charset="0"/>
                  </a:defRPr>
                </a:pPr>
                <a:endParaRPr lang="en-US"/>
              </a:p>
            </c:txPr>
            <c:showVal val="1"/>
          </c:dLbls>
          <c:cat>
            <c:strRef>
              <c:f>Sheet1!$A$2:$A$3</c:f>
              <c:strCache>
                <c:ptCount val="2"/>
                <c:pt idx="0">
                  <c:v>Primary + drought</c:v>
                </c:pt>
                <c:pt idx="1">
                  <c:v>Upper Primary + STCs + drought</c:v>
                </c:pt>
              </c:strCache>
            </c:strRef>
          </c:cat>
          <c:val>
            <c:numRef>
              <c:f>Sheet1!$B$2:$B$3</c:f>
              <c:numCache>
                <c:formatCode>General</c:formatCode>
                <c:ptCount val="2"/>
                <c:pt idx="0">
                  <c:v>59748.94</c:v>
                </c:pt>
                <c:pt idx="1">
                  <c:v>37316.870000000003</c:v>
                </c:pt>
              </c:numCache>
            </c:numRef>
          </c:val>
        </c:ser>
        <c:ser>
          <c:idx val="1"/>
          <c:order val="1"/>
          <c:tx>
            <c:strRef>
              <c:f>Sheet1!$C$1</c:f>
              <c:strCache>
                <c:ptCount val="1"/>
                <c:pt idx="0">
                  <c:v>lifting </c:v>
                </c:pt>
              </c:strCache>
            </c:strRef>
          </c:tx>
          <c:spPr>
            <a:solidFill>
              <a:srgbClr val="FFFF00"/>
            </a:solidFill>
          </c:spPr>
          <c:dLbls>
            <c:dLbl>
              <c:idx val="0"/>
              <c:layout>
                <c:manualLayout>
                  <c:x val="1.6501650165016584E-3"/>
                  <c:y val="0.34719714623993919"/>
                </c:manualLayout>
              </c:layout>
              <c:showVal val="1"/>
            </c:dLbl>
            <c:dLbl>
              <c:idx val="1"/>
              <c:layout>
                <c:manualLayout>
                  <c:x val="0"/>
                  <c:y val="0.25171793102395595"/>
                </c:manualLayout>
              </c:layout>
              <c:showVal val="1"/>
            </c:dLbl>
            <c:txPr>
              <a:bodyPr rot="-5400000" vert="horz"/>
              <a:lstStyle/>
              <a:p>
                <a:pPr>
                  <a:defRPr>
                    <a:latin typeface="Arial Black" pitchFamily="34" charset="0"/>
                  </a:defRPr>
                </a:pPr>
                <a:endParaRPr lang="en-US"/>
              </a:p>
            </c:txPr>
            <c:showVal val="1"/>
          </c:dLbls>
          <c:cat>
            <c:strRef>
              <c:f>Sheet1!$A$2:$A$3</c:f>
              <c:strCache>
                <c:ptCount val="2"/>
                <c:pt idx="0">
                  <c:v>Primary + drought</c:v>
                </c:pt>
                <c:pt idx="1">
                  <c:v>Upper Primary + STCs + drought</c:v>
                </c:pt>
              </c:strCache>
            </c:strRef>
          </c:cat>
          <c:val>
            <c:numRef>
              <c:f>Sheet1!$C$2:$C$3</c:f>
              <c:numCache>
                <c:formatCode>General</c:formatCode>
                <c:ptCount val="2"/>
                <c:pt idx="0">
                  <c:v>42852.27</c:v>
                </c:pt>
                <c:pt idx="1">
                  <c:v>26451.8</c:v>
                </c:pt>
              </c:numCache>
            </c:numRef>
          </c:val>
        </c:ser>
        <c:ser>
          <c:idx val="2"/>
          <c:order val="2"/>
          <c:tx>
            <c:strRef>
              <c:f>Sheet1!$D$1</c:f>
              <c:strCache>
                <c:ptCount val="1"/>
                <c:pt idx="0">
                  <c:v>utilization</c:v>
                </c:pt>
              </c:strCache>
            </c:strRef>
          </c:tx>
          <c:dLbls>
            <c:dLbl>
              <c:idx val="0"/>
              <c:layout>
                <c:manualLayout>
                  <c:x val="3.3003300330033012E-3"/>
                  <c:y val="0.3587703844479373"/>
                </c:manualLayout>
              </c:layout>
              <c:showVal val="1"/>
            </c:dLbl>
            <c:dLbl>
              <c:idx val="1"/>
              <c:layout>
                <c:manualLayout>
                  <c:x val="4.9504950495049514E-3"/>
                  <c:y val="0.25750455012795492"/>
                </c:manualLayout>
              </c:layout>
              <c:showVal val="1"/>
            </c:dLbl>
            <c:txPr>
              <a:bodyPr rot="-5400000" vert="horz"/>
              <a:lstStyle/>
              <a:p>
                <a:pPr>
                  <a:defRPr>
                    <a:latin typeface="Arial Black" pitchFamily="34" charset="0"/>
                  </a:defRPr>
                </a:pPr>
                <a:endParaRPr lang="en-US"/>
              </a:p>
            </c:txPr>
            <c:showVal val="1"/>
          </c:dLbls>
          <c:cat>
            <c:strRef>
              <c:f>Sheet1!$A$2:$A$3</c:f>
              <c:strCache>
                <c:ptCount val="2"/>
                <c:pt idx="0">
                  <c:v>Primary + drought</c:v>
                </c:pt>
                <c:pt idx="1">
                  <c:v>Upper Primary + STCs + drought</c:v>
                </c:pt>
              </c:strCache>
            </c:strRef>
          </c:cat>
          <c:val>
            <c:numRef>
              <c:f>Sheet1!$D$2:$D$3</c:f>
              <c:numCache>
                <c:formatCode>General</c:formatCode>
                <c:ptCount val="2"/>
                <c:pt idx="0">
                  <c:v>39143.58</c:v>
                </c:pt>
                <c:pt idx="1">
                  <c:v>25118.829999999936</c:v>
                </c:pt>
              </c:numCache>
            </c:numRef>
          </c:val>
        </c:ser>
        <c:shape val="cylinder"/>
        <c:axId val="107558784"/>
        <c:axId val="107560320"/>
        <c:axId val="0"/>
      </c:bar3DChart>
      <c:catAx>
        <c:axId val="107558784"/>
        <c:scaling>
          <c:orientation val="minMax"/>
        </c:scaling>
        <c:axPos val="b"/>
        <c:tickLblPos val="nextTo"/>
        <c:txPr>
          <a:bodyPr/>
          <a:lstStyle/>
          <a:p>
            <a:pPr>
              <a:defRPr b="1"/>
            </a:pPr>
            <a:endParaRPr lang="en-US"/>
          </a:p>
        </c:txPr>
        <c:crossAx val="107560320"/>
        <c:crosses val="autoZero"/>
        <c:auto val="1"/>
        <c:lblAlgn val="ctr"/>
        <c:lblOffset val="100"/>
      </c:catAx>
      <c:valAx>
        <c:axId val="107560320"/>
        <c:scaling>
          <c:orientation val="minMax"/>
        </c:scaling>
        <c:axPos val="l"/>
        <c:majorGridlines>
          <c:spPr>
            <a:ln>
              <a:solidFill>
                <a:schemeClr val="bg1"/>
              </a:solidFill>
            </a:ln>
          </c:spPr>
        </c:majorGridlines>
        <c:numFmt formatCode="General" sourceLinked="1"/>
        <c:tickLblPos val="nextTo"/>
        <c:txPr>
          <a:bodyPr/>
          <a:lstStyle/>
          <a:p>
            <a:pPr>
              <a:defRPr b="1"/>
            </a:pPr>
            <a:endParaRPr lang="en-US"/>
          </a:p>
        </c:txPr>
        <c:crossAx val="107558784"/>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Sheet1!$B$1</c:f>
              <c:strCache>
                <c:ptCount val="1"/>
                <c:pt idx="0">
                  <c:v>Series 1</c:v>
                </c:pt>
              </c:strCache>
            </c:strRef>
          </c:tx>
          <c:dLbls>
            <c:dLbl>
              <c:idx val="0"/>
              <c:layout>
                <c:manualLayout>
                  <c:x val="1.7950369840133623E-2"/>
                  <c:y val="0.25431547619047623"/>
                </c:manualLayout>
              </c:layout>
              <c:showVal val="1"/>
            </c:dLbl>
            <c:dLbl>
              <c:idx val="1"/>
              <c:layout>
                <c:manualLayout>
                  <c:x val="9.6170365068002899E-3"/>
                  <c:y val="0.15089285714285716"/>
                </c:manualLayout>
              </c:layout>
              <c:showVal val="1"/>
            </c:dLbl>
            <c:dLbl>
              <c:idx val="2"/>
              <c:layout>
                <c:manualLayout>
                  <c:x val="1.1700336700336701E-2"/>
                  <c:y val="0.12202380952380953"/>
                </c:manualLayout>
              </c:layout>
              <c:showVal val="1"/>
            </c:dLbl>
            <c:dLbl>
              <c:idx val="3"/>
              <c:layout>
                <c:manualLayout>
                  <c:x val="1.5151515151515155E-2"/>
                  <c:y val="0.2053571428571429"/>
                </c:manualLayout>
              </c:layout>
              <c:showVal val="1"/>
            </c:dLbl>
            <c:txPr>
              <a:bodyPr/>
              <a:lstStyle/>
              <a:p>
                <a:pPr>
                  <a:defRPr b="1">
                    <a:solidFill>
                      <a:schemeClr val="bg1"/>
                    </a:solidFill>
                  </a:defRPr>
                </a:pPr>
                <a:endParaRPr lang="en-US"/>
              </a:p>
            </c:txPr>
            <c:showVal val="1"/>
          </c:dLbls>
          <c:cat>
            <c:strRef>
              <c:f>Sheet1!$A$2:$A$5</c:f>
              <c:strCache>
                <c:ptCount val="4"/>
                <c:pt idx="0">
                  <c:v>Total Bills raised by FCI till date</c:v>
                </c:pt>
                <c:pt idx="1">
                  <c:v>Pending Bills of previous years</c:v>
                </c:pt>
                <c:pt idx="2">
                  <c:v>Bill raised by FCI for FY 2016-17</c:v>
                </c:pt>
                <c:pt idx="3">
                  <c:v>Payments made to FCI</c:v>
                </c:pt>
              </c:strCache>
            </c:strRef>
          </c:cat>
          <c:val>
            <c:numRef>
              <c:f>Sheet1!$B$2:$B$5</c:f>
              <c:numCache>
                <c:formatCode>0.00</c:formatCode>
                <c:ptCount val="4"/>
                <c:pt idx="0" formatCode="General">
                  <c:v>61.64</c:v>
                </c:pt>
                <c:pt idx="1">
                  <c:v>40.47</c:v>
                </c:pt>
                <c:pt idx="2">
                  <c:v>21.17</c:v>
                </c:pt>
                <c:pt idx="3" formatCode="General">
                  <c:v>26.68</c:v>
                </c:pt>
              </c:numCache>
            </c:numRef>
          </c:val>
        </c:ser>
        <c:shape val="cylinder"/>
        <c:axId val="107601280"/>
        <c:axId val="107607168"/>
        <c:axId val="0"/>
      </c:bar3DChart>
      <c:catAx>
        <c:axId val="107601280"/>
        <c:scaling>
          <c:orientation val="minMax"/>
        </c:scaling>
        <c:axPos val="b"/>
        <c:tickLblPos val="nextTo"/>
        <c:txPr>
          <a:bodyPr/>
          <a:lstStyle/>
          <a:p>
            <a:pPr>
              <a:defRPr sz="1600" b="1"/>
            </a:pPr>
            <a:endParaRPr lang="en-US"/>
          </a:p>
        </c:txPr>
        <c:crossAx val="107607168"/>
        <c:crosses val="autoZero"/>
        <c:auto val="1"/>
        <c:lblAlgn val="ctr"/>
        <c:lblOffset val="100"/>
      </c:catAx>
      <c:valAx>
        <c:axId val="107607168"/>
        <c:scaling>
          <c:orientation val="minMax"/>
        </c:scaling>
        <c:axPos val="l"/>
        <c:majorGridlines>
          <c:spPr>
            <a:ln>
              <a:solidFill>
                <a:schemeClr val="bg1"/>
              </a:solidFill>
            </a:ln>
          </c:spPr>
        </c:majorGridlines>
        <c:numFmt formatCode="General" sourceLinked="1"/>
        <c:tickLblPos val="nextTo"/>
        <c:txPr>
          <a:bodyPr/>
          <a:lstStyle/>
          <a:p>
            <a:pPr>
              <a:defRPr sz="1600" b="1"/>
            </a:pPr>
            <a:endParaRPr lang="en-US"/>
          </a:p>
        </c:txPr>
        <c:crossAx val="107601280"/>
        <c:crosses val="autoZero"/>
        <c:crossBetween val="between"/>
      </c:valAx>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999814-309B-4293-8743-3A55FDBC1D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9814-309B-4293-8743-3A55FDBC1D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99814-309B-4293-8743-3A55FDBC1D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A876CF-9726-4BBE-B6AC-C78C170DBBD1}" type="datetimeFigureOut">
              <a:rPr lang="en-US" smtClean="0"/>
              <a:pPr/>
              <a:t>10/03/2017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999814-309B-4293-8743-3A55FDBC1D7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A876CF-9726-4BBE-B6AC-C78C170DBBD1}" type="datetimeFigureOut">
              <a:rPr lang="en-US" smtClean="0"/>
              <a:pPr/>
              <a:t>10/03/2017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99814-309B-4293-8743-3A55FDBC1D7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8001000" y="0"/>
            <a:ext cx="1143000" cy="1233237"/>
          </a:xfrm>
          <a:prstGeom prst="rect">
            <a:avLst/>
          </a:prstGeom>
          <a:noFill/>
          <a:ln w="9525">
            <a:noFill/>
            <a:miter lim="800000"/>
            <a:headEnd/>
            <a:tailEnd/>
          </a:ln>
        </p:spPr>
      </p:pic>
      <p:sp>
        <p:nvSpPr>
          <p:cNvPr id="7" name="TextBox 8"/>
          <p:cNvSpPr txBox="1">
            <a:spLocks noChangeArrowheads="1"/>
          </p:cNvSpPr>
          <p:nvPr/>
        </p:nvSpPr>
        <p:spPr bwMode="auto">
          <a:xfrm>
            <a:off x="0" y="5867400"/>
            <a:ext cx="9144000" cy="424732"/>
          </a:xfrm>
          <a:prstGeom prst="rect">
            <a:avLst/>
          </a:prstGeom>
          <a:noFill/>
          <a:ln w="9525">
            <a:noFill/>
            <a:miter lim="800000"/>
            <a:headEnd/>
            <a:tailEnd/>
          </a:ln>
        </p:spPr>
        <p:txBody>
          <a:bodyPr wrap="square">
            <a:spAutoFit/>
          </a:bodyPr>
          <a:lstStyle/>
          <a:p>
            <a:pPr algn="ctr" eaLnBrk="0" hangingPunct="0">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solidFill>
                  <a:srgbClr val="FFFF00"/>
                </a:solidFill>
                <a:latin typeface="Bookman Old Style" pitchFamily="18" charset="0"/>
              </a:rPr>
              <a:t>Dept. of School Education and Literacy</a:t>
            </a:r>
            <a:endParaRPr lang="en-US" sz="2400" b="1" dirty="0">
              <a:solidFill>
                <a:srgbClr val="FFFF00"/>
              </a:solidFill>
              <a:latin typeface="Bookman Old Style" pitchFamily="18" charset="0"/>
            </a:endParaRPr>
          </a:p>
        </p:txBody>
      </p:sp>
      <p:sp>
        <p:nvSpPr>
          <p:cNvPr id="8" name="TextBox 8"/>
          <p:cNvSpPr txBox="1">
            <a:spLocks noChangeArrowheads="1"/>
          </p:cNvSpPr>
          <p:nvPr/>
        </p:nvSpPr>
        <p:spPr bwMode="auto">
          <a:xfrm>
            <a:off x="1905000" y="1447800"/>
            <a:ext cx="5257800" cy="425450"/>
          </a:xfrm>
          <a:prstGeom prst="rect">
            <a:avLst/>
          </a:prstGeom>
          <a:solidFill>
            <a:schemeClr val="bg1"/>
          </a:solidFill>
          <a:ln>
            <a:noFill/>
          </a:ln>
          <a:extLst>
            <a:ext uri="{91240B29-F687-4F45-9708-019B960494DF}"/>
          </a:extLst>
        </p:spPr>
        <p:txBody>
          <a:bodyPr wrap="square">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宋体" pitchFamily="2" charset="-122"/>
              </a:defRPr>
            </a:lvl9pPr>
          </a:lstStyle>
          <a:p>
            <a:pPr algn="ctr">
              <a:lnSpc>
                <a:spcPct val="90000"/>
              </a:lnSpc>
              <a:defRPr/>
            </a:pPr>
            <a:r>
              <a:rPr lang="en-US" sz="2400" b="1" dirty="0">
                <a:solidFill>
                  <a:schemeClr val="tx1">
                    <a:lumMod val="75000"/>
                    <a:lumOff val="25000"/>
                  </a:schemeClr>
                </a:solidFill>
                <a:latin typeface="Bookman Old Style" pitchFamily="18" charset="0"/>
                <a:cs typeface="+mn-cs"/>
              </a:rPr>
              <a:t>Annual Work Plan &amp; Budget</a:t>
            </a:r>
          </a:p>
        </p:txBody>
      </p:sp>
      <p:sp>
        <p:nvSpPr>
          <p:cNvPr id="9" name="Rectangle 3"/>
          <p:cNvSpPr txBox="1">
            <a:spLocks noChangeArrowheads="1"/>
          </p:cNvSpPr>
          <p:nvPr/>
        </p:nvSpPr>
        <p:spPr bwMode="auto">
          <a:xfrm>
            <a:off x="1828800" y="6400800"/>
            <a:ext cx="7315200" cy="457200"/>
          </a:xfrm>
          <a:prstGeom prst="rect">
            <a:avLst/>
          </a:prstGeom>
          <a:noFill/>
          <a:ln w="9525">
            <a:noFill/>
            <a:miter lim="800000"/>
            <a:headEnd/>
            <a:tailEnd/>
          </a:ln>
        </p:spPr>
        <p:txBody>
          <a:bodyPr/>
          <a:lstStyle/>
          <a:p>
            <a:pPr algn="r" eaLnBrk="0" hangingPunct="0">
              <a:spcBef>
                <a:spcPct val="20000"/>
              </a:spcBef>
              <a:buFont typeface="Arial" charset="0"/>
              <a:buNone/>
            </a:pPr>
            <a:r>
              <a:rPr lang="en-US" sz="2000" b="1" dirty="0" smtClean="0">
                <a:solidFill>
                  <a:srgbClr val="FFFF00"/>
                </a:solidFill>
                <a:ea typeface="Gulim" pitchFamily="34" charset="-127"/>
              </a:rPr>
              <a:t>Government of Jharkhand </a:t>
            </a:r>
            <a:r>
              <a:rPr lang="en-US" altLang="en-US" sz="2000" b="1" dirty="0" smtClean="0">
                <a:solidFill>
                  <a:srgbClr val="FFFF00"/>
                </a:solidFill>
                <a:latin typeface="Calibri" pitchFamily="34" charset="0"/>
                <a:ea typeface="Gulim" pitchFamily="34" charset="-127"/>
              </a:rPr>
              <a:t>10.03.17</a:t>
            </a:r>
            <a:endParaRPr lang="en-US" altLang="en-US" sz="2400" b="1" dirty="0">
              <a:solidFill>
                <a:schemeClr val="bg1"/>
              </a:solidFill>
              <a:latin typeface="Calibri" pitchFamily="34" charset="0"/>
              <a:ea typeface="Gulim" pitchFamily="34" charset="-127"/>
            </a:endParaRPr>
          </a:p>
        </p:txBody>
      </p:sp>
      <p:pic>
        <p:nvPicPr>
          <p:cNvPr id="1026" name="Picture 2" descr="E:\photo\IMG-20170216-WA0022.jpg"/>
          <p:cNvPicPr>
            <a:picLocks noChangeAspect="1" noChangeArrowheads="1"/>
          </p:cNvPicPr>
          <p:nvPr/>
        </p:nvPicPr>
        <p:blipFill>
          <a:blip r:embed="rId3"/>
          <a:srcRect/>
          <a:stretch>
            <a:fillRect/>
          </a:stretch>
        </p:blipFill>
        <p:spPr bwMode="auto">
          <a:xfrm>
            <a:off x="2362200" y="2133600"/>
            <a:ext cx="4419600" cy="3581400"/>
          </a:xfrm>
          <a:prstGeom prst="rect">
            <a:avLst/>
          </a:prstGeom>
          <a:noFill/>
        </p:spPr>
      </p:pic>
      <p:sp>
        <p:nvSpPr>
          <p:cNvPr id="10" name="TextBox 8"/>
          <p:cNvSpPr txBox="1">
            <a:spLocks noChangeArrowheads="1"/>
          </p:cNvSpPr>
          <p:nvPr/>
        </p:nvSpPr>
        <p:spPr bwMode="auto">
          <a:xfrm>
            <a:off x="0" y="914400"/>
            <a:ext cx="9144000" cy="424732"/>
          </a:xfrm>
          <a:prstGeom prst="rect">
            <a:avLst/>
          </a:prstGeom>
          <a:noFill/>
          <a:ln w="9525">
            <a:noFill/>
            <a:miter lim="800000"/>
            <a:headEnd/>
            <a:tailEnd/>
          </a:ln>
        </p:spPr>
        <p:txBody>
          <a:bodyPr wrap="square">
            <a:spAutoFit/>
          </a:bodyPr>
          <a:lstStyle/>
          <a:p>
            <a:pPr algn="ctr" eaLnBrk="0" hangingPunct="0">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solidFill>
                  <a:srgbClr val="FFFF00"/>
                </a:solidFill>
                <a:latin typeface="Bookman Old Style" pitchFamily="18" charset="0"/>
              </a:rPr>
              <a:t>MID DAY MEAL SCHEME</a:t>
            </a:r>
            <a:endParaRPr lang="en-US" sz="2400" b="1" dirty="0">
              <a:solidFill>
                <a:srgbClr val="FFFF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Top)">
                                      <p:cBhvr>
                                        <p:cTn id="13" dur="500"/>
                                        <p:tgtEl>
                                          <p:spTgt spid="8"/>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To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autoUpdateAnimBg="0"/>
      <p:bldP spid="1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r>
              <a:rPr lang="en-US" altLang="zh-CN" sz="2700" b="1" dirty="0" smtClean="0">
                <a:solidFill>
                  <a:schemeClr val="tx1">
                    <a:lumMod val="75000"/>
                    <a:lumOff val="25000"/>
                  </a:schemeClr>
                </a:solidFill>
                <a:latin typeface="Bookman Old Style" pitchFamily="18" charset="0"/>
                <a:ea typeface="宋体" pitchFamily="2" charset="-122"/>
                <a:cs typeface="+mn-cs"/>
              </a:rPr>
              <a:t>Allocation &amp; Lifted Rice During Year 2016-17</a:t>
            </a:r>
            <a:endParaRPr lang="en-US" dirty="0"/>
          </a:p>
        </p:txBody>
      </p:sp>
      <p:graphicFrame>
        <p:nvGraphicFramePr>
          <p:cNvPr id="4" name="Content Placeholder 3"/>
          <p:cNvGraphicFramePr>
            <a:graphicFrameLocks noGrp="1"/>
          </p:cNvGraphicFramePr>
          <p:nvPr>
            <p:ph idx="1"/>
          </p:nvPr>
        </p:nvGraphicFramePr>
        <p:xfrm>
          <a:off x="838200" y="1676400"/>
          <a:ext cx="7772400" cy="4694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81000" y="762000"/>
            <a:ext cx="8229600" cy="457200"/>
          </a:xfrm>
          <a:noFill/>
        </p:spPr>
        <p:txBody>
          <a:bodyPr>
            <a:noAutofit/>
          </a:bodyPr>
          <a:lstStyle/>
          <a:p>
            <a:pPr eaLnBrk="1" hangingPunct="1"/>
            <a:r>
              <a:rPr lang="en-US" altLang="en-US" sz="2400" b="1" dirty="0" smtClean="0">
                <a:solidFill>
                  <a:schemeClr val="tx1">
                    <a:lumMod val="75000"/>
                    <a:lumOff val="25000"/>
                  </a:schemeClr>
                </a:solidFill>
                <a:latin typeface="Bookman Old Style" pitchFamily="18" charset="0"/>
                <a:ea typeface="宋体" pitchFamily="2" charset="-122"/>
                <a:cs typeface="+mn-cs"/>
              </a:rPr>
              <a:t>Payment to FCI during 2016-17 </a:t>
            </a:r>
            <a:r>
              <a:rPr lang="en-US" altLang="en-US" sz="1800" b="1" dirty="0" smtClean="0">
                <a:solidFill>
                  <a:schemeClr val="tx1">
                    <a:lumMod val="75000"/>
                    <a:lumOff val="25000"/>
                  </a:schemeClr>
                </a:solidFill>
                <a:latin typeface="Bookman Old Style" pitchFamily="18" charset="0"/>
                <a:ea typeface="宋体" pitchFamily="2" charset="-122"/>
                <a:cs typeface="+mn-cs"/>
              </a:rPr>
              <a:t>(amt. in cr.)</a:t>
            </a:r>
          </a:p>
        </p:txBody>
      </p:sp>
      <p:graphicFrame>
        <p:nvGraphicFramePr>
          <p:cNvPr id="7" name="Chart 6"/>
          <p:cNvGraphicFramePr/>
          <p:nvPr/>
        </p:nvGraphicFramePr>
        <p:xfrm>
          <a:off x="838200" y="1524000"/>
          <a:ext cx="75438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696200" cy="4800600"/>
          </a:xfrm>
        </p:spPr>
        <p:txBody>
          <a:bodyPr>
            <a:noAutofit/>
          </a:bodyPr>
          <a:lstStyle/>
          <a:p>
            <a:pPr marL="406400" indent="-406400" algn="just">
              <a:spcAft>
                <a:spcPts val="600"/>
              </a:spcAft>
              <a:buFont typeface="+mj-lt"/>
              <a:buAutoNum type="arabicPeriod"/>
              <a:defRPr/>
            </a:pPr>
            <a:r>
              <a:rPr lang="en-US" sz="1700" b="1" i="1" dirty="0" smtClean="0">
                <a:latin typeface="Arial" pitchFamily="34" charset="0"/>
                <a:cs typeface="Arial" pitchFamily="34" charset="0"/>
              </a:rPr>
              <a:t>e-</a:t>
            </a:r>
            <a:r>
              <a:rPr lang="en-US" sz="1700" b="1" i="1" dirty="0" err="1" smtClean="0">
                <a:latin typeface="Arial" pitchFamily="34" charset="0"/>
                <a:cs typeface="Arial" pitchFamily="34" charset="0"/>
              </a:rPr>
              <a:t>madhyahan</a:t>
            </a:r>
            <a:r>
              <a:rPr lang="en-US" sz="1700" b="1" i="1" dirty="0" smtClean="0">
                <a:latin typeface="Arial" pitchFamily="34" charset="0"/>
                <a:cs typeface="Arial" pitchFamily="34" charset="0"/>
              </a:rPr>
              <a:t>-online SMS monitoring system initiated in FY 2016-17.</a:t>
            </a:r>
          </a:p>
          <a:p>
            <a:pPr marL="406400" indent="-406400" algn="just">
              <a:spcAft>
                <a:spcPts val="600"/>
              </a:spcAft>
              <a:buFont typeface="+mj-lt"/>
              <a:buAutoNum type="arabicPeriod"/>
              <a:defRPr/>
            </a:pPr>
            <a:r>
              <a:rPr lang="en-US" sz="1700" b="1" i="1" dirty="0" smtClean="0">
                <a:latin typeface="Arial" pitchFamily="34" charset="0"/>
                <a:cs typeface="Arial" pitchFamily="34" charset="0"/>
              </a:rPr>
              <a:t>For additional nutrition in mid day meal to children, continuation of eggs/fruits to children thrice a week.</a:t>
            </a:r>
          </a:p>
          <a:p>
            <a:pPr marL="406400" indent="-406400" algn="just">
              <a:spcAft>
                <a:spcPts val="600"/>
              </a:spcAft>
              <a:buFont typeface="+mj-lt"/>
              <a:buAutoNum type="arabicPeriod"/>
              <a:defRPr/>
            </a:pPr>
            <a:endParaRPr lang="en-US" sz="1700" b="1" i="1" dirty="0" smtClean="0">
              <a:latin typeface="Arial" pitchFamily="34" charset="0"/>
              <a:cs typeface="Arial" pitchFamily="34" charset="0"/>
            </a:endParaRPr>
          </a:p>
          <a:p>
            <a:pPr marL="406400" indent="-406400" algn="just">
              <a:spcAft>
                <a:spcPts val="600"/>
              </a:spcAft>
              <a:buFont typeface="+mj-lt"/>
              <a:buAutoNum type="arabicPeriod"/>
              <a:defRPr/>
            </a:pPr>
            <a:endParaRPr lang="en-US" sz="1700" b="1" i="1" dirty="0" smtClean="0">
              <a:latin typeface="Arial" pitchFamily="34" charset="0"/>
              <a:cs typeface="Arial" pitchFamily="34" charset="0"/>
            </a:endParaRPr>
          </a:p>
          <a:p>
            <a:pPr marL="406400" indent="-406400" algn="just">
              <a:spcAft>
                <a:spcPts val="600"/>
              </a:spcAft>
              <a:buFont typeface="+mj-lt"/>
              <a:buAutoNum type="arabicPeriod"/>
              <a:defRPr/>
            </a:pPr>
            <a:endParaRPr lang="en-US" sz="1700" b="1" i="1" dirty="0" smtClean="0">
              <a:latin typeface="Arial" pitchFamily="34" charset="0"/>
              <a:cs typeface="Arial" pitchFamily="34" charset="0"/>
            </a:endParaRPr>
          </a:p>
          <a:p>
            <a:pPr marL="406400" indent="-406400" algn="just">
              <a:spcAft>
                <a:spcPts val="600"/>
              </a:spcAft>
              <a:buFont typeface="+mj-lt"/>
              <a:buAutoNum type="arabicPeriod"/>
              <a:defRPr/>
            </a:pPr>
            <a:endParaRPr lang="en-US" sz="1700" b="1" i="1" dirty="0" smtClean="0">
              <a:latin typeface="Arial" pitchFamily="34" charset="0"/>
              <a:cs typeface="Arial" pitchFamily="34" charset="0"/>
            </a:endParaRPr>
          </a:p>
          <a:p>
            <a:pPr marL="406400" indent="-406400" algn="just">
              <a:spcAft>
                <a:spcPts val="600"/>
              </a:spcAft>
              <a:buFont typeface="+mj-lt"/>
              <a:buAutoNum type="arabicPeriod"/>
              <a:defRPr/>
            </a:pPr>
            <a:endParaRPr lang="en-US" sz="1700" b="1" i="1" dirty="0" smtClean="0">
              <a:latin typeface="Arial" pitchFamily="34" charset="0"/>
              <a:cs typeface="Arial" pitchFamily="34" charset="0"/>
            </a:endParaRPr>
          </a:p>
          <a:p>
            <a:pPr marL="406400" indent="-406400" algn="just">
              <a:spcAft>
                <a:spcPts val="600"/>
              </a:spcAft>
              <a:buFont typeface="+mj-lt"/>
              <a:buAutoNum type="arabicPeriod"/>
              <a:defRPr/>
            </a:pPr>
            <a:endParaRPr lang="en-US" sz="1700" b="1" i="1" dirty="0" smtClean="0">
              <a:latin typeface="Arial" pitchFamily="34" charset="0"/>
              <a:cs typeface="Arial" pitchFamily="34" charset="0"/>
            </a:endParaRPr>
          </a:p>
          <a:p>
            <a:pPr marL="406400" indent="-406400" algn="just">
              <a:spcAft>
                <a:spcPts val="600"/>
              </a:spcAft>
              <a:buNone/>
              <a:defRPr/>
            </a:pPr>
            <a:endParaRPr lang="en-US" sz="1700" b="1" i="1" dirty="0" smtClean="0">
              <a:latin typeface="Arial" pitchFamily="34" charset="0"/>
              <a:cs typeface="Arial" pitchFamily="34" charset="0"/>
            </a:endParaRPr>
          </a:p>
          <a:p>
            <a:pPr marL="406400" indent="-406400" algn="just">
              <a:spcAft>
                <a:spcPts val="600"/>
              </a:spcAft>
              <a:buNone/>
              <a:defRPr/>
            </a:pPr>
            <a:endParaRPr lang="en-US" sz="1700" b="1" i="1" dirty="0" smtClean="0">
              <a:latin typeface="Arial" pitchFamily="34" charset="0"/>
              <a:cs typeface="Arial" pitchFamily="34" charset="0"/>
            </a:endParaRPr>
          </a:p>
          <a:p>
            <a:pPr marL="406400" indent="-406400" algn="just">
              <a:spcAft>
                <a:spcPts val="600"/>
              </a:spcAft>
              <a:buNone/>
              <a:defRPr/>
            </a:pPr>
            <a:endParaRPr lang="en-US" sz="1700" b="1" i="1" dirty="0" smtClean="0">
              <a:latin typeface="Arial" pitchFamily="34" charset="0"/>
              <a:cs typeface="Arial" pitchFamily="34" charset="0"/>
            </a:endParaRPr>
          </a:p>
          <a:p>
            <a:pPr marL="406400" indent="-406400" algn="just">
              <a:spcAft>
                <a:spcPts val="600"/>
              </a:spcAft>
              <a:buNone/>
              <a:defRPr/>
            </a:pPr>
            <a:endParaRPr lang="en-US" sz="1700" b="1" i="1" dirty="0" smtClean="0">
              <a:latin typeface="Arial" pitchFamily="34" charset="0"/>
              <a:cs typeface="Arial" pitchFamily="34" charset="0"/>
            </a:endParaRPr>
          </a:p>
        </p:txBody>
      </p:sp>
      <p:sp>
        <p:nvSpPr>
          <p:cNvPr id="4" name="Title 1"/>
          <p:cNvSpPr>
            <a:spLocks noGrp="1"/>
          </p:cNvSpPr>
          <p:nvPr>
            <p:ph type="title" idx="4294967295"/>
          </p:nvPr>
        </p:nvSpPr>
        <p:spPr>
          <a:xfrm>
            <a:off x="381000" y="762000"/>
            <a:ext cx="8229600" cy="457200"/>
          </a:xfrm>
          <a:noFill/>
        </p:spPr>
        <p:txBody>
          <a:bodyPr>
            <a:noAutofit/>
          </a:bodyPr>
          <a:lstStyle/>
          <a:p>
            <a:pPr eaLnBrk="1" hangingPunct="1"/>
            <a:r>
              <a:rPr lang="en-US" altLang="en-US" sz="2400" b="1" dirty="0" smtClean="0">
                <a:solidFill>
                  <a:schemeClr val="tx1">
                    <a:lumMod val="75000"/>
                    <a:lumOff val="25000"/>
                  </a:schemeClr>
                </a:solidFill>
                <a:latin typeface="Bookman Old Style" pitchFamily="18" charset="0"/>
                <a:ea typeface="宋体" pitchFamily="2" charset="-122"/>
                <a:cs typeface="+mn-cs"/>
              </a:rPr>
              <a:t>Best Practices</a:t>
            </a:r>
            <a:endParaRPr lang="en-US" altLang="en-US" sz="1800" b="1" dirty="0" smtClean="0">
              <a:solidFill>
                <a:schemeClr val="tx1">
                  <a:lumMod val="75000"/>
                  <a:lumOff val="25000"/>
                </a:schemeClr>
              </a:solidFill>
              <a:latin typeface="Bookman Old Style" pitchFamily="18" charset="0"/>
              <a:ea typeface="宋体" pitchFamily="2" charset="-122"/>
              <a:cs typeface="+mn-cs"/>
            </a:endParaRPr>
          </a:p>
        </p:txBody>
      </p:sp>
      <p:pic>
        <p:nvPicPr>
          <p:cNvPr id="1026" name="Picture 2"/>
          <p:cNvPicPr>
            <a:picLocks noChangeAspect="1" noChangeArrowheads="1"/>
          </p:cNvPicPr>
          <p:nvPr/>
        </p:nvPicPr>
        <p:blipFill>
          <a:blip r:embed="rId2"/>
          <a:srcRect/>
          <a:stretch>
            <a:fillRect/>
          </a:stretch>
        </p:blipFill>
        <p:spPr bwMode="auto">
          <a:xfrm>
            <a:off x="914400" y="2438400"/>
            <a:ext cx="7347249"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762000"/>
            <a:ext cx="8229600" cy="457200"/>
          </a:xfrm>
          <a:noFill/>
        </p:spPr>
        <p:txBody>
          <a:bodyPr>
            <a:noAutofit/>
          </a:bodyPr>
          <a:lstStyle/>
          <a:p>
            <a:pPr eaLnBrk="1" hangingPunct="1"/>
            <a:r>
              <a:rPr lang="en-US" altLang="en-US" sz="2400" b="1" dirty="0" smtClean="0">
                <a:solidFill>
                  <a:schemeClr val="tx1">
                    <a:lumMod val="75000"/>
                    <a:lumOff val="25000"/>
                  </a:schemeClr>
                </a:solidFill>
                <a:latin typeface="Bookman Old Style" pitchFamily="18" charset="0"/>
                <a:ea typeface="宋体" pitchFamily="2" charset="-122"/>
                <a:cs typeface="+mn-cs"/>
              </a:rPr>
              <a:t>Best Practices</a:t>
            </a:r>
            <a:endParaRPr lang="en-US" altLang="en-US" sz="1800" b="1" dirty="0" smtClean="0">
              <a:solidFill>
                <a:schemeClr val="tx1">
                  <a:lumMod val="75000"/>
                  <a:lumOff val="25000"/>
                </a:schemeClr>
              </a:solidFill>
              <a:latin typeface="Bookman Old Style" pitchFamily="18" charset="0"/>
              <a:ea typeface="宋体" pitchFamily="2" charset="-122"/>
              <a:cs typeface="+mn-cs"/>
            </a:endParaRPr>
          </a:p>
        </p:txBody>
      </p:sp>
      <p:sp>
        <p:nvSpPr>
          <p:cNvPr id="7" name="Rectangle 6"/>
          <p:cNvSpPr/>
          <p:nvPr/>
        </p:nvSpPr>
        <p:spPr>
          <a:xfrm>
            <a:off x="838200" y="1686104"/>
            <a:ext cx="7620000" cy="3170099"/>
          </a:xfrm>
          <a:prstGeom prst="rect">
            <a:avLst/>
          </a:prstGeom>
        </p:spPr>
        <p:txBody>
          <a:bodyPr wrap="square">
            <a:spAutoFit/>
          </a:bodyPr>
          <a:lstStyle/>
          <a:p>
            <a:pPr marL="406400" indent="-406400" algn="just">
              <a:spcAft>
                <a:spcPts val="600"/>
              </a:spcAft>
              <a:defRPr/>
            </a:pPr>
            <a:r>
              <a:rPr lang="en-US" b="1" i="1" dirty="0" smtClean="0">
                <a:latin typeface="Arial" pitchFamily="34" charset="0"/>
                <a:cs typeface="Arial" pitchFamily="34" charset="0"/>
              </a:rPr>
              <a:t>3.	Government of Jharkhand is providing additional Rs. 500 as honorarium to cook-cum-helper from the state share.</a:t>
            </a:r>
          </a:p>
          <a:p>
            <a:pPr marL="406400" indent="-406400" algn="just">
              <a:spcAft>
                <a:spcPts val="600"/>
              </a:spcAft>
              <a:defRPr/>
            </a:pPr>
            <a:r>
              <a:rPr lang="en-US" b="1" i="1" dirty="0" smtClean="0">
                <a:latin typeface="Arial" pitchFamily="34" charset="0"/>
                <a:cs typeface="Arial" pitchFamily="34" charset="0"/>
              </a:rPr>
              <a:t>4.	</a:t>
            </a:r>
            <a:r>
              <a:rPr lang="en-US" b="1" i="1" dirty="0" err="1" smtClean="0">
                <a:latin typeface="Arial" pitchFamily="34" charset="0"/>
                <a:cs typeface="Arial" pitchFamily="34" charset="0"/>
              </a:rPr>
              <a:t>Vidya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lakshmi</a:t>
            </a:r>
            <a:r>
              <a:rPr lang="en-US" b="1" i="1" dirty="0" smtClean="0">
                <a:latin typeface="Arial" pitchFamily="34" charset="0"/>
                <a:cs typeface="Arial" pitchFamily="34" charset="0"/>
              </a:rPr>
              <a:t> Yojana. – Under this scheme Rs 2000 (as fixed deposit) will be transferred to the accounts of ST &amp; SC Girls of class 6 and this money will be used after passing class 8.  </a:t>
            </a:r>
          </a:p>
          <a:p>
            <a:pPr marL="406400" indent="-406400" algn="just">
              <a:spcAft>
                <a:spcPts val="600"/>
              </a:spcAft>
              <a:defRPr/>
            </a:pPr>
            <a:r>
              <a:rPr lang="en-US" b="1" i="1" dirty="0" smtClean="0">
                <a:latin typeface="Arial" pitchFamily="34" charset="0"/>
                <a:cs typeface="Arial" pitchFamily="34" charset="0"/>
              </a:rPr>
              <a:t>5.	Monitoring of MDM by Telephone based system.</a:t>
            </a:r>
          </a:p>
          <a:p>
            <a:pPr marL="406400" indent="-406400" algn="just">
              <a:spcAft>
                <a:spcPts val="600"/>
              </a:spcAft>
              <a:defRPr/>
            </a:pPr>
            <a:r>
              <a:rPr lang="en-US" b="1" i="1" dirty="0" smtClean="0">
                <a:latin typeface="Arial" pitchFamily="34" charset="0"/>
                <a:cs typeface="Arial" pitchFamily="34" charset="0"/>
              </a:rPr>
              <a:t>6.	Effective management of MDM through Bal </a:t>
            </a:r>
            <a:r>
              <a:rPr lang="en-US" b="1" i="1" dirty="0" err="1" smtClean="0">
                <a:latin typeface="Arial" pitchFamily="34" charset="0"/>
                <a:cs typeface="Arial" pitchFamily="34" charset="0"/>
              </a:rPr>
              <a:t>Sansad</a:t>
            </a:r>
            <a:r>
              <a:rPr lang="en-US" b="1" i="1" dirty="0" smtClean="0">
                <a:latin typeface="Arial" pitchFamily="34" charset="0"/>
                <a:cs typeface="Arial" pitchFamily="34" charset="0"/>
              </a:rPr>
              <a:t> (Child Cabinet).</a:t>
            </a:r>
          </a:p>
          <a:p>
            <a:pPr marL="406400" indent="-406400" algn="just">
              <a:spcAft>
                <a:spcPts val="600"/>
              </a:spcAft>
              <a:defRPr/>
            </a:pPr>
            <a:r>
              <a:rPr lang="en-IN" b="1" i="1" dirty="0" smtClean="0">
                <a:latin typeface="Arial" pitchFamily="34" charset="0"/>
                <a:cs typeface="Arial" pitchFamily="34" charset="0"/>
              </a:rPr>
              <a:t>7.	Schools are being tagged with local vegetable growing SHGs to provide fresh and cheaper vegetables for MDM.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696200" cy="2971800"/>
          </a:xfrm>
        </p:spPr>
        <p:txBody>
          <a:bodyPr>
            <a:noAutofit/>
          </a:bodyPr>
          <a:lstStyle/>
          <a:p>
            <a:pPr marL="406400" indent="-406400" algn="just">
              <a:spcAft>
                <a:spcPts val="600"/>
              </a:spcAft>
              <a:buFont typeface="+mj-lt"/>
              <a:buAutoNum type="arabicPeriod"/>
              <a:defRPr/>
            </a:pPr>
            <a:r>
              <a:rPr lang="en-US" sz="1800" b="1" i="1" dirty="0" smtClean="0">
                <a:latin typeface="Arial" pitchFamily="34" charset="0"/>
                <a:cs typeface="Arial" pitchFamily="34" charset="0"/>
              </a:rPr>
              <a:t>e-</a:t>
            </a:r>
            <a:r>
              <a:rPr lang="en-US" sz="1800" b="1" i="1" dirty="0" err="1" smtClean="0">
                <a:latin typeface="Arial" pitchFamily="34" charset="0"/>
                <a:cs typeface="Arial" pitchFamily="34" charset="0"/>
              </a:rPr>
              <a:t>vidya</a:t>
            </a:r>
            <a:r>
              <a:rPr lang="en-US" sz="1800" b="1" i="1" dirty="0" smtClean="0">
                <a:latin typeface="Arial" pitchFamily="34" charset="0"/>
                <a:cs typeface="Arial" pitchFamily="34" charset="0"/>
              </a:rPr>
              <a:t> </a:t>
            </a:r>
            <a:r>
              <a:rPr lang="en-US" sz="1800" b="1" i="1" dirty="0" err="1" smtClean="0">
                <a:latin typeface="Arial" pitchFamily="34" charset="0"/>
                <a:cs typeface="Arial" pitchFamily="34" charset="0"/>
              </a:rPr>
              <a:t>vahini</a:t>
            </a:r>
            <a:r>
              <a:rPr lang="en-US" sz="1800" b="1" i="1" dirty="0" smtClean="0">
                <a:latin typeface="Arial" pitchFamily="34" charset="0"/>
                <a:cs typeface="Arial" pitchFamily="34" charset="0"/>
              </a:rPr>
              <a:t> scheme – Schools will be provided with TAB.</a:t>
            </a:r>
          </a:p>
          <a:p>
            <a:pPr marL="406400" indent="-406400" algn="just">
              <a:spcAft>
                <a:spcPts val="600"/>
              </a:spcAft>
              <a:buFont typeface="+mj-lt"/>
              <a:buAutoNum type="arabicPeriod"/>
              <a:defRPr/>
            </a:pPr>
            <a:r>
              <a:rPr lang="en-US" sz="1800" b="1" i="1" dirty="0" smtClean="0">
                <a:latin typeface="Arial" pitchFamily="34" charset="0"/>
                <a:cs typeface="Arial" pitchFamily="34" charset="0"/>
              </a:rPr>
              <a:t>Provision for running water in school from state funds for kitchen and toilets.</a:t>
            </a:r>
          </a:p>
          <a:p>
            <a:pPr marL="406400" indent="-406400" algn="just">
              <a:spcAft>
                <a:spcPts val="600"/>
              </a:spcAft>
              <a:buFont typeface="+mj-lt"/>
              <a:buAutoNum type="arabicPeriod"/>
              <a:defRPr/>
            </a:pPr>
            <a:r>
              <a:rPr lang="en-US" sz="1800" b="1" i="1" dirty="0" smtClean="0">
                <a:latin typeface="Arial" pitchFamily="34" charset="0"/>
                <a:cs typeface="Arial" pitchFamily="34" charset="0"/>
              </a:rPr>
              <a:t>LPG – Budget Provision of 3984.00 lakh for providing LPG connections in schools of Jharkhand in FY 2017-18 from state fund.</a:t>
            </a:r>
          </a:p>
          <a:p>
            <a:pPr marL="406400" indent="-406400" algn="just">
              <a:spcAft>
                <a:spcPts val="600"/>
              </a:spcAft>
              <a:buFont typeface="+mj-lt"/>
              <a:buAutoNum type="arabicPeriod"/>
              <a:defRPr/>
            </a:pPr>
            <a:r>
              <a:rPr lang="en-US" sz="1800" b="1" i="1" dirty="0" smtClean="0">
                <a:latin typeface="Arial" pitchFamily="34" charset="0"/>
                <a:cs typeface="Arial" pitchFamily="34" charset="0"/>
              </a:rPr>
              <a:t>Lifting of food grains under PDS system will be put in place.</a:t>
            </a:r>
            <a:endParaRPr lang="en-IN" sz="1800" b="1" i="1" dirty="0" smtClean="0">
              <a:latin typeface="Arial" pitchFamily="34" charset="0"/>
              <a:cs typeface="Arial" pitchFamily="34" charset="0"/>
            </a:endParaRPr>
          </a:p>
        </p:txBody>
      </p:sp>
      <p:sp>
        <p:nvSpPr>
          <p:cNvPr id="4" name="Title 1"/>
          <p:cNvSpPr>
            <a:spLocks noGrp="1"/>
          </p:cNvSpPr>
          <p:nvPr>
            <p:ph type="title" idx="4294967295"/>
          </p:nvPr>
        </p:nvSpPr>
        <p:spPr>
          <a:xfrm>
            <a:off x="381000" y="762000"/>
            <a:ext cx="8229600" cy="457200"/>
          </a:xfrm>
          <a:noFill/>
        </p:spPr>
        <p:txBody>
          <a:bodyPr>
            <a:noAutofit/>
          </a:bodyPr>
          <a:lstStyle/>
          <a:p>
            <a:pPr eaLnBrk="1" hangingPunct="1"/>
            <a:r>
              <a:rPr lang="en-US" altLang="en-US" sz="2400" b="1" dirty="0" smtClean="0">
                <a:solidFill>
                  <a:schemeClr val="tx1">
                    <a:lumMod val="75000"/>
                    <a:lumOff val="25000"/>
                  </a:schemeClr>
                </a:solidFill>
                <a:latin typeface="Bookman Old Style" pitchFamily="18" charset="0"/>
                <a:ea typeface="宋体" pitchFamily="2" charset="-122"/>
                <a:cs typeface="+mn-cs"/>
              </a:rPr>
              <a:t>New initiatives being taken in 2017-18</a:t>
            </a:r>
            <a:endParaRPr lang="en-US" altLang="en-US" sz="1800" b="1" dirty="0" smtClean="0">
              <a:solidFill>
                <a:schemeClr val="tx1">
                  <a:lumMod val="75000"/>
                  <a:lumOff val="25000"/>
                </a:schemeClr>
              </a:solidFill>
              <a:latin typeface="Bookman Old Style" pitchFamily="18" charset="0"/>
              <a:ea typeface="宋体" pitchFamily="2" charset="-122"/>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68880"/>
            <a:ext cx="3124200" cy="883920"/>
          </a:xfrm>
        </p:spPr>
        <p:txBody>
          <a:bodyPr>
            <a:normAutofit fontScale="92500" lnSpcReduction="20000"/>
          </a:bodyPr>
          <a:lstStyle/>
          <a:p>
            <a:pPr marL="0" indent="0" algn="ctr">
              <a:buNone/>
            </a:pPr>
            <a:r>
              <a:rPr lang="en-US" sz="1600" dirty="0" smtClean="0"/>
              <a:t>Funds for kitchen devices sanctioned in FY 2015-16 yet not released. Also amount of kitchen device should be increased.</a:t>
            </a:r>
            <a:endParaRPr lang="en-US" sz="1600" dirty="0"/>
          </a:p>
        </p:txBody>
      </p:sp>
      <p:sp>
        <p:nvSpPr>
          <p:cNvPr id="4" name="Title 1"/>
          <p:cNvSpPr txBox="1">
            <a:spLocks/>
          </p:cNvSpPr>
          <p:nvPr/>
        </p:nvSpPr>
        <p:spPr>
          <a:xfrm>
            <a:off x="381000" y="762000"/>
            <a:ext cx="8229600" cy="457200"/>
          </a:xfrm>
          <a:prstGeom prst="rect">
            <a:avLst/>
          </a:prstGeom>
          <a:no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宋体" pitchFamily="2" charset="-122"/>
                <a:cs typeface="+mn-cs"/>
              </a:rPr>
              <a:t>Issues and suggestions</a:t>
            </a:r>
            <a:endParaRPr kumimoji="0" lang="en-US" altLang="en-US" sz="1800" b="1"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宋体" pitchFamily="2" charset="-122"/>
              <a:cs typeface="+mn-cs"/>
            </a:endParaRPr>
          </a:p>
        </p:txBody>
      </p:sp>
      <p:sp>
        <p:nvSpPr>
          <p:cNvPr id="5" name="Oval 4"/>
          <p:cNvSpPr/>
          <p:nvPr/>
        </p:nvSpPr>
        <p:spPr>
          <a:xfrm>
            <a:off x="990600" y="1447800"/>
            <a:ext cx="2514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Kitchen Device</a:t>
            </a:r>
            <a:endParaRPr lang="en-US" dirty="0"/>
          </a:p>
        </p:txBody>
      </p:sp>
      <p:cxnSp>
        <p:nvCxnSpPr>
          <p:cNvPr id="13" name="Straight Arrow Connector 12"/>
          <p:cNvCxnSpPr>
            <a:stCxn id="5" idx="4"/>
          </p:cNvCxnSpPr>
          <p:nvPr/>
        </p:nvCxnSpPr>
        <p:spPr>
          <a:xfrm rot="16200000" flipH="1">
            <a:off x="2000250" y="215265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648200" y="2468880"/>
            <a:ext cx="3886200" cy="1036320"/>
          </a:xfrm>
          <a:prstGeom prst="rect">
            <a:avLst/>
          </a:prstGeom>
        </p:spPr>
        <p:txBody>
          <a:bodyPr vert="horz">
            <a:noAutofit/>
          </a:bodyPr>
          <a:lstStyle/>
          <a:p>
            <a:pPr algn="ctr">
              <a:spcBef>
                <a:spcPct val="20000"/>
              </a:spcBef>
              <a:buClr>
                <a:schemeClr val="accent3"/>
              </a:buClr>
              <a:buSzPct val="95000"/>
            </a:pPr>
            <a:r>
              <a:rPr lang="en-IN" sz="1600" dirty="0"/>
              <a:t>FCI refusal to issue food grains without payment of pending bills of cost of food grains</a:t>
            </a:r>
            <a:r>
              <a:rPr lang="en-IN" sz="1600" dirty="0" smtClean="0"/>
              <a:t>. Additional funds required for liability payments of FCI.</a:t>
            </a:r>
            <a:endParaRPr lang="en-IN" sz="1600" dirty="0"/>
          </a:p>
        </p:txBody>
      </p:sp>
      <p:sp>
        <p:nvSpPr>
          <p:cNvPr id="15" name="Oval 14"/>
          <p:cNvSpPr/>
          <p:nvPr/>
        </p:nvSpPr>
        <p:spPr>
          <a:xfrm>
            <a:off x="5334000" y="1447800"/>
            <a:ext cx="2514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FCI</a:t>
            </a:r>
            <a:endParaRPr lang="en-US" dirty="0"/>
          </a:p>
        </p:txBody>
      </p:sp>
      <p:cxnSp>
        <p:nvCxnSpPr>
          <p:cNvPr id="16" name="Straight Arrow Connector 15"/>
          <p:cNvCxnSpPr>
            <a:stCxn id="15" idx="4"/>
          </p:cNvCxnSpPr>
          <p:nvPr/>
        </p:nvCxnSpPr>
        <p:spPr>
          <a:xfrm rot="16200000" flipH="1">
            <a:off x="6343650" y="215265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76200" y="4983480"/>
            <a:ext cx="3124200" cy="655320"/>
          </a:xfrm>
          <a:prstGeom prst="rect">
            <a:avLst/>
          </a:prstGeom>
        </p:spPr>
        <p:txBody>
          <a:bodyPr vert="horz">
            <a:noAutofit/>
          </a:bodyPr>
          <a:lstStyle/>
          <a:p>
            <a:pPr algn="ctr">
              <a:spcBef>
                <a:spcPct val="20000"/>
              </a:spcBef>
              <a:buClr>
                <a:schemeClr val="accent3"/>
              </a:buClr>
              <a:buSzPct val="95000"/>
            </a:pPr>
            <a:r>
              <a:rPr lang="en-IN" sz="1600" dirty="0" smtClean="0"/>
              <a:t>Increase in honorarium of cook-cum-helpers</a:t>
            </a:r>
            <a:endParaRPr lang="en-IN" sz="1600" dirty="0"/>
          </a:p>
        </p:txBody>
      </p:sp>
      <p:sp>
        <p:nvSpPr>
          <p:cNvPr id="21" name="Oval 20"/>
          <p:cNvSpPr/>
          <p:nvPr/>
        </p:nvSpPr>
        <p:spPr>
          <a:xfrm>
            <a:off x="228600" y="3699164"/>
            <a:ext cx="2514600" cy="720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Honorarium of cooks</a:t>
            </a:r>
            <a:endParaRPr lang="en-US" dirty="0"/>
          </a:p>
        </p:txBody>
      </p:sp>
      <p:cxnSp>
        <p:nvCxnSpPr>
          <p:cNvPr id="22" name="Straight Arrow Connector 21"/>
          <p:cNvCxnSpPr>
            <a:stCxn id="21" idx="4"/>
          </p:cNvCxnSpPr>
          <p:nvPr/>
        </p:nvCxnSpPr>
        <p:spPr>
          <a:xfrm rot="16200000" flipH="1">
            <a:off x="1238250" y="466725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6553200" y="4983480"/>
            <a:ext cx="1981200" cy="1188720"/>
          </a:xfrm>
          <a:prstGeom prst="rect">
            <a:avLst/>
          </a:prstGeom>
        </p:spPr>
        <p:txBody>
          <a:bodyPr vert="horz">
            <a:noAutofit/>
          </a:bodyPr>
          <a:lstStyle/>
          <a:p>
            <a:pPr algn="ctr">
              <a:spcBef>
                <a:spcPct val="20000"/>
              </a:spcBef>
              <a:buClr>
                <a:schemeClr val="accent3"/>
              </a:buClr>
              <a:buSzPct val="95000"/>
            </a:pPr>
            <a:r>
              <a:rPr lang="en-IN" sz="1600" dirty="0" smtClean="0"/>
              <a:t>Increase in funds for MME for effective management of MDM.</a:t>
            </a:r>
            <a:endParaRPr lang="en-IN" sz="1600" dirty="0"/>
          </a:p>
        </p:txBody>
      </p:sp>
      <p:sp>
        <p:nvSpPr>
          <p:cNvPr id="26" name="Oval 25"/>
          <p:cNvSpPr/>
          <p:nvPr/>
        </p:nvSpPr>
        <p:spPr>
          <a:xfrm>
            <a:off x="6248400" y="3810000"/>
            <a:ext cx="2514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MME</a:t>
            </a:r>
            <a:endParaRPr lang="en-US" dirty="0"/>
          </a:p>
        </p:txBody>
      </p:sp>
      <p:cxnSp>
        <p:nvCxnSpPr>
          <p:cNvPr id="27" name="Straight Arrow Connector 26"/>
          <p:cNvCxnSpPr>
            <a:stCxn id="26" idx="4"/>
          </p:cNvCxnSpPr>
          <p:nvPr/>
        </p:nvCxnSpPr>
        <p:spPr>
          <a:xfrm rot="16200000" flipH="1">
            <a:off x="7258050" y="466725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3352800" y="4983480"/>
            <a:ext cx="2743200" cy="883920"/>
          </a:xfrm>
          <a:prstGeom prst="rect">
            <a:avLst/>
          </a:prstGeom>
        </p:spPr>
        <p:txBody>
          <a:bodyPr vert="horz">
            <a:noAutofit/>
          </a:bodyPr>
          <a:lstStyle/>
          <a:p>
            <a:pPr algn="ctr">
              <a:spcBef>
                <a:spcPct val="20000"/>
              </a:spcBef>
              <a:buClr>
                <a:schemeClr val="accent3"/>
              </a:buClr>
              <a:buSzPct val="95000"/>
            </a:pPr>
            <a:r>
              <a:rPr lang="en-IN" sz="1600" dirty="0" smtClean="0"/>
              <a:t>Increase in price for per MT of Transportation Cost. i.e. Rs. 250/MT. </a:t>
            </a:r>
            <a:endParaRPr lang="en-IN" sz="1600" dirty="0"/>
          </a:p>
        </p:txBody>
      </p:sp>
      <p:sp>
        <p:nvSpPr>
          <p:cNvPr id="18" name="Oval 17"/>
          <p:cNvSpPr/>
          <p:nvPr/>
        </p:nvSpPr>
        <p:spPr>
          <a:xfrm>
            <a:off x="3429000" y="3810000"/>
            <a:ext cx="2514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Transportation Cost</a:t>
            </a:r>
            <a:endParaRPr lang="en-US" dirty="0"/>
          </a:p>
        </p:txBody>
      </p:sp>
      <p:cxnSp>
        <p:nvCxnSpPr>
          <p:cNvPr id="19" name="Straight Arrow Connector 18"/>
          <p:cNvCxnSpPr>
            <a:stCxn id="18" idx="4"/>
          </p:cNvCxnSpPr>
          <p:nvPr/>
        </p:nvCxnSpPr>
        <p:spPr>
          <a:xfrm rot="16200000" flipH="1">
            <a:off x="4438650" y="466725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762000"/>
            <a:ext cx="8229600" cy="457200"/>
          </a:xfrm>
          <a:prstGeom prst="rect">
            <a:avLst/>
          </a:prstGeom>
          <a:noFill/>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b="1" dirty="0" smtClean="0">
                <a:solidFill>
                  <a:schemeClr val="tx1">
                    <a:lumMod val="75000"/>
                    <a:lumOff val="25000"/>
                  </a:schemeClr>
                </a:solidFill>
                <a:latin typeface="Bookman Old Style" pitchFamily="18" charset="0"/>
                <a:ea typeface="宋体" pitchFamily="2" charset="-122"/>
              </a:rPr>
              <a:t>Proposal for FY 2017-18</a:t>
            </a:r>
            <a:endParaRPr kumimoji="0" lang="en-US" altLang="en-US" sz="1800" b="1"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宋体" pitchFamily="2" charset="-122"/>
              <a:cs typeface="+mn-cs"/>
            </a:endParaRPr>
          </a:p>
        </p:txBody>
      </p:sp>
      <p:graphicFrame>
        <p:nvGraphicFramePr>
          <p:cNvPr id="18" name="Group 1495"/>
          <p:cNvGraphicFramePr>
            <a:graphicFrameLocks noGrp="1"/>
          </p:cNvGraphicFramePr>
          <p:nvPr/>
        </p:nvGraphicFramePr>
        <p:xfrm>
          <a:off x="304800" y="1526760"/>
          <a:ext cx="8610600" cy="5102640"/>
        </p:xfrm>
        <a:graphic>
          <a:graphicData uri="http://schemas.openxmlformats.org/drawingml/2006/table">
            <a:tbl>
              <a:tblPr/>
              <a:tblGrid>
                <a:gridCol w="455498"/>
                <a:gridCol w="2966913"/>
                <a:gridCol w="1911589"/>
                <a:gridCol w="1607309"/>
                <a:gridCol w="1669291"/>
              </a:tblGrid>
              <a:tr h="218027">
                <a:tc row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S. No</a:t>
                      </a:r>
                      <a:endParaRPr kumimoji="0" lang="en-US" sz="1200" b="1" i="0" u="none" strike="noStrike" cap="none" normalizeH="0" baseline="0" dirty="0" smtClean="0">
                        <a:ln>
                          <a:noFill/>
                        </a:ln>
                        <a:solidFill>
                          <a:schemeClr val="bg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Component</a:t>
                      </a:r>
                      <a:endParaRPr kumimoji="0" lang="en-US" sz="1200" b="1" i="0" u="none" strike="noStrike" cap="none" normalizeH="0" baseline="0" dirty="0" smtClean="0">
                        <a:ln>
                          <a:noFill/>
                        </a:ln>
                        <a:solidFill>
                          <a:schemeClr val="bg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Proposal for </a:t>
                      </a:r>
                      <a:endParaRPr kumimoji="0" lang="en-US" sz="1200" b="1" i="0" u="none" strike="noStrike" cap="none" normalizeH="0" baseline="0" smtClean="0">
                        <a:ln>
                          <a:noFill/>
                        </a:ln>
                        <a:solidFill>
                          <a:schemeClr val="bg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Proposed Outlay for 2017-18</a:t>
                      </a:r>
                      <a:endParaRPr kumimoji="0" lang="en-US" sz="1200" b="1" i="0" u="none" strike="noStrike" cap="none" normalizeH="0" baseline="0" dirty="0" smtClean="0">
                        <a:ln>
                          <a:noFill/>
                        </a:ln>
                        <a:solidFill>
                          <a:schemeClr val="bg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0" fontAlgn="t"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0672">
                <a:tc vMerge="1">
                  <a:txBody>
                    <a:bodyPr/>
                    <a:lstStyle/>
                    <a:p>
                      <a:endParaRPr lang="en-US"/>
                    </a:p>
                  </a:txBody>
                  <a:tcPr/>
                </a:tc>
                <a:tc vMerge="1">
                  <a:txBody>
                    <a:bodyPr/>
                    <a:lstStyle/>
                    <a:p>
                      <a:endParaRPr lang="en-US"/>
                    </a:p>
                  </a:txBody>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2017-18</a:t>
                      </a:r>
                      <a:endParaRPr kumimoji="0" lang="en-US" sz="1200" b="1" i="0" u="none" strike="noStrike" cap="none" normalizeH="0" baseline="0" dirty="0" smtClean="0">
                        <a:ln>
                          <a:noFill/>
                        </a:ln>
                        <a:solidFill>
                          <a:schemeClr val="bg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Central  Share</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(in lakh Rs.)</a:t>
                      </a:r>
                      <a:endParaRPr kumimoji="0" lang="en-US" sz="1200" b="1" i="0" u="none" strike="noStrike" cap="none" normalizeH="0" baseline="0" dirty="0" smtClean="0">
                        <a:ln>
                          <a:noFill/>
                        </a:ln>
                        <a:solidFill>
                          <a:schemeClr val="bg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State share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(in lakh Rs.)</a:t>
                      </a: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218027">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1</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Children (Pry)</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2182289</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13746.67</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9145.97</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027">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2</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Children (U Pry)</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1003935</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9460.48</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6298.49</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027">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3</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NCLP</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7309</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84.33</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56.15</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027">
                <a:tc grid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Arial" pitchFamily="34" charset="0"/>
                        </a:rPr>
                        <a:t>Total Number of students (1+2+3)</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Arial" pitchFamily="34" charset="0"/>
                        </a:rPr>
                        <a:t>3193533</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rPr>
                        <a:t>23291.48</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rPr>
                        <a:t>15500.61</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027">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4</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Requirement of food grains</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93902.07 MTs</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206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5</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Requirement of cost of food grains</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2820.63</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027">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6</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Requirement for transportation</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705.16</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206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6</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Working Day (Pry and U. Pry) &amp; NCLP</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254/254/311</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6067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7</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Kitchen cum Store</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3500 kitchen sheds for revalidation</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027">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Cook cum Helper</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85066</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5103.96</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7655.94</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6067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9</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Kitchen Devices</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11243 (</a:t>
                      </a:r>
                      <a:r>
                        <a:rPr kumimoji="0" lang="en-US" sz="1200" b="1" i="0" u="none" strike="noStrike" cap="none" normalizeH="0" baseline="0" dirty="0" smtClean="0">
                          <a:ln>
                            <a:noFill/>
                          </a:ln>
                          <a:solidFill>
                            <a:srgbClr val="000000"/>
                          </a:solidFill>
                          <a:effectLst/>
                          <a:latin typeface="Arial" pitchFamily="34" charset="0"/>
                          <a:cs typeface="Arial" pitchFamily="34" charset="0"/>
                        </a:rPr>
                        <a:t>for replacement</a:t>
                      </a:r>
                      <a:r>
                        <a:rPr kumimoji="0" lang="en-US" sz="1200" b="1" i="0" u="none" strike="noStrike" cap="none" normalizeH="0" baseline="0" dirty="0" smtClean="0">
                          <a:ln>
                            <a:noFill/>
                          </a:ln>
                          <a:solidFill>
                            <a:srgbClr val="000000"/>
                          </a:solidFill>
                          <a:effectLst/>
                          <a:latin typeface="Arial" pitchFamily="34" charset="0"/>
                          <a:cs typeface="Arial" pitchFamily="34" charset="0"/>
                        </a:rPr>
                        <a:t>)</a:t>
                      </a:r>
                    </a:p>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4386 – new device</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781.45</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2884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10</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MME (Rs. in lakhs)</a:t>
                      </a:r>
                      <a:endParaRPr kumimoji="0" lang="en-US" sz="1200" b="1" i="0" u="none" strike="noStrike" cap="none" normalizeH="0" baseline="0" smtClean="0">
                        <a:ln>
                          <a:noFill/>
                        </a:ln>
                        <a:solidFill>
                          <a:schemeClr val="tx1"/>
                        </a:solidFill>
                        <a:effectLst/>
                        <a:latin typeface="Arial" pitchFamily="34" charset="0"/>
                      </a:endParaRPr>
                    </a:p>
                  </a:txBody>
                  <a:tcPr marL="96644" marR="96644" marT="48322" marB="483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1176.29</a:t>
                      </a: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95588">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Arial" pitchFamily="34" charset="0"/>
                        </a:rPr>
                        <a:t>11</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Arial" pitchFamily="34" charset="0"/>
                        </a:rPr>
                        <a:t>Requirement of Central Assistance (Rs. in </a:t>
                      </a:r>
                      <a:r>
                        <a:rPr kumimoji="0" lang="en-US" sz="1200" b="1" i="0" u="none" strike="noStrike" cap="none" normalizeH="0" baseline="0" dirty="0" err="1" smtClean="0">
                          <a:ln>
                            <a:noFill/>
                          </a:ln>
                          <a:solidFill>
                            <a:srgbClr val="C00000"/>
                          </a:solidFill>
                          <a:effectLst/>
                          <a:latin typeface="Arial" pitchFamily="34" charset="0"/>
                          <a:cs typeface="Arial" pitchFamily="34" charset="0"/>
                        </a:rPr>
                        <a:t>lakhs</a:t>
                      </a:r>
                      <a:r>
                        <a:rPr kumimoji="0" lang="en-US" sz="1200" b="1" i="0" u="none" strike="noStrike" cap="none" normalizeH="0" baseline="0" dirty="0" smtClean="0">
                          <a:ln>
                            <a:noFill/>
                          </a:ln>
                          <a:solidFill>
                            <a:srgbClr val="C00000"/>
                          </a:solidFill>
                          <a:effectLst/>
                          <a:latin typeface="Arial" pitchFamily="34" charset="0"/>
                          <a:cs typeface="Arial" pitchFamily="34" charset="0"/>
                        </a:rPr>
                        <a:t>)</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Arial" pitchFamily="34" charset="0"/>
                        </a:rPr>
                        <a:t> </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Arial" pitchFamily="34" charset="0"/>
                        </a:rPr>
                        <a:t>Rs. </a:t>
                      </a:r>
                      <a:r>
                        <a:rPr kumimoji="0" lang="en-US" sz="1200" b="1" i="0" u="none" strike="noStrike" cap="none" normalizeH="0" baseline="0" dirty="0" smtClean="0">
                          <a:ln>
                            <a:noFill/>
                          </a:ln>
                          <a:solidFill>
                            <a:srgbClr val="C00000"/>
                          </a:solidFill>
                          <a:effectLst/>
                          <a:latin typeface="Arial" pitchFamily="34" charset="0"/>
                          <a:cs typeface="Arial" pitchFamily="34" charset="0"/>
                        </a:rPr>
                        <a:t>33878.97 </a:t>
                      </a:r>
                      <a:r>
                        <a:rPr kumimoji="0" lang="en-US" sz="1200" b="1" i="0" u="none" strike="noStrike" cap="none" normalizeH="0" baseline="0" dirty="0" err="1" smtClean="0">
                          <a:ln>
                            <a:noFill/>
                          </a:ln>
                          <a:solidFill>
                            <a:srgbClr val="C00000"/>
                          </a:solidFill>
                          <a:effectLst/>
                          <a:latin typeface="Arial" pitchFamily="34" charset="0"/>
                          <a:cs typeface="Arial" pitchFamily="34" charset="0"/>
                        </a:rPr>
                        <a:t>lakhs</a:t>
                      </a: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C00000"/>
                          </a:solidFill>
                          <a:effectLst/>
                          <a:latin typeface="Arial" pitchFamily="34" charset="0"/>
                          <a:cs typeface="Arial" pitchFamily="34" charset="0"/>
                        </a:rPr>
                        <a:t>Rs. </a:t>
                      </a:r>
                      <a:r>
                        <a:rPr kumimoji="0" lang="en-US" sz="1200" b="1" i="0" u="none" strike="noStrike" cap="none" normalizeH="0" baseline="0" smtClean="0">
                          <a:ln>
                            <a:noFill/>
                          </a:ln>
                          <a:solidFill>
                            <a:srgbClr val="C00000"/>
                          </a:solidFill>
                          <a:effectLst/>
                          <a:latin typeface="Arial" pitchFamily="34" charset="0"/>
                          <a:cs typeface="Arial" pitchFamily="34" charset="0"/>
                        </a:rPr>
                        <a:t>23156.55 </a:t>
                      </a:r>
                      <a:r>
                        <a:rPr kumimoji="0" lang="en-US" sz="1200" b="1" i="0" u="none" strike="noStrike" cap="none" normalizeH="0" baseline="0" dirty="0" err="1" smtClean="0">
                          <a:ln>
                            <a:noFill/>
                          </a:ln>
                          <a:solidFill>
                            <a:srgbClr val="C00000"/>
                          </a:solidFill>
                          <a:effectLst/>
                          <a:latin typeface="Arial" pitchFamily="34" charset="0"/>
                          <a:cs typeface="Arial" pitchFamily="34" charset="0"/>
                        </a:rPr>
                        <a:t>lakhs</a:t>
                      </a:r>
                      <a:endParaRPr kumimoji="0" lang="en-US" sz="1200" b="1" i="0" u="none" strike="noStrike" cap="none" normalizeH="0" baseline="0" dirty="0" smtClean="0">
                        <a:ln>
                          <a:noFill/>
                        </a:ln>
                        <a:solidFill>
                          <a:srgbClr val="C00000"/>
                        </a:solidFill>
                        <a:effectLst/>
                        <a:latin typeface="Arial" pitchFamily="34" charset="0"/>
                      </a:endParaRPr>
                    </a:p>
                    <a:p>
                      <a:pPr marL="0" marR="0" lvl="0" indent="0" algn="r" defTabSz="914400" rtl="0" eaLnBrk="0" fontAlgn="t"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pitchFamily="34" charset="0"/>
                      </a:endParaRPr>
                    </a:p>
                  </a:txBody>
                  <a:tcPr marL="96644" marR="96644" marT="48322" marB="483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81000" y="762000"/>
            <a:ext cx="8229600" cy="457200"/>
          </a:xfrm>
          <a:noFill/>
        </p:spPr>
        <p:txBody>
          <a:bodyPr>
            <a:noAutofit/>
          </a:bodyPr>
          <a:lstStyle/>
          <a:p>
            <a:pPr eaLnBrk="1" hangingPunct="1"/>
            <a:r>
              <a:rPr lang="en-US" altLang="en-US" sz="2400" b="1" dirty="0" smtClean="0">
                <a:solidFill>
                  <a:schemeClr val="tx1">
                    <a:lumMod val="75000"/>
                    <a:lumOff val="25000"/>
                  </a:schemeClr>
                </a:solidFill>
                <a:latin typeface="Bookman Old Style" pitchFamily="18" charset="0"/>
                <a:ea typeface="宋体" pitchFamily="2" charset="-122"/>
                <a:cs typeface="+mn-cs"/>
              </a:rPr>
              <a:t>Plan under MME </a:t>
            </a:r>
            <a:r>
              <a:rPr lang="en-US" altLang="en-US" sz="1800" b="1" dirty="0" smtClean="0">
                <a:solidFill>
                  <a:schemeClr val="tx1">
                    <a:lumMod val="75000"/>
                    <a:lumOff val="25000"/>
                  </a:schemeClr>
                </a:solidFill>
                <a:latin typeface="Bookman Old Style" pitchFamily="18" charset="0"/>
                <a:ea typeface="宋体" pitchFamily="2" charset="-122"/>
                <a:cs typeface="+mn-cs"/>
              </a:rPr>
              <a:t>(amt. in lakh.)</a:t>
            </a:r>
          </a:p>
        </p:txBody>
      </p:sp>
      <p:graphicFrame>
        <p:nvGraphicFramePr>
          <p:cNvPr id="7" name="Table 6"/>
          <p:cNvGraphicFramePr>
            <a:graphicFrameLocks noGrp="1"/>
          </p:cNvGraphicFramePr>
          <p:nvPr/>
        </p:nvGraphicFramePr>
        <p:xfrm>
          <a:off x="838200" y="1905000"/>
          <a:ext cx="7620000" cy="3124198"/>
        </p:xfrm>
        <a:graphic>
          <a:graphicData uri="http://schemas.openxmlformats.org/drawingml/2006/table">
            <a:tbl>
              <a:tblPr firstRow="1" bandRow="1">
                <a:tableStyleId>{5C22544A-7EE6-4342-B048-85BDC9FD1C3A}</a:tableStyleId>
              </a:tblPr>
              <a:tblGrid>
                <a:gridCol w="927467"/>
                <a:gridCol w="5258222"/>
                <a:gridCol w="1434311"/>
              </a:tblGrid>
              <a:tr h="425497">
                <a:tc>
                  <a:txBody>
                    <a:bodyPr/>
                    <a:lstStyle/>
                    <a:p>
                      <a:r>
                        <a:rPr lang="en-US" sz="1600" b="1" dirty="0" smtClean="0">
                          <a:latin typeface="+mn-lt"/>
                        </a:rPr>
                        <a:t>Sl. No.</a:t>
                      </a:r>
                      <a:endParaRPr lang="en-US" sz="1600" b="1" dirty="0">
                        <a:latin typeface="+mn-lt"/>
                      </a:endParaRPr>
                    </a:p>
                  </a:txBody>
                  <a:tcPr/>
                </a:tc>
                <a:tc>
                  <a:txBody>
                    <a:bodyPr/>
                    <a:lstStyle/>
                    <a:p>
                      <a:r>
                        <a:rPr lang="en-US" sz="1600" b="1" dirty="0" smtClean="0">
                          <a:latin typeface="+mn-lt"/>
                        </a:rPr>
                        <a:t>Proposal</a:t>
                      </a:r>
                      <a:endParaRPr lang="en-US" sz="1600" b="1" dirty="0">
                        <a:latin typeface="+mn-lt"/>
                      </a:endParaRPr>
                    </a:p>
                  </a:txBody>
                  <a:tcPr/>
                </a:tc>
                <a:tc>
                  <a:txBody>
                    <a:bodyPr/>
                    <a:lstStyle/>
                    <a:p>
                      <a:r>
                        <a:rPr lang="en-US" sz="1600" b="1" dirty="0" smtClean="0">
                          <a:latin typeface="+mn-lt"/>
                        </a:rPr>
                        <a:t>Amount</a:t>
                      </a:r>
                    </a:p>
                  </a:txBody>
                  <a:tcPr/>
                </a:tc>
              </a:tr>
              <a:tr h="664475">
                <a:tc>
                  <a:txBody>
                    <a:bodyPr/>
                    <a:lstStyle/>
                    <a:p>
                      <a:pPr algn="ctr"/>
                      <a:r>
                        <a:rPr lang="en-US" sz="1600" b="1" dirty="0" smtClean="0">
                          <a:latin typeface="+mn-lt"/>
                        </a:rPr>
                        <a:t>1.</a:t>
                      </a:r>
                      <a:endParaRPr lang="en-US" sz="1600" b="1" dirty="0">
                        <a:latin typeface="+mn-lt"/>
                      </a:endParaRPr>
                    </a:p>
                  </a:txBody>
                  <a:tcPr/>
                </a:tc>
                <a:tc>
                  <a:txBody>
                    <a:bodyPr/>
                    <a:lstStyle/>
                    <a:p>
                      <a:pPr algn="l"/>
                      <a:r>
                        <a:rPr kumimoji="0" lang="en-US" sz="1600" b="1" kern="1200" dirty="0" smtClean="0">
                          <a:solidFill>
                            <a:schemeClr val="dk1"/>
                          </a:solidFill>
                          <a:latin typeface="+mn-lt"/>
                          <a:ea typeface="+mn-ea"/>
                          <a:cs typeface="+mn-cs"/>
                        </a:rPr>
                        <a:t>Proposal for Recurring expenditure for salary of Office staffs </a:t>
                      </a:r>
                      <a:endParaRPr lang="en-US" sz="1600" b="1" dirty="0">
                        <a:latin typeface="+mn-lt"/>
                      </a:endParaRPr>
                    </a:p>
                  </a:txBody>
                  <a:tcPr/>
                </a:tc>
                <a:tc>
                  <a:txBody>
                    <a:bodyPr/>
                    <a:lstStyle/>
                    <a:p>
                      <a:pPr algn="ctr"/>
                      <a:r>
                        <a:rPr lang="en-US" sz="1600" b="1" dirty="0" smtClean="0">
                          <a:latin typeface="+mn-lt"/>
                        </a:rPr>
                        <a:t>304.32</a:t>
                      </a:r>
                    </a:p>
                  </a:txBody>
                  <a:tcPr/>
                </a:tc>
              </a:tr>
              <a:tr h="944254">
                <a:tc>
                  <a:txBody>
                    <a:bodyPr/>
                    <a:lstStyle/>
                    <a:p>
                      <a:pPr algn="ctr"/>
                      <a:r>
                        <a:rPr lang="en-US" sz="1600" b="1" dirty="0" smtClean="0">
                          <a:latin typeface="+mn-lt"/>
                        </a:rPr>
                        <a:t>2.</a:t>
                      </a:r>
                      <a:endParaRPr lang="en-US" sz="1600" b="1" dirty="0">
                        <a:latin typeface="+mn-lt"/>
                      </a:endParaRPr>
                    </a:p>
                  </a:txBody>
                  <a:tcPr/>
                </a:tc>
                <a:tc>
                  <a:txBody>
                    <a:bodyPr/>
                    <a:lstStyle/>
                    <a:p>
                      <a:pPr algn="l"/>
                      <a:r>
                        <a:rPr kumimoji="0" lang="en-US" sz="1600" b="1" kern="1200" dirty="0" smtClean="0">
                          <a:solidFill>
                            <a:schemeClr val="dk1"/>
                          </a:solidFill>
                          <a:latin typeface="+mn-lt"/>
                          <a:ea typeface="+mn-ea"/>
                          <a:cs typeface="+mn-cs"/>
                        </a:rPr>
                        <a:t>Proposal for Recurring expenditure for Management Monitoring and Evaluation of MDM.</a:t>
                      </a:r>
                      <a:endParaRPr lang="en-US" sz="1600" b="1" dirty="0">
                        <a:latin typeface="+mn-lt"/>
                      </a:endParaRPr>
                    </a:p>
                  </a:txBody>
                  <a:tcPr/>
                </a:tc>
                <a:tc>
                  <a:txBody>
                    <a:bodyPr/>
                    <a:lstStyle/>
                    <a:p>
                      <a:pPr algn="ctr"/>
                      <a:r>
                        <a:rPr lang="en-US" sz="1600" b="1" dirty="0" smtClean="0">
                          <a:latin typeface="+mn-lt"/>
                        </a:rPr>
                        <a:t>266.47</a:t>
                      </a:r>
                    </a:p>
                  </a:txBody>
                  <a:tcPr/>
                </a:tc>
              </a:tr>
              <a:tr h="664475">
                <a:tc>
                  <a:txBody>
                    <a:bodyPr/>
                    <a:lstStyle/>
                    <a:p>
                      <a:pPr algn="ctr"/>
                      <a:r>
                        <a:rPr lang="en-US" sz="1600" b="1" dirty="0" smtClean="0">
                          <a:latin typeface="+mn-lt"/>
                        </a:rPr>
                        <a:t>3.</a:t>
                      </a:r>
                      <a:endParaRPr lang="en-US" sz="1600" b="1" dirty="0">
                        <a:latin typeface="+mn-lt"/>
                      </a:endParaRPr>
                    </a:p>
                  </a:txBody>
                  <a:tcPr/>
                </a:tc>
                <a:tc>
                  <a:txBody>
                    <a:bodyPr/>
                    <a:lstStyle/>
                    <a:p>
                      <a:pPr algn="l"/>
                      <a:r>
                        <a:rPr kumimoji="0" lang="en-US" sz="1600" b="1" kern="1200" dirty="0" smtClean="0">
                          <a:solidFill>
                            <a:schemeClr val="dk1"/>
                          </a:solidFill>
                          <a:latin typeface="+mn-lt"/>
                          <a:ea typeface="+mn-ea"/>
                          <a:cs typeface="+mn-cs"/>
                        </a:rPr>
                        <a:t>Proposal for Non-Recurring expenditure for Management Monitoring and Evaluation of MDM</a:t>
                      </a:r>
                      <a:endParaRPr lang="en-US" sz="1600" b="1" dirty="0">
                        <a:latin typeface="+mn-lt"/>
                      </a:endParaRPr>
                    </a:p>
                  </a:txBody>
                  <a:tcPr/>
                </a:tc>
                <a:tc>
                  <a:txBody>
                    <a:bodyPr/>
                    <a:lstStyle/>
                    <a:p>
                      <a:pPr algn="ctr"/>
                      <a:r>
                        <a:rPr lang="en-US" sz="1600" b="1" dirty="0" smtClean="0">
                          <a:latin typeface="+mn-lt"/>
                        </a:rPr>
                        <a:t>605.50</a:t>
                      </a:r>
                    </a:p>
                  </a:txBody>
                  <a:tcPr/>
                </a:tc>
              </a:tr>
              <a:tr h="425497">
                <a:tc gridSpan="2">
                  <a:txBody>
                    <a:bodyPr/>
                    <a:lstStyle/>
                    <a:p>
                      <a:pPr algn="ctr"/>
                      <a:r>
                        <a:rPr lang="en-US" sz="1600" b="1" dirty="0" smtClean="0">
                          <a:latin typeface="+mn-lt"/>
                        </a:rPr>
                        <a:t>Total</a:t>
                      </a:r>
                      <a:endParaRPr lang="en-US" sz="1600" b="1" dirty="0">
                        <a:latin typeface="+mn-lt"/>
                      </a:endParaRPr>
                    </a:p>
                  </a:txBody>
                  <a:tcPr/>
                </a:tc>
                <a:tc hMerge="1">
                  <a:txBody>
                    <a:bodyPr/>
                    <a:lstStyle/>
                    <a:p>
                      <a:pPr algn="l"/>
                      <a:endParaRPr lang="en-US" dirty="0"/>
                    </a:p>
                  </a:txBody>
                  <a:tcPr/>
                </a:tc>
                <a:tc>
                  <a:txBody>
                    <a:bodyPr/>
                    <a:lstStyle/>
                    <a:p>
                      <a:pPr algn="ctr"/>
                      <a:r>
                        <a:rPr lang="en-US" sz="1600" b="1" dirty="0" smtClean="0">
                          <a:latin typeface="+mn-lt"/>
                        </a:rPr>
                        <a:t>1176.29</a:t>
                      </a: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76200" y="1143000"/>
            <a:ext cx="89154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762000"/>
            <a:ext cx="86868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r>
              <a:rPr lang="en-US" sz="2400" b="1" dirty="0" smtClean="0">
                <a:solidFill>
                  <a:schemeClr val="tx1">
                    <a:lumMod val="75000"/>
                    <a:lumOff val="25000"/>
                  </a:schemeClr>
                </a:solidFill>
                <a:latin typeface="Bookman Old Style" pitchFamily="18" charset="0"/>
                <a:ea typeface="宋体" pitchFamily="2" charset="-122"/>
                <a:cs typeface="+mn-cs"/>
              </a:rPr>
              <a:t>Demographic Profile of Jharkhand</a:t>
            </a:r>
            <a:endParaRPr lang="en-US" sz="2400" b="1" dirty="0">
              <a:solidFill>
                <a:schemeClr val="tx1">
                  <a:lumMod val="75000"/>
                  <a:lumOff val="25000"/>
                </a:schemeClr>
              </a:solidFill>
              <a:latin typeface="Bookman Old Style" pitchFamily="18" charset="0"/>
              <a:ea typeface="宋体" pitchFamily="2" charset="-122"/>
              <a:cs typeface="+mn-cs"/>
            </a:endParaRPr>
          </a:p>
        </p:txBody>
      </p:sp>
      <p:sp>
        <p:nvSpPr>
          <p:cNvPr id="3" name="Content Placeholder 2"/>
          <p:cNvSpPr>
            <a:spLocks noGrp="1"/>
          </p:cNvSpPr>
          <p:nvPr>
            <p:ph idx="1"/>
          </p:nvPr>
        </p:nvSpPr>
        <p:spPr>
          <a:xfrm>
            <a:off x="5562600" y="3124200"/>
            <a:ext cx="3048000" cy="990600"/>
          </a:xfrm>
        </p:spPr>
        <p:txBody>
          <a:bodyPr>
            <a:normAutofit/>
          </a:bodyPr>
          <a:lstStyle/>
          <a:p>
            <a:r>
              <a:rPr lang="en-US" sz="1600" b="1" dirty="0" smtClean="0">
                <a:solidFill>
                  <a:schemeClr val="tx1">
                    <a:lumMod val="75000"/>
                    <a:lumOff val="25000"/>
                  </a:schemeClr>
                </a:solidFill>
                <a:latin typeface="Bookman Old Style" pitchFamily="18" charset="0"/>
                <a:ea typeface="宋体" pitchFamily="2" charset="-122"/>
              </a:rPr>
              <a:t>No. of districts – 24</a:t>
            </a:r>
          </a:p>
          <a:p>
            <a:r>
              <a:rPr lang="en-US" sz="1600" b="1" dirty="0" smtClean="0">
                <a:solidFill>
                  <a:schemeClr val="tx1">
                    <a:lumMod val="75000"/>
                    <a:lumOff val="25000"/>
                  </a:schemeClr>
                </a:solidFill>
                <a:latin typeface="Bookman Old Style" pitchFamily="18" charset="0"/>
                <a:ea typeface="宋体" pitchFamily="2" charset="-122"/>
              </a:rPr>
              <a:t>No. of blocks – 262</a:t>
            </a:r>
          </a:p>
          <a:p>
            <a:r>
              <a:rPr lang="en-US" sz="1600" b="1" dirty="0" smtClean="0">
                <a:solidFill>
                  <a:schemeClr val="tx1">
                    <a:lumMod val="75000"/>
                    <a:lumOff val="25000"/>
                  </a:schemeClr>
                </a:solidFill>
                <a:latin typeface="Bookman Old Style" pitchFamily="18" charset="0"/>
                <a:ea typeface="宋体" pitchFamily="2" charset="-122"/>
              </a:rPr>
              <a:t>No. of division – 05</a:t>
            </a:r>
          </a:p>
        </p:txBody>
      </p:sp>
      <p:pic>
        <p:nvPicPr>
          <p:cNvPr id="20482" name="Picture 2" descr="http://www.in4india.com/states-of-india/jharkhand/statemap/jharkhandmap.jpg"/>
          <p:cNvPicPr>
            <a:picLocks noChangeAspect="1" noChangeArrowheads="1"/>
          </p:cNvPicPr>
          <p:nvPr/>
        </p:nvPicPr>
        <p:blipFill>
          <a:blip r:embed="rId2"/>
          <a:srcRect/>
          <a:stretch>
            <a:fillRect/>
          </a:stretch>
        </p:blipFill>
        <p:spPr bwMode="auto">
          <a:xfrm>
            <a:off x="228600" y="1676400"/>
            <a:ext cx="5181600" cy="4419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8600" y="776081"/>
            <a:ext cx="8534400" cy="57771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photo\IMG-20170216-WA0026.jpg"/>
          <p:cNvPicPr>
            <a:picLocks noChangeAspect="1" noChangeArrowheads="1"/>
          </p:cNvPicPr>
          <p:nvPr/>
        </p:nvPicPr>
        <p:blipFill>
          <a:blip r:embed="rId2"/>
          <a:srcRect/>
          <a:stretch>
            <a:fillRect/>
          </a:stretch>
        </p:blipFill>
        <p:spPr bwMode="auto">
          <a:xfrm>
            <a:off x="304800" y="838200"/>
            <a:ext cx="8382000" cy="5791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photo\IMG-20170216-WA0021.jpg"/>
          <p:cNvPicPr>
            <a:picLocks noChangeAspect="1" noChangeArrowheads="1"/>
          </p:cNvPicPr>
          <p:nvPr/>
        </p:nvPicPr>
        <p:blipFill>
          <a:blip r:embed="rId2"/>
          <a:srcRect/>
          <a:stretch>
            <a:fillRect/>
          </a:stretch>
        </p:blipFill>
        <p:spPr bwMode="auto">
          <a:xfrm>
            <a:off x="304800" y="838200"/>
            <a:ext cx="8534400" cy="5791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SC\AppData\Local\Temp\Rar$DI30.608\mdm photo-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SC\AppData\Local\Temp\Rar$DI41.904\mdm photo-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SC\AppData\Local\Temp\Rar$DI81.904\mdm photo-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photo\IMG_20170216_134617.jpg"/>
          <p:cNvPicPr>
            <a:picLocks noChangeAspect="1" noChangeArrowheads="1"/>
          </p:cNvPicPr>
          <p:nvPr/>
        </p:nvPicPr>
        <p:blipFill>
          <a:blip r:embed="rId2" cstate="print"/>
          <a:srcRect/>
          <a:stretch>
            <a:fillRect/>
          </a:stretch>
        </p:blipFill>
        <p:spPr bwMode="auto">
          <a:xfrm>
            <a:off x="2000250" y="685800"/>
            <a:ext cx="5467350" cy="6019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00130"/>
          <p:cNvPicPr>
            <a:picLocks noGrp="1" noChangeAspect="1" noChangeArrowheads="1"/>
          </p:cNvPicPr>
          <p:nvPr>
            <p:ph idx="4294967295"/>
          </p:nvPr>
        </p:nvPicPr>
        <p:blipFill>
          <a:blip r:embed="rId2"/>
          <a:srcRect/>
          <a:stretch>
            <a:fillRect/>
          </a:stretch>
        </p:blipFill>
        <p:spPr>
          <a:xfrm>
            <a:off x="0" y="0"/>
            <a:ext cx="9906000" cy="6858000"/>
          </a:xfrm>
        </p:spPr>
      </p:pic>
      <p:sp>
        <p:nvSpPr>
          <p:cNvPr id="5" name="WordArt 4"/>
          <p:cNvSpPr>
            <a:spLocks noChangeArrowheads="1" noChangeShapeType="1" noTextEdit="1"/>
          </p:cNvSpPr>
          <p:nvPr/>
        </p:nvSpPr>
        <p:spPr bwMode="auto">
          <a:xfrm>
            <a:off x="5105400" y="5410200"/>
            <a:ext cx="4343400" cy="68580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FFFF00"/>
                </a:solidFill>
                <a:cs typeface="Arial"/>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04088"/>
            <a:ext cx="8229600" cy="438912"/>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宋体" pitchFamily="2" charset="-122"/>
                <a:cs typeface="+mn-cs"/>
              </a:rPr>
              <a:t>Management Structures at State</a:t>
            </a:r>
            <a:r>
              <a:rPr kumimoji="0" lang="en-US" sz="2400" b="1" i="0" u="none" strike="noStrike" kern="1200" cap="none" spc="0" normalizeH="0" noProof="0" dirty="0" smtClean="0">
                <a:ln>
                  <a:noFill/>
                </a:ln>
                <a:solidFill>
                  <a:schemeClr val="tx1">
                    <a:lumMod val="75000"/>
                    <a:lumOff val="25000"/>
                  </a:schemeClr>
                </a:solidFill>
                <a:effectLst/>
                <a:uLnTx/>
                <a:uFillTx/>
                <a:latin typeface="Bookman Old Style" pitchFamily="18" charset="0"/>
                <a:ea typeface="宋体" pitchFamily="2" charset="-122"/>
                <a:cs typeface="+mn-cs"/>
              </a:rPr>
              <a:t> level</a:t>
            </a:r>
            <a:endParaRPr kumimoji="0" lang="en-US" sz="2400" b="1" i="0" u="none" strike="noStrike" kern="1200" cap="none" spc="0" normalizeH="0" baseline="0" noProof="0" dirty="0">
              <a:ln>
                <a:noFill/>
              </a:ln>
              <a:solidFill>
                <a:schemeClr val="tx1">
                  <a:lumMod val="75000"/>
                  <a:lumOff val="25000"/>
                </a:schemeClr>
              </a:solidFill>
              <a:effectLst/>
              <a:uLnTx/>
              <a:uFillTx/>
              <a:latin typeface="Bookman Old Style" pitchFamily="18" charset="0"/>
              <a:ea typeface="宋体" pitchFamily="2" charset="-122"/>
              <a:cs typeface="+mn-cs"/>
            </a:endParaRPr>
          </a:p>
        </p:txBody>
      </p:sp>
      <p:sp>
        <p:nvSpPr>
          <p:cNvPr id="5" name="Oval 4"/>
          <p:cNvSpPr/>
          <p:nvPr/>
        </p:nvSpPr>
        <p:spPr>
          <a:xfrm>
            <a:off x="1219200" y="1447800"/>
            <a:ext cx="6629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latin typeface="Bookman Old Style" pitchFamily="18" charset="0"/>
                <a:ea typeface="宋体" pitchFamily="2" charset="-122"/>
              </a:rPr>
              <a:t>Secretary</a:t>
            </a:r>
          </a:p>
          <a:p>
            <a:pPr algn="ctr"/>
            <a:r>
              <a:rPr lang="en-US" sz="1600" b="1" dirty="0">
                <a:solidFill>
                  <a:srgbClr val="FFFF00"/>
                </a:solidFill>
                <a:latin typeface="Bookman Old Style" pitchFamily="18" charset="0"/>
                <a:ea typeface="宋体" pitchFamily="2" charset="-122"/>
              </a:rPr>
              <a:t>Dept. of  School Education and Literacy</a:t>
            </a:r>
          </a:p>
        </p:txBody>
      </p:sp>
      <p:cxnSp>
        <p:nvCxnSpPr>
          <p:cNvPr id="22" name="Straight Arrow Connector 21"/>
          <p:cNvCxnSpPr/>
          <p:nvPr/>
        </p:nvCxnSpPr>
        <p:spPr>
          <a:xfrm rot="5400000">
            <a:off x="4228307" y="23233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057401" y="2590800"/>
            <a:ext cx="243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95801" y="2590800"/>
            <a:ext cx="243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791495" y="2856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666707" y="2856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9600" y="3124200"/>
            <a:ext cx="2971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Director, Primary Education</a:t>
            </a:r>
            <a:endParaRPr lang="en-US" sz="1600" b="1" dirty="0"/>
          </a:p>
        </p:txBody>
      </p:sp>
      <p:sp>
        <p:nvSpPr>
          <p:cNvPr id="30" name="Rectangle 29"/>
          <p:cNvSpPr/>
          <p:nvPr/>
        </p:nvSpPr>
        <p:spPr>
          <a:xfrm>
            <a:off x="5410200" y="3124200"/>
            <a:ext cx="3048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Director, JSMDMA</a:t>
            </a:r>
            <a:endParaRPr lang="en-US" sz="1600" b="1" dirty="0"/>
          </a:p>
        </p:txBody>
      </p:sp>
      <p:cxnSp>
        <p:nvCxnSpPr>
          <p:cNvPr id="31" name="Straight Arrow Connector 30"/>
          <p:cNvCxnSpPr/>
          <p:nvPr/>
        </p:nvCxnSpPr>
        <p:spPr>
          <a:xfrm rot="5400000">
            <a:off x="6668294" y="3771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410200" y="40386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District Superintendent of Education</a:t>
            </a:r>
            <a:endParaRPr lang="en-US" sz="1600" b="1" dirty="0"/>
          </a:p>
        </p:txBody>
      </p:sp>
      <p:cxnSp>
        <p:nvCxnSpPr>
          <p:cNvPr id="33" name="Straight Arrow Connector 32"/>
          <p:cNvCxnSpPr/>
          <p:nvPr/>
        </p:nvCxnSpPr>
        <p:spPr>
          <a:xfrm rot="5400000">
            <a:off x="6668294" y="48379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410200" y="51054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Block Education Extension officer</a:t>
            </a:r>
            <a:endParaRPr lang="en-US" sz="1600" b="1" dirty="0"/>
          </a:p>
        </p:txBody>
      </p:sp>
      <p:sp>
        <p:nvSpPr>
          <p:cNvPr id="35" name="Rectangle 34"/>
          <p:cNvSpPr/>
          <p:nvPr/>
        </p:nvSpPr>
        <p:spPr>
          <a:xfrm>
            <a:off x="1752600" y="51054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Saraswati Vahini </a:t>
            </a:r>
          </a:p>
          <a:p>
            <a:pPr algn="ctr"/>
            <a:r>
              <a:rPr lang="en-US" sz="1600" b="1" dirty="0" smtClean="0"/>
              <a:t>(Sub committee of SMC)</a:t>
            </a:r>
            <a:endParaRPr lang="en-US" sz="1600" b="1" dirty="0"/>
          </a:p>
        </p:txBody>
      </p:sp>
      <p:cxnSp>
        <p:nvCxnSpPr>
          <p:cNvPr id="37" name="Straight Arrow Connector 36"/>
          <p:cNvCxnSpPr>
            <a:stCxn id="34" idx="1"/>
            <a:endCxn id="35" idx="3"/>
          </p:cNvCxnSpPr>
          <p:nvPr/>
        </p:nvCxnSpPr>
        <p:spPr>
          <a:xfrm rot="10800000">
            <a:off x="4800600" y="53721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668294" y="5904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6324600" y="6172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76600" y="59436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Headmaster</a:t>
            </a: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p:cNvCxnSpPr>
            <a:stCxn id="5" idx="1"/>
          </p:cNvCxnSpPr>
          <p:nvPr/>
        </p:nvCxnSpPr>
        <p:spPr>
          <a:xfrm rot="10800000" flipV="1">
            <a:off x="2743200" y="2057400"/>
            <a:ext cx="2057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457200" y="685800"/>
            <a:ext cx="8229600" cy="438912"/>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宋体" pitchFamily="2" charset="-122"/>
                <a:cs typeface="+mn-cs"/>
              </a:rPr>
              <a:t>Food grains and Fund Flow mechanism</a:t>
            </a:r>
            <a:endParaRPr kumimoji="0" lang="en-US" sz="2400" b="1" i="0" u="none" strike="noStrike" kern="1200" cap="none" spc="0" normalizeH="0" baseline="0" noProof="0" dirty="0">
              <a:ln>
                <a:noFill/>
              </a:ln>
              <a:solidFill>
                <a:schemeClr val="tx1">
                  <a:lumMod val="75000"/>
                  <a:lumOff val="25000"/>
                </a:schemeClr>
              </a:solidFill>
              <a:effectLst/>
              <a:uLnTx/>
              <a:uFillTx/>
              <a:latin typeface="Bookman Old Style" pitchFamily="18" charset="0"/>
              <a:ea typeface="宋体" pitchFamily="2" charset="-122"/>
              <a:cs typeface="+mn-cs"/>
            </a:endParaRPr>
          </a:p>
        </p:txBody>
      </p:sp>
      <p:sp>
        <p:nvSpPr>
          <p:cNvPr id="5" name="Rounded Rectangle 4"/>
          <p:cNvSpPr/>
          <p:nvPr/>
        </p:nvSpPr>
        <p:spPr>
          <a:xfrm>
            <a:off x="4800600" y="1295400"/>
            <a:ext cx="2743200" cy="1524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eriod"/>
            </a:pPr>
            <a:r>
              <a:rPr lang="en-US" sz="1600" b="1" dirty="0" smtClean="0">
                <a:solidFill>
                  <a:srgbClr val="7030A0"/>
                </a:solidFill>
              </a:rPr>
              <a:t>Cooking cost</a:t>
            </a:r>
          </a:p>
          <a:p>
            <a:pPr marL="342900" indent="-342900">
              <a:buAutoNum type="alphaLcPeriod"/>
            </a:pPr>
            <a:r>
              <a:rPr lang="en-US" sz="1600" b="1" dirty="0" smtClean="0">
                <a:solidFill>
                  <a:srgbClr val="7030A0"/>
                </a:solidFill>
              </a:rPr>
              <a:t>Honorarium to cooks</a:t>
            </a:r>
          </a:p>
          <a:p>
            <a:pPr marL="342900" indent="-342900">
              <a:buAutoNum type="alphaLcPeriod"/>
            </a:pPr>
            <a:r>
              <a:rPr lang="en-US" sz="1600" b="1" dirty="0" smtClean="0">
                <a:solidFill>
                  <a:srgbClr val="7030A0"/>
                </a:solidFill>
              </a:rPr>
              <a:t>MME</a:t>
            </a:r>
          </a:p>
          <a:p>
            <a:pPr marL="342900" indent="-342900">
              <a:buAutoNum type="alphaLcPeriod"/>
            </a:pPr>
            <a:r>
              <a:rPr lang="en-US" sz="1600" b="1" dirty="0" smtClean="0">
                <a:solidFill>
                  <a:srgbClr val="7030A0"/>
                </a:solidFill>
              </a:rPr>
              <a:t>TC</a:t>
            </a:r>
          </a:p>
          <a:p>
            <a:pPr marL="342900" indent="-342900">
              <a:buAutoNum type="alphaLcPeriod"/>
            </a:pPr>
            <a:r>
              <a:rPr lang="en-US" sz="1600" b="1" dirty="0" smtClean="0">
                <a:solidFill>
                  <a:srgbClr val="7030A0"/>
                </a:solidFill>
              </a:rPr>
              <a:t>KD</a:t>
            </a:r>
          </a:p>
          <a:p>
            <a:pPr marL="342900" indent="-342900">
              <a:buAutoNum type="alphaLcPeriod"/>
            </a:pPr>
            <a:r>
              <a:rPr lang="en-US" sz="1600" b="1" dirty="0" smtClean="0">
                <a:solidFill>
                  <a:srgbClr val="7030A0"/>
                </a:solidFill>
              </a:rPr>
              <a:t>KS</a:t>
            </a:r>
            <a:endParaRPr lang="en-US" sz="1600" b="1" dirty="0">
              <a:solidFill>
                <a:srgbClr val="7030A0"/>
              </a:solidFill>
            </a:endParaRPr>
          </a:p>
        </p:txBody>
      </p:sp>
      <p:sp>
        <p:nvSpPr>
          <p:cNvPr id="6" name="Rounded Rectangle 5"/>
          <p:cNvSpPr/>
          <p:nvPr/>
        </p:nvSpPr>
        <p:spPr>
          <a:xfrm>
            <a:off x="838200" y="1371600"/>
            <a:ext cx="19050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Food grains</a:t>
            </a:r>
            <a:endParaRPr lang="en-US" sz="1600" b="1" dirty="0"/>
          </a:p>
        </p:txBody>
      </p:sp>
      <p:cxnSp>
        <p:nvCxnSpPr>
          <p:cNvPr id="9" name="Straight Arrow Connector 8"/>
          <p:cNvCxnSpPr/>
          <p:nvPr/>
        </p:nvCxnSpPr>
        <p:spPr>
          <a:xfrm rot="5400000">
            <a:off x="1600994" y="1980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38200" y="2133600"/>
            <a:ext cx="1905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FCI</a:t>
            </a:r>
            <a:endParaRPr lang="en-US" sz="1600" b="1" dirty="0"/>
          </a:p>
        </p:txBody>
      </p:sp>
      <p:sp>
        <p:nvSpPr>
          <p:cNvPr id="12" name="Rounded Rectangle 11"/>
          <p:cNvSpPr/>
          <p:nvPr/>
        </p:nvSpPr>
        <p:spPr>
          <a:xfrm>
            <a:off x="838200" y="2895600"/>
            <a:ext cx="19050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SFC</a:t>
            </a:r>
            <a:endParaRPr lang="en-US" sz="1600" b="1" dirty="0"/>
          </a:p>
        </p:txBody>
      </p:sp>
      <p:sp>
        <p:nvSpPr>
          <p:cNvPr id="14" name="Rounded Rectangle 13"/>
          <p:cNvSpPr/>
          <p:nvPr/>
        </p:nvSpPr>
        <p:spPr>
          <a:xfrm>
            <a:off x="838200" y="3657600"/>
            <a:ext cx="1905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Block Godowns</a:t>
            </a:r>
            <a:endParaRPr lang="en-US" sz="1600" b="1" dirty="0"/>
          </a:p>
        </p:txBody>
      </p:sp>
      <p:sp>
        <p:nvSpPr>
          <p:cNvPr id="16" name="Rounded Rectangle 15"/>
          <p:cNvSpPr/>
          <p:nvPr/>
        </p:nvSpPr>
        <p:spPr>
          <a:xfrm>
            <a:off x="838200" y="4419600"/>
            <a:ext cx="19050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Schools</a:t>
            </a:r>
            <a:endParaRPr lang="en-US" sz="1600" b="1" dirty="0"/>
          </a:p>
        </p:txBody>
      </p:sp>
      <p:sp>
        <p:nvSpPr>
          <p:cNvPr id="21" name="Rounded Rectangle 20"/>
          <p:cNvSpPr/>
          <p:nvPr/>
        </p:nvSpPr>
        <p:spPr>
          <a:xfrm>
            <a:off x="3276600" y="5791200"/>
            <a:ext cx="3200400" cy="304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Cooking by Saraswati Vahini</a:t>
            </a:r>
            <a:endParaRPr lang="en-US" sz="1600" b="1" dirty="0"/>
          </a:p>
        </p:txBody>
      </p:sp>
      <p:cxnSp>
        <p:nvCxnSpPr>
          <p:cNvPr id="25" name="Straight Arrow Connector 24"/>
          <p:cNvCxnSpPr/>
          <p:nvPr/>
        </p:nvCxnSpPr>
        <p:spPr>
          <a:xfrm rot="5400000">
            <a:off x="1600994" y="2742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600994" y="3504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600994" y="4266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886200" y="6400800"/>
            <a:ext cx="1981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MDM to children</a:t>
            </a:r>
            <a:endParaRPr lang="en-US" sz="1600" b="1" dirty="0"/>
          </a:p>
        </p:txBody>
      </p:sp>
      <p:cxnSp>
        <p:nvCxnSpPr>
          <p:cNvPr id="29" name="Straight Arrow Connector 28"/>
          <p:cNvCxnSpPr/>
          <p:nvPr/>
        </p:nvCxnSpPr>
        <p:spPr>
          <a:xfrm rot="5400000">
            <a:off x="4725194" y="62476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219994" y="5409406"/>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752600" y="59436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543800" y="2057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925594" y="2590006"/>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715000" y="3124200"/>
            <a:ext cx="3276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t>Dep. of school Edu. &amp; Lit. : DPE</a:t>
            </a:r>
            <a:endParaRPr lang="en-US" sz="1600" b="1" dirty="0"/>
          </a:p>
        </p:txBody>
      </p:sp>
      <p:cxnSp>
        <p:nvCxnSpPr>
          <p:cNvPr id="47" name="Straight Arrow Connector 46"/>
          <p:cNvCxnSpPr/>
          <p:nvPr/>
        </p:nvCxnSpPr>
        <p:spPr>
          <a:xfrm rot="5400000">
            <a:off x="8268494" y="3618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724400" y="3810000"/>
            <a:ext cx="1905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solidFill>
                  <a:srgbClr val="7030A0"/>
                </a:solidFill>
              </a:rPr>
              <a:t>DSE</a:t>
            </a:r>
            <a:endParaRPr lang="en-US" sz="1600" b="1" dirty="0">
              <a:solidFill>
                <a:srgbClr val="7030A0"/>
              </a:solidFill>
            </a:endParaRPr>
          </a:p>
        </p:txBody>
      </p:sp>
      <p:cxnSp>
        <p:nvCxnSpPr>
          <p:cNvPr id="51" name="Straight Arrow Connector 50"/>
          <p:cNvCxnSpPr/>
          <p:nvPr/>
        </p:nvCxnSpPr>
        <p:spPr>
          <a:xfrm rot="5400000">
            <a:off x="5638006" y="44950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7086600" y="4572000"/>
            <a:ext cx="1905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solidFill>
                  <a:srgbClr val="7030A0"/>
                </a:solidFill>
              </a:rPr>
              <a:t>Saraswati Vahini</a:t>
            </a:r>
            <a:endParaRPr lang="en-US" sz="1600" b="1" dirty="0">
              <a:solidFill>
                <a:srgbClr val="7030A0"/>
              </a:solidFill>
            </a:endParaRPr>
          </a:p>
        </p:txBody>
      </p:sp>
      <p:cxnSp>
        <p:nvCxnSpPr>
          <p:cNvPr id="53" name="Straight Arrow Connector 52"/>
          <p:cNvCxnSpPr/>
          <p:nvPr/>
        </p:nvCxnSpPr>
        <p:spPr>
          <a:xfrm rot="5400000">
            <a:off x="8268494" y="5142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086600" y="5334000"/>
            <a:ext cx="1905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solidFill>
                  <a:srgbClr val="7030A0"/>
                </a:solidFill>
              </a:rPr>
              <a:t>SMC Chairman</a:t>
            </a:r>
            <a:endParaRPr lang="en-US" sz="1600" b="1" dirty="0">
              <a:solidFill>
                <a:srgbClr val="7030A0"/>
              </a:solidFill>
            </a:endParaRPr>
          </a:p>
        </p:txBody>
      </p:sp>
      <p:cxnSp>
        <p:nvCxnSpPr>
          <p:cNvPr id="57" name="Straight Arrow Connector 56"/>
          <p:cNvCxnSpPr/>
          <p:nvPr/>
        </p:nvCxnSpPr>
        <p:spPr>
          <a:xfrm rot="10800000" flipV="1">
            <a:off x="6400800" y="5487988"/>
            <a:ext cx="685800" cy="303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7086600" y="3810000"/>
            <a:ext cx="1905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600" b="1" dirty="0" smtClean="0">
                <a:solidFill>
                  <a:srgbClr val="7030A0"/>
                </a:solidFill>
              </a:rPr>
              <a:t>JSMDMA</a:t>
            </a:r>
            <a:endParaRPr lang="en-US" sz="1600" b="1" dirty="0">
              <a:solidFill>
                <a:srgbClr val="7030A0"/>
              </a:solidFill>
            </a:endParaRPr>
          </a:p>
        </p:txBody>
      </p:sp>
      <p:cxnSp>
        <p:nvCxnSpPr>
          <p:cNvPr id="61" name="Straight Arrow Connector 60"/>
          <p:cNvCxnSpPr/>
          <p:nvPr/>
        </p:nvCxnSpPr>
        <p:spPr>
          <a:xfrm rot="10800000">
            <a:off x="6627812" y="3960812"/>
            <a:ext cx="4587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43600" y="4799012"/>
            <a:ext cx="1143000" cy="1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3124200" y="2286000"/>
            <a:ext cx="1295400" cy="609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1200" b="1" dirty="0" smtClean="0">
                <a:solidFill>
                  <a:srgbClr val="7030A0"/>
                </a:solidFill>
              </a:rPr>
              <a:t>District wise</a:t>
            </a:r>
          </a:p>
          <a:p>
            <a:pPr marL="342900" indent="-342900" algn="ctr"/>
            <a:r>
              <a:rPr lang="en-US" sz="1200" b="1" dirty="0" smtClean="0">
                <a:solidFill>
                  <a:srgbClr val="7030A0"/>
                </a:solidFill>
              </a:rPr>
              <a:t>allotment of</a:t>
            </a:r>
          </a:p>
          <a:p>
            <a:pPr marL="342900" indent="-342900" algn="ctr"/>
            <a:r>
              <a:rPr lang="en-US" sz="1200" b="1" dirty="0" smtClean="0">
                <a:solidFill>
                  <a:srgbClr val="7030A0"/>
                </a:solidFill>
              </a:rPr>
              <a:t>food grains</a:t>
            </a:r>
            <a:endParaRPr lang="en-US" sz="1200" b="1"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r>
              <a:rPr lang="en-US" sz="2400" b="1" dirty="0" smtClean="0">
                <a:solidFill>
                  <a:schemeClr val="tx1">
                    <a:lumMod val="75000"/>
                    <a:lumOff val="25000"/>
                  </a:schemeClr>
                </a:solidFill>
                <a:latin typeface="Bookman Old Style" pitchFamily="18" charset="0"/>
                <a:ea typeface="宋体" pitchFamily="2" charset="-122"/>
                <a:cs typeface="+mn-cs"/>
              </a:rPr>
              <a:t>Action taken note on the issues raised in PAB</a:t>
            </a:r>
          </a:p>
        </p:txBody>
      </p:sp>
      <p:sp>
        <p:nvSpPr>
          <p:cNvPr id="4" name="Oval 3"/>
          <p:cNvSpPr/>
          <p:nvPr/>
        </p:nvSpPr>
        <p:spPr>
          <a:xfrm>
            <a:off x="3429000" y="2667000"/>
            <a:ext cx="1905000" cy="1676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smtClean="0">
                <a:solidFill>
                  <a:srgbClr val="FFFF00"/>
                </a:solidFill>
              </a:rPr>
              <a:t>i</a:t>
            </a:r>
            <a:r>
              <a:rPr lang="en-US" sz="1600" b="1" i="1" dirty="0" smtClean="0">
                <a:solidFill>
                  <a:srgbClr val="FFFF00"/>
                </a:solidFill>
              </a:rPr>
              <a:t>. Coverage of Children against enrollment</a:t>
            </a:r>
            <a:endParaRPr lang="en-US" sz="1600" b="1" i="1" dirty="0">
              <a:solidFill>
                <a:srgbClr val="FFFF00"/>
              </a:solidFill>
            </a:endParaRPr>
          </a:p>
        </p:txBody>
      </p:sp>
      <p:cxnSp>
        <p:nvCxnSpPr>
          <p:cNvPr id="6" name="Straight Arrow Connector 5"/>
          <p:cNvCxnSpPr/>
          <p:nvPr/>
        </p:nvCxnSpPr>
        <p:spPr>
          <a:xfrm>
            <a:off x="5334000" y="35052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705600" y="2819400"/>
            <a:ext cx="1447800" cy="1371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Additional Nutrition Programme</a:t>
            </a:r>
            <a:endParaRPr lang="en-US" sz="1600" b="1" i="1" dirty="0">
              <a:solidFill>
                <a:schemeClr val="tx1"/>
              </a:solidFill>
            </a:endParaRPr>
          </a:p>
        </p:txBody>
      </p:sp>
      <p:cxnSp>
        <p:nvCxnSpPr>
          <p:cNvPr id="8" name="Straight Arrow Connector 7"/>
          <p:cNvCxnSpPr/>
          <p:nvPr/>
        </p:nvCxnSpPr>
        <p:spPr>
          <a:xfrm flipV="1">
            <a:off x="4800600" y="20574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19800" y="1828800"/>
            <a:ext cx="1447800" cy="5334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Prayas Karyakram</a:t>
            </a:r>
            <a:endParaRPr lang="en-US" sz="1600" b="1" i="1" dirty="0">
              <a:solidFill>
                <a:schemeClr val="tx1"/>
              </a:solidFill>
            </a:endParaRPr>
          </a:p>
        </p:txBody>
      </p:sp>
      <p:sp>
        <p:nvSpPr>
          <p:cNvPr id="13" name="Rectangle 12"/>
          <p:cNvSpPr/>
          <p:nvPr/>
        </p:nvSpPr>
        <p:spPr>
          <a:xfrm>
            <a:off x="609600" y="1676400"/>
            <a:ext cx="1600200" cy="1371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To check fake enrollment students are being linked with Aadhar.</a:t>
            </a:r>
            <a:endParaRPr lang="en-US" sz="1600" b="1" i="1" dirty="0">
              <a:solidFill>
                <a:schemeClr val="tx1"/>
              </a:solidFill>
            </a:endParaRPr>
          </a:p>
        </p:txBody>
      </p:sp>
      <p:cxnSp>
        <p:nvCxnSpPr>
          <p:cNvPr id="15" name="Straight Arrow Connector 14"/>
          <p:cNvCxnSpPr>
            <a:endCxn id="13" idx="3"/>
          </p:cNvCxnSpPr>
          <p:nvPr/>
        </p:nvCxnSpPr>
        <p:spPr>
          <a:xfrm rot="10800000">
            <a:off x="2209800" y="2362200"/>
            <a:ext cx="1295400" cy="611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71800" y="1371600"/>
            <a:ext cx="1600200" cy="838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Bal Panji at school level is maintained</a:t>
            </a:r>
            <a:endParaRPr lang="en-US" sz="1600" b="1" i="1" dirty="0">
              <a:solidFill>
                <a:schemeClr val="tx1"/>
              </a:solidFill>
            </a:endParaRPr>
          </a:p>
        </p:txBody>
      </p:sp>
      <p:cxnSp>
        <p:nvCxnSpPr>
          <p:cNvPr id="19" name="Straight Arrow Connector 18"/>
          <p:cNvCxnSpPr/>
          <p:nvPr/>
        </p:nvCxnSpPr>
        <p:spPr>
          <a:xfrm rot="16200000" flipV="1">
            <a:off x="3581400" y="23622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286000" y="4876800"/>
            <a:ext cx="1447800" cy="1371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School Kit to students with more than 50% attendance</a:t>
            </a:r>
            <a:endParaRPr lang="en-US" sz="1600" b="1" i="1" dirty="0">
              <a:solidFill>
                <a:schemeClr val="tx1"/>
              </a:solidFill>
            </a:endParaRPr>
          </a:p>
        </p:txBody>
      </p:sp>
      <p:cxnSp>
        <p:nvCxnSpPr>
          <p:cNvPr id="26" name="Straight Arrow Connector 25"/>
          <p:cNvCxnSpPr/>
          <p:nvPr/>
        </p:nvCxnSpPr>
        <p:spPr>
          <a:xfrm rot="5400000">
            <a:off x="2933700" y="41529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24400" y="4876800"/>
            <a:ext cx="1600200" cy="1371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Vidyalakshmi Yojana for SC, ST girls of class 6</a:t>
            </a:r>
            <a:endParaRPr lang="en-US" sz="1600" b="1" i="1" dirty="0">
              <a:solidFill>
                <a:schemeClr val="tx1"/>
              </a:solidFill>
            </a:endParaRPr>
          </a:p>
        </p:txBody>
      </p:sp>
      <p:cxnSp>
        <p:nvCxnSpPr>
          <p:cNvPr id="31" name="Straight Arrow Connector 30"/>
          <p:cNvCxnSpPr/>
          <p:nvPr/>
        </p:nvCxnSpPr>
        <p:spPr>
          <a:xfrm>
            <a:off x="4800600" y="42672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2" idx="3"/>
          </p:cNvCxnSpPr>
          <p:nvPr/>
        </p:nvCxnSpPr>
        <p:spPr>
          <a:xfrm rot="10800000" flipV="1">
            <a:off x="2057400" y="36576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7200" y="3429000"/>
            <a:ext cx="1600200" cy="1371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e-</a:t>
            </a:r>
            <a:r>
              <a:rPr lang="en-US" sz="1600" b="1" i="1" dirty="0" err="1" smtClean="0">
                <a:solidFill>
                  <a:schemeClr val="tx1"/>
                </a:solidFill>
              </a:rPr>
              <a:t>madhyahan</a:t>
            </a:r>
            <a:r>
              <a:rPr lang="en-US" sz="1600" b="1" i="1" dirty="0" smtClean="0">
                <a:solidFill>
                  <a:schemeClr val="tx1"/>
                </a:solidFill>
              </a:rPr>
              <a:t> SMS Based Mid Day Meal </a:t>
            </a:r>
            <a:r>
              <a:rPr lang="en-US" sz="1600" b="1" i="1" dirty="0" err="1" smtClean="0">
                <a:solidFill>
                  <a:schemeClr val="tx1"/>
                </a:solidFill>
              </a:rPr>
              <a:t>Moitoring</a:t>
            </a:r>
            <a:r>
              <a:rPr lang="en-US" sz="1600" b="1" i="1" dirty="0" smtClean="0">
                <a:solidFill>
                  <a:schemeClr val="tx1"/>
                </a:solidFill>
              </a:rPr>
              <a:t> system.</a:t>
            </a:r>
            <a:endParaRPr lang="en-US" sz="1600" b="1" i="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0"/>
            <a:ext cx="8229600" cy="3779520"/>
          </a:xfrm>
        </p:spPr>
        <p:txBody>
          <a:bodyPr>
            <a:normAutofit fontScale="92500" lnSpcReduction="20000"/>
          </a:bodyPr>
          <a:lstStyle/>
          <a:p>
            <a:pPr marL="800100" lvl="0" indent="-228600">
              <a:buNone/>
            </a:pPr>
            <a:endParaRPr lang="en-US" dirty="0" smtClean="0"/>
          </a:p>
          <a:p>
            <a:pPr>
              <a:buNone/>
            </a:pPr>
            <a:r>
              <a:rPr lang="en-US" b="1" i="1" dirty="0" smtClean="0"/>
              <a:t>iii. Provision of LPG in the school. </a:t>
            </a:r>
            <a:endParaRPr lang="en-US" dirty="0" smtClean="0"/>
          </a:p>
          <a:p>
            <a:pPr marL="800100" lvl="0" indent="-228600" algn="just"/>
            <a:r>
              <a:rPr lang="en-US" i="1" dirty="0" smtClean="0"/>
              <a:t>Total no. of schools – 40025</a:t>
            </a:r>
            <a:endParaRPr lang="en-US" dirty="0" smtClean="0"/>
          </a:p>
          <a:p>
            <a:pPr marL="800100" lvl="0" indent="-228600" algn="just"/>
            <a:r>
              <a:rPr lang="en-US" i="1" dirty="0" smtClean="0"/>
              <a:t>Total no. of schools with gas based cooking  - 2089</a:t>
            </a:r>
            <a:endParaRPr lang="en-US" dirty="0" smtClean="0"/>
          </a:p>
          <a:p>
            <a:pPr marL="800100" lvl="0" indent="-228600" algn="just"/>
            <a:r>
              <a:rPr lang="en-US" i="1" dirty="0" smtClean="0"/>
              <a:t>Rest schools to be provided with gas based cooking – 37936</a:t>
            </a:r>
            <a:endParaRPr lang="en-US" dirty="0" smtClean="0"/>
          </a:p>
          <a:p>
            <a:pPr marL="800100" lvl="0" indent="-228600" algn="just"/>
            <a:r>
              <a:rPr lang="en-US" i="1" dirty="0" smtClean="0"/>
              <a:t>Budget provision of Rs. 3984.00 lakh has been made in FY 2017-18 for facilitating 100% gas based cooking in schools.</a:t>
            </a:r>
            <a:endParaRPr lang="en-US" dirty="0" smtClean="0"/>
          </a:p>
          <a:p>
            <a:pPr marL="800100" lvl="0" indent="-228600" algn="just"/>
            <a:r>
              <a:rPr lang="en-US" i="1" dirty="0" smtClean="0"/>
              <a:t>Consent of Cabinet on Sanlekh  for providing LPG is under process.</a:t>
            </a:r>
            <a:endParaRPr lang="en-US" dirty="0" smtClean="0"/>
          </a:p>
          <a:p>
            <a:endParaRPr lang="en-US" dirty="0"/>
          </a:p>
        </p:txBody>
      </p:sp>
      <p:sp>
        <p:nvSpPr>
          <p:cNvPr id="5" name="Oval 4"/>
          <p:cNvSpPr/>
          <p:nvPr/>
        </p:nvSpPr>
        <p:spPr>
          <a:xfrm>
            <a:off x="685800" y="533400"/>
            <a:ext cx="37338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C00000"/>
                </a:solidFill>
              </a:rPr>
              <a:t>ii. E-transfer of funds to schools and cook-cum-helpers.</a:t>
            </a:r>
            <a:endParaRPr lang="en-US" dirty="0">
              <a:solidFill>
                <a:srgbClr val="C00000"/>
              </a:solidFill>
            </a:endParaRPr>
          </a:p>
        </p:txBody>
      </p:sp>
      <p:graphicFrame>
        <p:nvGraphicFramePr>
          <p:cNvPr id="7" name="Chart 6"/>
          <p:cNvGraphicFramePr/>
          <p:nvPr/>
        </p:nvGraphicFramePr>
        <p:xfrm>
          <a:off x="914400" y="1676400"/>
          <a:ext cx="7696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28600" y="5562600"/>
            <a:ext cx="8686800" cy="830997"/>
          </a:xfrm>
          <a:prstGeom prst="rect">
            <a:avLst/>
          </a:prstGeom>
        </p:spPr>
        <p:txBody>
          <a:bodyPr wrap="square">
            <a:spAutoFit/>
          </a:bodyPr>
          <a:lstStyle/>
          <a:p>
            <a:pPr marL="800100" lvl="0" indent="-228600" algn="just">
              <a:buFont typeface="Arial" pitchFamily="34" charset="0"/>
              <a:buChar char="•"/>
            </a:pPr>
            <a:r>
              <a:rPr lang="en-US" sz="1600" b="1" i="1" dirty="0" smtClean="0">
                <a:solidFill>
                  <a:srgbClr val="C00000"/>
                </a:solidFill>
              </a:rPr>
              <a:t>A difference of 3649 cooks-cum-helper will be engaged in this FY 2017-18.</a:t>
            </a:r>
          </a:p>
          <a:p>
            <a:pPr marL="800100" lvl="0" indent="-228600" algn="just">
              <a:buFont typeface="Arial" pitchFamily="34" charset="0"/>
              <a:buChar char="•"/>
            </a:pPr>
            <a:r>
              <a:rPr lang="en-US" sz="1600" b="1" i="1" dirty="0" smtClean="0">
                <a:solidFill>
                  <a:srgbClr val="C00000"/>
                </a:solidFill>
              </a:rPr>
              <a:t>Mode of payment – e-transfer.</a:t>
            </a:r>
          </a:p>
          <a:p>
            <a:pPr marL="800100" lvl="0" indent="-228600" algn="just">
              <a:buFont typeface="Arial" pitchFamily="34" charset="0"/>
              <a:buChar char="•"/>
            </a:pPr>
            <a:r>
              <a:rPr lang="en-US" sz="1600" b="1" i="1" dirty="0" smtClean="0">
                <a:solidFill>
                  <a:srgbClr val="C00000"/>
                </a:solidFill>
              </a:rPr>
              <a:t>Funds are being transferred to schools directly in the </a:t>
            </a:r>
            <a:r>
              <a:rPr lang="en-US" sz="1600" b="1" i="1" smtClean="0">
                <a:solidFill>
                  <a:srgbClr val="C00000"/>
                </a:solidFill>
              </a:rPr>
              <a:t>bank account of SVS.</a:t>
            </a:r>
            <a:endParaRPr lang="en-US" sz="1600" b="1" i="1" dirty="0" smtClean="0">
              <a:solidFill>
                <a:srgbClr val="C00000"/>
              </a:solidFill>
            </a:endParaRPr>
          </a:p>
        </p:txBody>
      </p:sp>
      <p:sp>
        <p:nvSpPr>
          <p:cNvPr id="6" name="Oval 5"/>
          <p:cNvSpPr/>
          <p:nvPr/>
        </p:nvSpPr>
        <p:spPr>
          <a:xfrm>
            <a:off x="5181600" y="609600"/>
            <a:ext cx="37338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C00000"/>
                </a:solidFill>
              </a:rPr>
              <a:t>Payment of cook-cum-helpers through DBT from April-2017.</a:t>
            </a:r>
            <a:endParaRPr lang="en-US" b="1" i="1" dirty="0">
              <a:solidFill>
                <a:srgbClr val="C00000"/>
              </a:solidFill>
            </a:endParaRPr>
          </a:p>
        </p:txBody>
      </p:sp>
      <p:sp>
        <p:nvSpPr>
          <p:cNvPr id="9" name="Right Arrow 8"/>
          <p:cNvSpPr/>
          <p:nvPr/>
        </p:nvSpPr>
        <p:spPr>
          <a:xfrm>
            <a:off x="4419600" y="1143000"/>
            <a:ext cx="685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6800" y="533400"/>
            <a:ext cx="3733800" cy="1143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iii. Provision  of LPG in the school.</a:t>
            </a:r>
            <a:endParaRPr lang="en-US" dirty="0"/>
          </a:p>
        </p:txBody>
      </p:sp>
      <p:graphicFrame>
        <p:nvGraphicFramePr>
          <p:cNvPr id="5" name="Chart 4"/>
          <p:cNvGraphicFramePr/>
          <p:nvPr/>
        </p:nvGraphicFramePr>
        <p:xfrm>
          <a:off x="1143000" y="1676400"/>
          <a:ext cx="72390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28600" y="5562600"/>
            <a:ext cx="8686800" cy="830997"/>
          </a:xfrm>
          <a:prstGeom prst="rect">
            <a:avLst/>
          </a:prstGeom>
        </p:spPr>
        <p:txBody>
          <a:bodyPr wrap="square">
            <a:spAutoFit/>
          </a:bodyPr>
          <a:lstStyle/>
          <a:p>
            <a:pPr marL="800100" lvl="0" indent="-228600" algn="just">
              <a:buFont typeface="Arial" pitchFamily="34" charset="0"/>
              <a:buChar char="•"/>
            </a:pPr>
            <a:r>
              <a:rPr lang="en-US" sz="1600" b="1" i="1" dirty="0" smtClean="0">
                <a:solidFill>
                  <a:srgbClr val="C00000"/>
                </a:solidFill>
              </a:rPr>
              <a:t>Budget provision of Rs. 3984.00 lakh has been made in FY 2017-18 for facilitating 100% gas based cooking in schools.</a:t>
            </a:r>
          </a:p>
          <a:p>
            <a:pPr marL="800100" lvl="0" indent="-228600" algn="just">
              <a:buFont typeface="Arial" pitchFamily="34" charset="0"/>
              <a:buChar char="•"/>
            </a:pPr>
            <a:r>
              <a:rPr lang="en-US" sz="1600" b="1" i="1" dirty="0" smtClean="0">
                <a:solidFill>
                  <a:srgbClr val="C00000"/>
                </a:solidFill>
              </a:rPr>
              <a:t>Consent of Cabinet on Sanlekh for providing LPG is under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Autofit/>
          </a:bodyPr>
          <a:lstStyle/>
          <a:p>
            <a:pPr>
              <a:buNone/>
            </a:pPr>
            <a:r>
              <a:rPr lang="en-US" sz="1600" b="1" i="1" dirty="0" smtClean="0"/>
              <a:t>iv. Construction of Kitchen-cum-store.</a:t>
            </a:r>
            <a:endParaRPr lang="en-US" sz="1600" dirty="0" smtClean="0"/>
          </a:p>
          <a:p>
            <a:pPr algn="just">
              <a:buNone/>
            </a:pPr>
            <a:r>
              <a:rPr lang="en-US" sz="1600" i="1" dirty="0" smtClean="0"/>
              <a:t>	Instructions are being issued to all districts for timely completion of kitchen sheds also direction has been given for surrender of funds </a:t>
            </a:r>
            <a:r>
              <a:rPr lang="en-US" sz="1600" i="1" smtClean="0"/>
              <a:t>for 2533 </a:t>
            </a:r>
            <a:r>
              <a:rPr lang="en-US" sz="1600" i="1" dirty="0" smtClean="0"/>
              <a:t>kitchen sheds where construction work couldn't be started due to some or the other reason. After surrender of funds at state level, state will surrender the same to </a:t>
            </a:r>
            <a:r>
              <a:rPr lang="en-US" sz="1600" i="1" dirty="0" err="1" smtClean="0"/>
              <a:t>GoI</a:t>
            </a:r>
            <a:r>
              <a:rPr lang="en-US" sz="1600" i="1" dirty="0" smtClean="0"/>
              <a:t> and fresh proposal for demand of kitchen-sheds will be prepared on current SOR. For this efforts are being made in this regard. Also proposal for demand of funds for 3500 kitchen shed for which funds could not be drawn at state level will be sent soon with current SOR.</a:t>
            </a:r>
            <a:endParaRPr lang="en-US" sz="1600" dirty="0" smtClean="0"/>
          </a:p>
          <a:p>
            <a:endParaRPr lang="en-US" sz="1600" dirty="0" smtClean="0"/>
          </a:p>
          <a:p>
            <a:pPr>
              <a:buNone/>
            </a:pPr>
            <a:r>
              <a:rPr lang="en-US" sz="1600" b="1" i="1" dirty="0" smtClean="0"/>
              <a:t>v. Pending payment of FCI.</a:t>
            </a:r>
            <a:endParaRPr lang="en-US" sz="1600" dirty="0" smtClean="0"/>
          </a:p>
          <a:p>
            <a:pPr algn="just">
              <a:buNone/>
            </a:pPr>
            <a:r>
              <a:rPr lang="en-US" sz="1600" i="1" dirty="0" smtClean="0"/>
              <a:t>	Directions have been issued to all District officials for clearing of outstanding dues of FCI. Also letter has been issued to all DSEs and FCI for providing year wise lifting and payment position from 2010-11 to 2015-16. After compilation of reports, the same will be sent to </a:t>
            </a:r>
            <a:r>
              <a:rPr lang="en-US" sz="1600" i="1" dirty="0" err="1" smtClean="0"/>
              <a:t>GoI</a:t>
            </a:r>
            <a:r>
              <a:rPr lang="en-US" sz="1600" i="1" dirty="0" smtClean="0"/>
              <a:t>. A total of Rs. 36.00 cr. required for clearing of outstanding bills of FCI.</a:t>
            </a:r>
            <a:endParaRPr lang="en-US" sz="1600" dirty="0" smtClean="0"/>
          </a:p>
          <a:p>
            <a:pPr algn="just">
              <a:buNone/>
            </a:pPr>
            <a:r>
              <a:rPr lang="en-US" sz="1600" i="1" dirty="0" smtClean="0"/>
              <a:t> </a:t>
            </a:r>
            <a:endParaRPr lang="en-US" sz="1600" dirty="0" smtClean="0"/>
          </a:p>
          <a:p>
            <a:pPr>
              <a:buNone/>
            </a:pPr>
            <a:r>
              <a:rPr lang="en-US" sz="1600" b="1" i="1" dirty="0" smtClean="0"/>
              <a:t>vi. Complaints received during 1</a:t>
            </a:r>
            <a:r>
              <a:rPr lang="en-US" sz="1600" b="1" i="1" baseline="30000" dirty="0" smtClean="0"/>
              <a:t>st</a:t>
            </a:r>
            <a:r>
              <a:rPr lang="en-US" sz="1600" b="1" i="1" dirty="0" smtClean="0"/>
              <a:t> three quarters.</a:t>
            </a:r>
            <a:endParaRPr lang="en-US" sz="1600" dirty="0" smtClean="0"/>
          </a:p>
          <a:p>
            <a:pPr>
              <a:buNone/>
            </a:pPr>
            <a:r>
              <a:rPr lang="en-US" sz="1600" i="1" dirty="0" smtClean="0"/>
              <a:t>	All pending ATRs have been furnished to </a:t>
            </a:r>
            <a:r>
              <a:rPr lang="en-US" sz="1600" i="1" dirty="0" err="1" smtClean="0"/>
              <a:t>GoI</a:t>
            </a:r>
            <a:r>
              <a:rPr lang="en-US" sz="1600" i="1" dirty="0" smtClean="0"/>
              <a:t>.</a:t>
            </a:r>
          </a:p>
          <a:p>
            <a:pPr>
              <a:buNone/>
            </a:pPr>
            <a:endParaRPr lang="en-US" sz="1600" i="1" dirty="0" smtClean="0"/>
          </a:p>
          <a:p>
            <a:pPr>
              <a:buNone/>
            </a:pPr>
            <a:r>
              <a:rPr lang="en-US" sz="1600" b="1" i="1" dirty="0" smtClean="0"/>
              <a:t>vii. </a:t>
            </a:r>
            <a:r>
              <a:rPr lang="en-US" sz="1600" b="1" i="1" dirty="0" err="1" smtClean="0"/>
              <a:t>Rashtriya</a:t>
            </a:r>
            <a:r>
              <a:rPr lang="en-US" sz="1600" b="1" i="1" dirty="0" smtClean="0"/>
              <a:t> Bal </a:t>
            </a:r>
            <a:r>
              <a:rPr lang="en-US" sz="1600" b="1" i="1" dirty="0" err="1" smtClean="0"/>
              <a:t>Swasthya</a:t>
            </a:r>
            <a:r>
              <a:rPr lang="en-US" sz="1600" b="1" i="1" dirty="0" smtClean="0"/>
              <a:t> Karyakram (RBSK).</a:t>
            </a:r>
            <a:endParaRPr lang="en-US" sz="1600" dirty="0" smtClean="0"/>
          </a:p>
          <a:p>
            <a:pPr algn="just">
              <a:buNone/>
            </a:pPr>
            <a:r>
              <a:rPr lang="en-US" sz="1600" i="1" dirty="0" smtClean="0"/>
              <a:t>	The directions have been given to the Districts for ensuring timely health check-ups of all students enrolled in primary and upper primary classes. A total of 50% students were covered under health check-up and efforts are being made for 100% coverage of students under RBSK and for timely distribution of IFA and de-worming tablets to students.</a:t>
            </a:r>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r>
              <a:rPr lang="en-US" sz="2400" b="1" dirty="0" smtClean="0">
                <a:solidFill>
                  <a:schemeClr val="tx1">
                    <a:lumMod val="75000"/>
                    <a:lumOff val="25000"/>
                  </a:schemeClr>
                </a:solidFill>
                <a:latin typeface="Bookman Old Style" pitchFamily="18" charset="0"/>
                <a:ea typeface="宋体" pitchFamily="2" charset="-122"/>
                <a:cs typeface="+mn-cs"/>
              </a:rPr>
              <a:t>Performance against PAB approval and enrollment</a:t>
            </a:r>
          </a:p>
        </p:txBody>
      </p:sp>
      <p:graphicFrame>
        <p:nvGraphicFramePr>
          <p:cNvPr id="4" name="Chart 3"/>
          <p:cNvGraphicFramePr/>
          <p:nvPr/>
        </p:nvGraphicFramePr>
        <p:xfrm>
          <a:off x="990600" y="1600200"/>
          <a:ext cx="7467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711</TotalTime>
  <Words>827</Words>
  <Application>Microsoft Office PowerPoint</Application>
  <PresentationFormat>On-screen Show (4:3)</PresentationFormat>
  <Paragraphs>218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Slide 1</vt:lpstr>
      <vt:lpstr>Demographic Profile of Jharkhand</vt:lpstr>
      <vt:lpstr>Slide 3</vt:lpstr>
      <vt:lpstr>Slide 4</vt:lpstr>
      <vt:lpstr>Action taken note on the issues raised in PAB</vt:lpstr>
      <vt:lpstr>Slide 6</vt:lpstr>
      <vt:lpstr>Slide 7</vt:lpstr>
      <vt:lpstr>Slide 8</vt:lpstr>
      <vt:lpstr>Performance against PAB approval and enrollment</vt:lpstr>
      <vt:lpstr>Allocation &amp; Lifted Rice During Year 2016-17</vt:lpstr>
      <vt:lpstr>Payment to FCI during 2016-17 (amt. in cr.)</vt:lpstr>
      <vt:lpstr>Best Practices</vt:lpstr>
      <vt:lpstr>Best Practices</vt:lpstr>
      <vt:lpstr>New initiatives being taken in 2017-18</vt:lpstr>
      <vt:lpstr>Slide 15</vt:lpstr>
      <vt:lpstr>Slide 16</vt:lpstr>
      <vt:lpstr>Plan under MME (amt. in lakh.)</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DSC</dc:creator>
  <cp:lastModifiedBy>DSC</cp:lastModifiedBy>
  <cp:revision>85</cp:revision>
  <dcterms:created xsi:type="dcterms:W3CDTF">2017-03-05T14:59:23Z</dcterms:created>
  <dcterms:modified xsi:type="dcterms:W3CDTF">2017-03-10T03:54:07Z</dcterms:modified>
</cp:coreProperties>
</file>