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drawings/drawing12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drawings/drawing13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8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2" r:id="rId4"/>
    <p:sldId id="301" r:id="rId5"/>
    <p:sldId id="325" r:id="rId6"/>
    <p:sldId id="305" r:id="rId7"/>
    <p:sldId id="306" r:id="rId8"/>
    <p:sldId id="302" r:id="rId9"/>
    <p:sldId id="303" r:id="rId10"/>
    <p:sldId id="323" r:id="rId11"/>
    <p:sldId id="310" r:id="rId12"/>
    <p:sldId id="309" r:id="rId13"/>
    <p:sldId id="331" r:id="rId14"/>
    <p:sldId id="312" r:id="rId15"/>
    <p:sldId id="313" r:id="rId16"/>
    <p:sldId id="314" r:id="rId17"/>
    <p:sldId id="315" r:id="rId18"/>
    <p:sldId id="317" r:id="rId19"/>
    <p:sldId id="318" r:id="rId20"/>
    <p:sldId id="326" r:id="rId21"/>
    <p:sldId id="332" r:id="rId22"/>
    <p:sldId id="294" r:id="rId23"/>
    <p:sldId id="324" r:id="rId24"/>
    <p:sldId id="328" r:id="rId25"/>
    <p:sldId id="316" r:id="rId26"/>
    <p:sldId id="319" r:id="rId27"/>
    <p:sldId id="320" r:id="rId28"/>
    <p:sldId id="289" r:id="rId29"/>
    <p:sldId id="321" r:id="rId30"/>
    <p:sldId id="322" r:id="rId31"/>
    <p:sldId id="333" r:id="rId32"/>
    <p:sldId id="299" r:id="rId33"/>
    <p:sldId id="290" r:id="rId34"/>
  </p:sldIdLst>
  <p:sldSz cx="9612313" cy="6084888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828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656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48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12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414053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96869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79679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62493" algn="l" defTabSz="96562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17">
          <p15:clr>
            <a:srgbClr val="A4A3A4"/>
          </p15:clr>
        </p15:guide>
        <p15:guide id="2" pos="30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7402CA"/>
    <a:srgbClr val="0C788E"/>
    <a:srgbClr val="422C16"/>
    <a:srgbClr val="F17979"/>
    <a:srgbClr val="006666"/>
    <a:srgbClr val="54381C"/>
    <a:srgbClr val="A50021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4" d="100"/>
          <a:sy n="74" d="100"/>
        </p:scale>
        <p:origin x="-1002" y="-78"/>
      </p:cViewPr>
      <p:guideLst>
        <p:guide orient="horz" pos="1917"/>
        <p:guide pos="30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68.015000000000001</c:v>
                </c:pt>
                <c:pt idx="1">
                  <c:v>68.015000000000001</c:v>
                </c:pt>
                <c:pt idx="2">
                  <c:v>67.536000000000001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9-4CA2-84BE-DE5E1AAF9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68.007000000000005</c:v>
                </c:pt>
                <c:pt idx="1">
                  <c:v>68.007000000000005</c:v>
                </c:pt>
                <c:pt idx="2">
                  <c:v>67.536000000000001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B9-4CA2-84BE-DE5E1AAF9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37056"/>
        <c:axId val="33951744"/>
      </c:barChart>
      <c:catAx>
        <c:axId val="10543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3951744"/>
        <c:crosses val="autoZero"/>
        <c:auto val="1"/>
        <c:lblAlgn val="ctr"/>
        <c:lblOffset val="100"/>
        <c:noMultiLvlLbl val="0"/>
      </c:catAx>
      <c:valAx>
        <c:axId val="3395174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05437056"/>
        <c:crosses val="autoZero"/>
        <c:crossBetween val="between"/>
        <c:majorUnit val="20"/>
        <c:minorUnit val="20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42010447581399E-2"/>
          <c:y val="0.11703827265494252"/>
          <c:w val="0.91435896312682752"/>
          <c:h val="0.67764646492359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E-4410-94E5-4F411787A818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E-4410-94E5-4F411787A818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AE-4410-94E5-4F411787A81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248.79900000000001</c:v>
                </c:pt>
                <c:pt idx="1">
                  <c:v>248.79900000000001</c:v>
                </c:pt>
                <c:pt idx="2">
                  <c:v>248.79900000000001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AE-4410-94E5-4F411787A8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Engaged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AE-4410-94E5-4F411787A818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E-4410-94E5-4F411787A818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AE-4410-94E5-4F411787A81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244.744</c:v>
                </c:pt>
                <c:pt idx="1">
                  <c:v>238.10599999999999</c:v>
                </c:pt>
                <c:pt idx="2">
                  <c:v>235.16499999999999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AE-4410-94E5-4F411787A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500288"/>
        <c:axId val="65501824"/>
        <c:axId val="0"/>
      </c:bar3DChart>
      <c:catAx>
        <c:axId val="6550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501824"/>
        <c:crosses val="autoZero"/>
        <c:auto val="1"/>
        <c:lblAlgn val="ctr"/>
        <c:lblOffset val="100"/>
        <c:noMultiLvlLbl val="0"/>
      </c:catAx>
      <c:valAx>
        <c:axId val="65501824"/>
        <c:scaling>
          <c:orientation val="minMax"/>
          <c:max val="2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65500288"/>
        <c:crosses val="autoZero"/>
        <c:crossBetween val="between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9D-4C50-AC7D-315E65539C91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9D-4C50-AC7D-315E65539C91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9D-4C50-AC7D-315E65539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20.125599999999995</c:v>
                </c:pt>
                <c:pt idx="1">
                  <c:v>19.210469730308997</c:v>
                </c:pt>
                <c:pt idx="2">
                  <c:v>19.664999999999999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9D-4C50-AC7D-315E65539C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9D-4C50-AC7D-315E65539C91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D-4C50-AC7D-315E65539C91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9D-4C50-AC7D-315E65539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18.044899999999995</c:v>
                </c:pt>
                <c:pt idx="1">
                  <c:v>18.636499999999995</c:v>
                </c:pt>
                <c:pt idx="2">
                  <c:v>19.5107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9D-4C50-AC7D-315E65539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247168"/>
        <c:axId val="32261248"/>
        <c:axId val="0"/>
      </c:bar3DChart>
      <c:catAx>
        <c:axId val="3224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2261248"/>
        <c:crosses val="autoZero"/>
        <c:auto val="1"/>
        <c:lblAlgn val="ctr"/>
        <c:lblOffset val="100"/>
        <c:noMultiLvlLbl val="0"/>
      </c:catAx>
      <c:valAx>
        <c:axId val="3226124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2247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3-4B0E-8A5D-D54132060F0D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E3-4B0E-8A5D-D54132060F0D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E3-4B0E-8A5D-D5413206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24.663167834999996</c:v>
                </c:pt>
                <c:pt idx="1">
                  <c:v>24.783922387499995</c:v>
                </c:pt>
                <c:pt idx="2">
                  <c:v>23.093200000000003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E3-4B0E-8A5D-D54132060F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3-4B0E-8A5D-D54132060F0D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E3-4B0E-8A5D-D54132060F0D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E3-4B0E-8A5D-D5413206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17.211287499999997</c:v>
                </c:pt>
                <c:pt idx="1">
                  <c:v>16.642090000000003</c:v>
                </c:pt>
                <c:pt idx="2">
                  <c:v>15.015800000000002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E3-4B0E-8A5D-D54132060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78912"/>
        <c:axId val="123092992"/>
        <c:axId val="0"/>
      </c:bar3DChart>
      <c:catAx>
        <c:axId val="12307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3092992"/>
        <c:crosses val="autoZero"/>
        <c:auto val="1"/>
        <c:lblAlgn val="ctr"/>
        <c:lblOffset val="100"/>
        <c:noMultiLvlLbl val="0"/>
      </c:catAx>
      <c:valAx>
        <c:axId val="1230929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30789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60009886442874E-2"/>
          <c:y val="3.7755755787832412E-2"/>
          <c:w val="0.71115416205797644"/>
          <c:h val="0.455884989986008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8E-4482-865F-357BF057B138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8E-4482-865F-357BF057B138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8E-4482-865F-357BF057B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Constructed</c:v>
                </c:pt>
                <c:pt idx="1">
                  <c:v>In Progress</c:v>
                </c:pt>
                <c:pt idx="2">
                  <c:v>Yet to start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0.95054972083528055</c:v>
                </c:pt>
                <c:pt idx="1">
                  <c:v>4.9450279164719481E-2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8E-4482-865F-357BF057B1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8E-4482-865F-357BF057B138}"/>
                </c:ext>
              </c:extLst>
            </c:dLbl>
            <c:dLbl>
              <c:idx val="1"/>
              <c:layout>
                <c:manualLayout>
                  <c:x val="1.8397818492438153E-2"/>
                  <c:y val="-3.4779993964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E-4482-865F-357BF057B138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8E-4482-865F-357BF057B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Constructed</c:v>
                </c:pt>
                <c:pt idx="1">
                  <c:v>In Progress</c:v>
                </c:pt>
                <c:pt idx="2">
                  <c:v>Yet to start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0.95609288633072331</c:v>
                </c:pt>
                <c:pt idx="1">
                  <c:v>4.3907230194349854E-2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8E-4482-865F-357BF057B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642432"/>
        <c:axId val="124643968"/>
        <c:axId val="0"/>
      </c:bar3DChart>
      <c:catAx>
        <c:axId val="12464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4643968"/>
        <c:crosses val="autoZero"/>
        <c:auto val="1"/>
        <c:lblAlgn val="ctr"/>
        <c:lblOffset val="100"/>
        <c:noMultiLvlLbl val="0"/>
      </c:catAx>
      <c:valAx>
        <c:axId val="124643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124642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986146550874464E-2"/>
          <c:y val="0.61043891464786415"/>
          <c:w val="0.64664519639668427"/>
          <c:h val="7.7365926912463343E-2"/>
        </c:manualLayout>
      </c:layout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60009886442874E-2"/>
          <c:y val="3.7755755787832412E-2"/>
          <c:w val="0.90308740266993759"/>
          <c:h val="0.7569302435629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4-4F49-971A-451E608E0551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4-4F49-971A-451E608E0551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04-4F49-971A-451E608E0551}"/>
                </c:ext>
              </c:extLst>
            </c:dLbl>
            <c:dLbl>
              <c:idx val="3"/>
              <c:layout>
                <c:manualLayout>
                  <c:x val="-2.7815202366000594E-3"/>
                  <c:y val="-4.181158973370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4-4F49-971A-451E608E0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Sanctioned</c:v>
                </c:pt>
                <c:pt idx="1">
                  <c:v>Procured</c:v>
                </c:pt>
                <c:pt idx="2">
                  <c:v>In progress</c:v>
                </c:pt>
                <c:pt idx="3">
                  <c:v>Yet to Start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04-4F49-971A-451E608E05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4-4F49-971A-451E608E0551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4-4F49-971A-451E608E0551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4-4F49-971A-451E608E0551}"/>
                </c:ext>
              </c:extLst>
            </c:dLbl>
            <c:dLbl>
              <c:idx val="3"/>
              <c:layout>
                <c:manualLayout>
                  <c:x val="1.1126080946400227E-2"/>
                  <c:y val="-2.787439315580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04-4F49-971A-451E608E0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Sanctioned</c:v>
                </c:pt>
                <c:pt idx="1">
                  <c:v>Procured</c:v>
                </c:pt>
                <c:pt idx="2">
                  <c:v>In progress</c:v>
                </c:pt>
                <c:pt idx="3">
                  <c:v>Yet to Start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04-4F49-971A-451E608E0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607744"/>
        <c:axId val="128609280"/>
        <c:axId val="0"/>
      </c:bar3DChart>
      <c:catAx>
        <c:axId val="12860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8609280"/>
        <c:crosses val="autoZero"/>
        <c:auto val="1"/>
        <c:lblAlgn val="ctr"/>
        <c:lblOffset val="100"/>
        <c:noMultiLvlLbl val="0"/>
      </c:catAx>
      <c:valAx>
        <c:axId val="1286092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128607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032036104570734E-2"/>
          <c:y val="0.91705919445637585"/>
          <c:w val="0.85109579139881542"/>
          <c:h val="7.7365926912463343E-2"/>
        </c:manualLayout>
      </c:layout>
      <c:overlay val="0"/>
      <c:txPr>
        <a:bodyPr/>
        <a:lstStyle/>
        <a:p>
          <a:pPr>
            <a:defRPr lang="en-IN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60009886442874E-2"/>
          <c:y val="3.7755755787832412E-2"/>
          <c:w val="0.87944345273947855"/>
          <c:h val="0.7569302435629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4-4F49-971A-451E608E0551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4-4F49-971A-451E608E0551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04-4F49-971A-451E608E0551}"/>
                </c:ext>
              </c:extLst>
            </c:dLbl>
            <c:dLbl>
              <c:idx val="3"/>
              <c:layout>
                <c:manualLayout>
                  <c:x val="-2.7815202366000594E-3"/>
                  <c:y val="-4.181158973370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4-4F49-971A-451E608E0551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Sanctioned</c:v>
                </c:pt>
                <c:pt idx="1">
                  <c:v>Procured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04-4F49-971A-451E608E05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4-4F49-971A-451E608E0551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4-4F49-971A-451E608E0551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4-4F49-971A-451E608E0551}"/>
                </c:ext>
              </c:extLst>
            </c:dLbl>
            <c:dLbl>
              <c:idx val="3"/>
              <c:layout>
                <c:manualLayout>
                  <c:x val="1.1126080946400227E-2"/>
                  <c:y val="-2.787439315580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04-4F49-971A-451E608E0551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Sanctioned</c:v>
                </c:pt>
                <c:pt idx="1">
                  <c:v>Procured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04-4F49-971A-451E608E0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233856"/>
        <c:axId val="128235392"/>
        <c:axId val="0"/>
      </c:bar3DChart>
      <c:catAx>
        <c:axId val="12823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235392"/>
        <c:crosses val="autoZero"/>
        <c:auto val="1"/>
        <c:lblAlgn val="ctr"/>
        <c:lblOffset val="100"/>
        <c:noMultiLvlLbl val="0"/>
      </c:catAx>
      <c:valAx>
        <c:axId val="1282353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823385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4.385958187771731E-2"/>
          <c:y val="0.88918455924716722"/>
          <c:w val="0.66333501253928806"/>
          <c:h val="7.73659269124633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RBSK!$D$2</c:f>
              <c:strCache>
                <c:ptCount val="1"/>
                <c:pt idx="0">
                  <c:v>% coverage Schols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841584158415845E-2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RBSK!$A$3:$A$7</c:f>
              <c:strCache>
                <c:ptCount val="5"/>
                <c:pt idx="0">
                  <c:v>Total Children covered</c:v>
                </c:pt>
                <c:pt idx="1">
                  <c:v>Health Check UP</c:v>
                </c:pt>
                <c:pt idx="2">
                  <c:v>IFA Distribution</c:v>
                </c:pt>
                <c:pt idx="3">
                  <c:v>Deworming Tablets</c:v>
                </c:pt>
                <c:pt idx="4">
                  <c:v>Spectacles</c:v>
                </c:pt>
              </c:strCache>
            </c:strRef>
          </c:cat>
          <c:val>
            <c:numRef>
              <c:f>RBSK!$D$3:$D$7</c:f>
              <c:numCache>
                <c:formatCode>0%</c:formatCode>
                <c:ptCount val="5"/>
                <c:pt idx="0">
                  <c:v>1</c:v>
                </c:pt>
                <c:pt idx="1">
                  <c:v>0.65773688612737491</c:v>
                </c:pt>
                <c:pt idx="2">
                  <c:v>0.28149121758872026</c:v>
                </c:pt>
                <c:pt idx="3">
                  <c:v>0.14564464093679055</c:v>
                </c:pt>
                <c:pt idx="4">
                  <c:v>6.1249850639263935E-2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A3-4463-832D-5D8A1426978A}"/>
            </c:ext>
          </c:extLst>
        </c:ser>
        <c:ser>
          <c:idx val="1"/>
          <c:order val="1"/>
          <c:tx>
            <c:strRef>
              <c:f>RBSK!$E$2</c:f>
              <c:strCache>
                <c:ptCount val="1"/>
                <c:pt idx="0">
                  <c:v>% Coverage of children</c:v>
                </c:pt>
              </c:strCache>
            </c:strRef>
          </c:tx>
          <c:spPr>
            <a:gradFill>
              <a:gsLst>
                <a:gs pos="100000">
                  <a:srgbClr val="7402CA">
                    <a:alpha val="52000"/>
                  </a:srgbClr>
                </a:gs>
                <a:gs pos="3000">
                  <a:srgbClr val="D1C39F"/>
                </a:gs>
              </a:gsLst>
              <a:lin ang="5400000" scaled="1"/>
            </a:gradFill>
          </c:spPr>
          <c:invertIfNegative val="0"/>
          <c:dLbls>
            <c:dLbl>
              <c:idx val="0"/>
              <c:layout>
                <c:manualLayout>
                  <c:x val="2.640264026402641E-2"/>
                  <c:y val="-1.3888888888888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3-4463-832D-5D8A1426978A}"/>
                </c:ext>
              </c:extLst>
            </c:dLbl>
            <c:dLbl>
              <c:idx val="1"/>
              <c:layout>
                <c:manualLayout>
                  <c:x val="2.9042904290429047E-2"/>
                  <c:y val="-5.55555555555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3-4463-832D-5D8A1426978A}"/>
                </c:ext>
              </c:extLst>
            </c:dLbl>
            <c:dLbl>
              <c:idx val="2"/>
              <c:layout>
                <c:manualLayout>
                  <c:x val="3.168316831683169E-2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3-4463-832D-5D8A1426978A}"/>
                </c:ext>
              </c:extLst>
            </c:dLbl>
            <c:dLbl>
              <c:idx val="3"/>
              <c:layout>
                <c:manualLayout>
                  <c:x val="2.4337469179988861E-2"/>
                  <c:y val="3.795017426100427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3-4463-832D-5D8A1426978A}"/>
                </c:ext>
              </c:extLst>
            </c:dLbl>
            <c:dLbl>
              <c:idx val="4"/>
              <c:layout>
                <c:manualLayout>
                  <c:x val="3.1682960422026459E-2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A3-4463-832D-5D8A1426978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RBSK!$A$3:$A$7</c:f>
              <c:strCache>
                <c:ptCount val="5"/>
                <c:pt idx="0">
                  <c:v>Total Children covered</c:v>
                </c:pt>
                <c:pt idx="1">
                  <c:v>Health Check UP</c:v>
                </c:pt>
                <c:pt idx="2">
                  <c:v>IFA Distribution</c:v>
                </c:pt>
                <c:pt idx="3">
                  <c:v>Deworming Tablets</c:v>
                </c:pt>
                <c:pt idx="4">
                  <c:v>Spectacles</c:v>
                </c:pt>
              </c:strCache>
            </c:strRef>
          </c:cat>
          <c:val>
            <c:numRef>
              <c:f>RBSK!$E$3:$E$7</c:f>
              <c:numCache>
                <c:formatCode>0%</c:formatCode>
                <c:ptCount val="5"/>
                <c:pt idx="0">
                  <c:v>1</c:v>
                </c:pt>
                <c:pt idx="1">
                  <c:v>0.51074163304091724</c:v>
                </c:pt>
                <c:pt idx="2">
                  <c:v>0.12314065828491023</c:v>
                </c:pt>
                <c:pt idx="3">
                  <c:v>0.13884728802986507</c:v>
                </c:pt>
                <c:pt idx="4" formatCode="0.0%">
                  <c:v>1.9114820020494606E-3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AA3-4463-832D-5D8A14269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319872"/>
        <c:axId val="128321408"/>
        <c:axId val="0"/>
      </c:bar3DChart>
      <c:catAx>
        <c:axId val="12831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28321408"/>
        <c:crosses val="autoZero"/>
        <c:auto val="1"/>
        <c:lblAlgn val="ctr"/>
        <c:lblOffset val="100"/>
        <c:noMultiLvlLbl val="0"/>
      </c:catAx>
      <c:valAx>
        <c:axId val="1283214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83198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7.6006919589596766E-2"/>
          <c:y val="0.86072725284339491"/>
          <c:w val="0.9239930804104034"/>
          <c:h val="0.125383858267716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65715488967445"/>
          <c:y val="5.8355707585732108E-2"/>
          <c:w val="0.83478723992564141"/>
          <c:h val="0.68384062647906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Proposal!$A$4</c:f>
              <c:strCache>
                <c:ptCount val="1"/>
                <c:pt idx="0">
                  <c:v>Enrollment 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Proposal!$B$4</c:f>
              <c:numCache>
                <c:formatCode>0.00</c:formatCode>
                <c:ptCount val="1"/>
                <c:pt idx="0">
                  <c:v>72.708889999999982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8-46A0-9AE3-CCED5DE911D1}"/>
            </c:ext>
          </c:extLst>
        </c:ser>
        <c:ser>
          <c:idx val="1"/>
          <c:order val="1"/>
          <c:tx>
            <c:strRef>
              <c:f>Proposal!$A$6</c:f>
              <c:strCache>
                <c:ptCount val="1"/>
                <c:pt idx="0">
                  <c:v>PAB Approval-17-18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Proposal!$B$6</c:f>
              <c:numCache>
                <c:formatCode>0.00</c:formatCode>
                <c:ptCount val="1"/>
                <c:pt idx="0">
                  <c:v>71.17404999999998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F8-46A0-9AE3-CCED5DE911D1}"/>
            </c:ext>
          </c:extLst>
        </c:ser>
        <c:ser>
          <c:idx val="2"/>
          <c:order val="2"/>
          <c:tx>
            <c:strRef>
              <c:f>Proposal!$A$8</c:f>
              <c:strCache>
                <c:ptCount val="1"/>
                <c:pt idx="0">
                  <c:v>Avg. No. of children availed MDM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Proposal!$B$8</c:f>
              <c:numCache>
                <c:formatCode>0.00</c:formatCode>
                <c:ptCount val="1"/>
                <c:pt idx="0">
                  <c:v>64.979690000000005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F8-46A0-9AE3-CCED5DE911D1}"/>
            </c:ext>
          </c:extLst>
        </c:ser>
        <c:ser>
          <c:idx val="3"/>
          <c:order val="3"/>
          <c:tx>
            <c:strRef>
              <c:f>Proposal!$A$10</c:f>
              <c:strCache>
                <c:ptCount val="1"/>
                <c:pt idx="0">
                  <c:v>Q-1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Proposal!$B$10</c:f>
              <c:numCache>
                <c:formatCode>0.00</c:formatCode>
                <c:ptCount val="1"/>
                <c:pt idx="0">
                  <c:v>66.057999999999993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F8-46A0-9AE3-CCED5DE911D1}"/>
            </c:ext>
          </c:extLst>
        </c:ser>
        <c:ser>
          <c:idx val="4"/>
          <c:order val="4"/>
          <c:tx>
            <c:strRef>
              <c:f>Proposal!$A$11</c:f>
              <c:strCache>
                <c:ptCount val="1"/>
                <c:pt idx="0">
                  <c:v>Q-2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Proposal!$B$11</c:f>
              <c:numCache>
                <c:formatCode>0.00</c:formatCode>
                <c:ptCount val="1"/>
                <c:pt idx="0">
                  <c:v>64.410960000000017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F8-46A0-9AE3-CCED5DE911D1}"/>
            </c:ext>
          </c:extLst>
        </c:ser>
        <c:ser>
          <c:idx val="5"/>
          <c:order val="5"/>
          <c:tx>
            <c:strRef>
              <c:f>Proposal!$A$12</c:f>
              <c:strCache>
                <c:ptCount val="1"/>
                <c:pt idx="0">
                  <c:v>Q-3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Proposal!$B$12</c:f>
              <c:numCache>
                <c:formatCode>0.00</c:formatCode>
                <c:ptCount val="1"/>
                <c:pt idx="0">
                  <c:v>64.470110000000005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F8-46A0-9AE3-CCED5DE911D1}"/>
            </c:ext>
          </c:extLst>
        </c:ser>
        <c:ser>
          <c:idx val="6"/>
          <c:order val="6"/>
          <c:tx>
            <c:strRef>
              <c:f>Proposal!$A$13</c:f>
              <c:strCache>
                <c:ptCount val="1"/>
                <c:pt idx="0">
                  <c:v>Q-4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Proposal!$B$13</c:f>
              <c:numCache>
                <c:formatCode>0.00</c:formatCode>
                <c:ptCount val="1"/>
                <c:pt idx="0">
                  <c:v>64.979690000000005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F8-46A0-9AE3-CCED5DE911D1}"/>
            </c:ext>
          </c:extLst>
        </c:ser>
        <c:ser>
          <c:idx val="8"/>
          <c:order val="7"/>
          <c:tx>
            <c:strRef>
              <c:f>Proposal!$A$14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Proposal!$B$14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9F8-46A0-9AE3-CCED5DE911D1}"/>
            </c:ext>
          </c:extLst>
        </c:ser>
        <c:ser>
          <c:idx val="9"/>
          <c:order val="8"/>
          <c:tx>
            <c:strRef>
              <c:f>Proposal!$A$15</c:f>
              <c:strCache>
                <c:ptCount val="1"/>
                <c:pt idx="0">
                  <c:v>Proposed for 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Proposal!$B$15</c:f>
              <c:numCache>
                <c:formatCode>0.00</c:formatCode>
                <c:ptCount val="1"/>
                <c:pt idx="0">
                  <c:v>64.979690000000005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F8-46A0-9AE3-CCED5DE911D1}"/>
            </c:ext>
          </c:extLst>
        </c:ser>
        <c:ser>
          <c:idx val="10"/>
          <c:order val="9"/>
          <c:tx>
            <c:strRef>
              <c:f>Proposal!$A$17</c:f>
              <c:strCache>
                <c:ptCount val="1"/>
                <c:pt idx="0">
                  <c:v>Recommendation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Proposal!$B$3</c:f>
              <c:strCache>
                <c:ptCount val="1"/>
                <c:pt idx="0">
                  <c:v>2018-19</c:v>
                </c:pt>
              </c:strCache>
            </c:strRef>
          </c:cat>
          <c:val>
            <c:numRef>
              <c:f>Proposal!$B$17</c:f>
              <c:numCache>
                <c:formatCode>0.00</c:formatCode>
                <c:ptCount val="1"/>
                <c:pt idx="0">
                  <c:v>64.979690000000005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F8-46A0-9AE3-CCED5DE91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17"/>
        <c:axId val="129661568"/>
        <c:axId val="129671552"/>
      </c:barChart>
      <c:catAx>
        <c:axId val="12966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9671552"/>
        <c:crosses val="autoZero"/>
        <c:auto val="1"/>
        <c:lblAlgn val="ctr"/>
        <c:lblOffset val="100"/>
        <c:noMultiLvlLbl val="0"/>
      </c:catAx>
      <c:valAx>
        <c:axId val="12967155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9661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818678915135623E-2"/>
          <c:y val="0.80704389278309197"/>
          <c:w val="0.96591819772528431"/>
          <c:h val="0.16698200314459499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20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93070988507607E-2"/>
          <c:y val="4.2538389597851986E-2"/>
          <c:w val="0.91705591036345102"/>
          <c:h val="0.69088849245406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Proposal!$A$28</c:f>
              <c:strCache>
                <c:ptCount val="1"/>
                <c:pt idx="0">
                  <c:v>Enrollment 2017-18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Proposal!$B$28</c:f>
              <c:numCache>
                <c:formatCode>0.00</c:formatCode>
                <c:ptCount val="1"/>
                <c:pt idx="0">
                  <c:v>46.512740000000001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2-426A-AD23-9B680894C49D}"/>
            </c:ext>
          </c:extLst>
        </c:ser>
        <c:ser>
          <c:idx val="1"/>
          <c:order val="1"/>
          <c:tx>
            <c:strRef>
              <c:f>Proposal!$A$30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Proposal!$B$30</c:f>
              <c:numCache>
                <c:formatCode>0.00</c:formatCode>
                <c:ptCount val="1"/>
                <c:pt idx="0">
                  <c:v>48.209770000000006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B2-426A-AD23-9B680894C49D}"/>
            </c:ext>
          </c:extLst>
        </c:ser>
        <c:ser>
          <c:idx val="2"/>
          <c:order val="2"/>
          <c:tx>
            <c:strRef>
              <c:f>Proposal!$A$32</c:f>
              <c:strCache>
                <c:ptCount val="1"/>
                <c:pt idx="0">
                  <c:v>Avg. No. of children availed MDM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Proposal!$B$32</c:f>
              <c:numCache>
                <c:formatCode>0.00</c:formatCode>
                <c:ptCount val="1"/>
                <c:pt idx="0">
                  <c:v>42.309730000000002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B2-426A-AD23-9B680894C49D}"/>
            </c:ext>
          </c:extLst>
        </c:ser>
        <c:ser>
          <c:idx val="3"/>
          <c:order val="3"/>
          <c:tx>
            <c:strRef>
              <c:f>Proposal!$A$34</c:f>
              <c:strCache>
                <c:ptCount val="1"/>
                <c:pt idx="0">
                  <c:v>Q-1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Proposal!$B$34</c:f>
              <c:numCache>
                <c:formatCode>0.00</c:formatCode>
                <c:ptCount val="1"/>
                <c:pt idx="0">
                  <c:v>43.861039999999996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B2-426A-AD23-9B680894C49D}"/>
            </c:ext>
          </c:extLst>
        </c:ser>
        <c:ser>
          <c:idx val="4"/>
          <c:order val="4"/>
          <c:tx>
            <c:strRef>
              <c:f>Proposal!$A$35</c:f>
              <c:strCache>
                <c:ptCount val="1"/>
                <c:pt idx="0">
                  <c:v>Q-2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Proposal!$B$35</c:f>
              <c:numCache>
                <c:formatCode>0.00</c:formatCode>
                <c:ptCount val="1"/>
                <c:pt idx="0">
                  <c:v>43.198130000000013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B2-426A-AD23-9B680894C49D}"/>
            </c:ext>
          </c:extLst>
        </c:ser>
        <c:ser>
          <c:idx val="5"/>
          <c:order val="5"/>
          <c:tx>
            <c:strRef>
              <c:f>Proposal!$A$36</c:f>
              <c:strCache>
                <c:ptCount val="1"/>
                <c:pt idx="0">
                  <c:v>Q-3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Proposal!$B$36</c:f>
              <c:numCache>
                <c:formatCode>0.00</c:formatCode>
                <c:ptCount val="1"/>
                <c:pt idx="0">
                  <c:v>39.870020000000004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B2-426A-AD23-9B680894C49D}"/>
            </c:ext>
          </c:extLst>
        </c:ser>
        <c:ser>
          <c:idx val="6"/>
          <c:order val="6"/>
          <c:tx>
            <c:strRef>
              <c:f>Proposal!$A$37</c:f>
              <c:strCache>
                <c:ptCount val="1"/>
                <c:pt idx="0">
                  <c:v>Q-4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Proposal!$B$37</c:f>
              <c:numCache>
                <c:formatCode>0.00</c:formatCode>
                <c:ptCount val="1"/>
                <c:pt idx="0">
                  <c:v>42.309730000000002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B2-426A-AD23-9B680894C49D}"/>
            </c:ext>
          </c:extLst>
        </c:ser>
        <c:ser>
          <c:idx val="8"/>
          <c:order val="7"/>
          <c:tx>
            <c:strRef>
              <c:f>Proposal!$A$38</c:f>
              <c:strCache>
                <c:ptCount val="1"/>
              </c:strCache>
            </c:strRef>
          </c:tx>
          <c:invertIfNegative val="0"/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Proposal!$B$38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B2-426A-AD23-9B680894C49D}"/>
            </c:ext>
          </c:extLst>
        </c:ser>
        <c:ser>
          <c:idx val="9"/>
          <c:order val="8"/>
          <c:tx>
            <c:strRef>
              <c:f>Proposal!$A$39</c:f>
              <c:strCache>
                <c:ptCount val="1"/>
                <c:pt idx="0">
                  <c:v>Proposed for 2017-18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Proposal!$B$39</c:f>
              <c:numCache>
                <c:formatCode>0.00</c:formatCode>
                <c:ptCount val="1"/>
                <c:pt idx="0">
                  <c:v>42.309730000000002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B2-426A-AD23-9B680894C49D}"/>
            </c:ext>
          </c:extLst>
        </c:ser>
        <c:ser>
          <c:idx val="10"/>
          <c:order val="9"/>
          <c:tx>
            <c:strRef>
              <c:f>Proposal!$A$41</c:f>
              <c:strCache>
                <c:ptCount val="1"/>
                <c:pt idx="0">
                  <c:v>Recommendation 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IN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Proposal!$B$27</c:f>
              <c:strCache>
                <c:ptCount val="1"/>
                <c:pt idx="0">
                  <c:v>2017-18</c:v>
                </c:pt>
              </c:strCache>
            </c:strRef>
          </c:cat>
          <c:val>
            <c:numRef>
              <c:f>Proposal!$B$41</c:f>
              <c:numCache>
                <c:formatCode>0.00</c:formatCode>
                <c:ptCount val="1"/>
                <c:pt idx="0">
                  <c:v>42.309730000000002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B2-426A-AD23-9B680894C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27296"/>
        <c:axId val="130328832"/>
      </c:barChart>
      <c:catAx>
        <c:axId val="130327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28832"/>
        <c:crosses val="autoZero"/>
        <c:auto val="1"/>
        <c:lblAlgn val="ctr"/>
        <c:lblOffset val="100"/>
        <c:noMultiLvlLbl val="0"/>
      </c:catAx>
      <c:valAx>
        <c:axId val="130328832"/>
        <c:scaling>
          <c:orientation val="minMax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327296"/>
        <c:crosses val="autoZero"/>
        <c:crossBetween val="between"/>
      </c:valAx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6.7152827263991022E-2"/>
          <c:y val="0.84503526902887161"/>
          <c:w val="0.87006934299591299"/>
          <c:h val="0.12048207841207349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spPr>
            <a:gradFill flip="none" rotWithShape="1">
              <a:gsLst>
                <a:gs pos="53000">
                  <a:schemeClr val="tx1">
                    <a:lumMod val="75000"/>
                    <a:lumOff val="25000"/>
                  </a:schemeClr>
                </a:gs>
                <a:gs pos="25000">
                  <a:srgbClr val="0087E6"/>
                </a:gs>
                <a:gs pos="87000">
                  <a:srgbClr val="005CBF"/>
                </a:gs>
              </a:gsLst>
              <a:lin ang="5400000" scaled="0"/>
              <a:tileRect l="-100000" b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15.666</c:v>
                </c:pt>
                <c:pt idx="1">
                  <c:v>16.158999999999999</c:v>
                </c:pt>
                <c:pt idx="2">
                  <c:v>16.154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2-4A17-A5AD-2C5C781F65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15.664999999999999</c:v>
                </c:pt>
                <c:pt idx="1">
                  <c:v>16.158999999999999</c:v>
                </c:pt>
                <c:pt idx="2">
                  <c:v>16.154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22-4A17-A5AD-2C5C781F6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1104"/>
        <c:axId val="32032640"/>
      </c:barChart>
      <c:catAx>
        <c:axId val="3203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2032640"/>
        <c:crosses val="autoZero"/>
        <c:auto val="1"/>
        <c:lblAlgn val="ctr"/>
        <c:lblOffset val="100"/>
        <c:noMultiLvlLbl val="0"/>
      </c:catAx>
      <c:valAx>
        <c:axId val="32032640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32031104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82700432358585E-2"/>
          <c:y val="4.3400019066502336E-2"/>
          <c:w val="0.92771887367647665"/>
          <c:h val="0.756649228939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Enrolment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77.209999999999994</c:v>
                </c:pt>
                <c:pt idx="1">
                  <c:v>74.38</c:v>
                </c:pt>
                <c:pt idx="2">
                  <c:v>72.709999999999994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85-4779-B83E-00F5A68DB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PAB - Approval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75.25</c:v>
                </c:pt>
                <c:pt idx="1">
                  <c:v>73.8</c:v>
                </c:pt>
                <c:pt idx="2">
                  <c:v>71.17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85-4779-B83E-00F5A68DB2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Coverage</c:v>
                </c:pt>
              </c:strCache>
            </c:strRef>
          </c:tx>
          <c:spPr>
            <a:gradFill>
              <a:gsLst>
                <a:gs pos="17000">
                  <a:srgbClr val="0D7DC3"/>
                </a:gs>
                <a:gs pos="0">
                  <a:schemeClr val="bg2">
                    <a:lumMod val="50000"/>
                  </a:schemeClr>
                </a:gs>
                <a:gs pos="100000">
                  <a:srgbClr val="005CBF"/>
                </a:gs>
              </a:gsLst>
              <a:lin ang="5400000" scaled="1"/>
            </a:gradFill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17000">
                    <a:srgbClr val="0D7DC3"/>
                  </a:gs>
                  <a:gs pos="0">
                    <a:schemeClr val="bg2">
                      <a:lumMod val="50000"/>
                    </a:schemeClr>
                  </a:gs>
                  <a:gs pos="100000">
                    <a:srgbClr val="005CBF"/>
                  </a:gs>
                </a:gsLst>
                <a:lin ang="5400000" scaled="1"/>
              </a:gradFill>
              <a:ln w="9525" cap="flat" cmpd="sng" algn="ctr">
                <a:solidFill>
                  <a:schemeClr val="accent1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73.801060000000007</c:v>
                </c:pt>
                <c:pt idx="1">
                  <c:v>69.582579999999993</c:v>
                </c:pt>
                <c:pt idx="2">
                  <c:v>64.979690000000005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58592"/>
        <c:axId val="123368576"/>
      </c:barChart>
      <c:catAx>
        <c:axId val="12335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68576"/>
        <c:crosses val="autoZero"/>
        <c:auto val="1"/>
        <c:lblAlgn val="ctr"/>
        <c:lblOffset val="100"/>
        <c:noMultiLvlLbl val="0"/>
      </c:catAx>
      <c:valAx>
        <c:axId val="12336857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3358592"/>
        <c:crosses val="autoZero"/>
        <c:crossBetween val="between"/>
        <c:majorUnit val="3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48.18</c:v>
                </c:pt>
                <c:pt idx="1">
                  <c:v>49.79</c:v>
                </c:pt>
                <c:pt idx="2">
                  <c:v>46.51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5-4D68-AA20-7E9A88AC5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PAB - Approval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46</c:v>
                </c:pt>
                <c:pt idx="1">
                  <c:v>46.14</c:v>
                </c:pt>
                <c:pt idx="2">
                  <c:v>48.21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E5-4D68-AA20-7E9A88AC54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46.465130000000002</c:v>
                </c:pt>
                <c:pt idx="1">
                  <c:v>48.21</c:v>
                </c:pt>
                <c:pt idx="2">
                  <c:v>42.31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E5-4D68-AA20-7E9A88AC5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88672"/>
        <c:axId val="123390208"/>
      </c:barChart>
      <c:catAx>
        <c:axId val="12338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90208"/>
        <c:crosses val="autoZero"/>
        <c:auto val="1"/>
        <c:lblAlgn val="ctr"/>
        <c:lblOffset val="100"/>
        <c:noMultiLvlLbl val="0"/>
      </c:catAx>
      <c:valAx>
        <c:axId val="12339020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3388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48257647039394E-2"/>
          <c:y val="5.1400554097404488E-2"/>
          <c:w val="0.88912668343235324"/>
          <c:h val="0.7196099445902596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1.035942424440877E-2"/>
                  <c:y val="-1.6780123349321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995887460062623E-3"/>
                  <c:y val="-2.5170185023982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Aadhaar!$B$5:$F$5</c:f>
              <c:strCache>
                <c:ptCount val="5"/>
                <c:pt idx="0">
                  <c:v>Total enrolment</c:v>
                </c:pt>
                <c:pt idx="1">
                  <c:v>No. of Children having Aadhaar</c:v>
                </c:pt>
                <c:pt idx="2">
                  <c:v>No. of Children applied for Aadhaar</c:v>
                </c:pt>
                <c:pt idx="3">
                  <c:v>Number of Children without Aadhaar</c:v>
                </c:pt>
                <c:pt idx="4">
                  <c:v>Number of proxy name deleted</c:v>
                </c:pt>
              </c:strCache>
            </c:strRef>
          </c:cat>
          <c:val>
            <c:numRef>
              <c:f>Aadhaar!$B$7:$F$7</c:f>
              <c:numCache>
                <c:formatCode>0.00</c:formatCode>
                <c:ptCount val="5"/>
                <c:pt idx="0">
                  <c:v>119.22163</c:v>
                </c:pt>
                <c:pt idx="1">
                  <c:v>85.436480000000003</c:v>
                </c:pt>
                <c:pt idx="2">
                  <c:v>3.0706599999999997</c:v>
                </c:pt>
                <c:pt idx="3">
                  <c:v>30.714490000000001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3-46D9-82BA-2052AB129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55712"/>
        <c:axId val="29598464"/>
        <c:axId val="0"/>
      </c:bar3DChart>
      <c:catAx>
        <c:axId val="2955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598464"/>
        <c:crosses val="autoZero"/>
        <c:auto val="1"/>
        <c:lblAlgn val="ctr"/>
        <c:lblOffset val="100"/>
        <c:noMultiLvlLbl val="0"/>
      </c:catAx>
      <c:valAx>
        <c:axId val="29598464"/>
        <c:scaling>
          <c:orientation val="minMax"/>
          <c:max val="5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955571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dkUpDiag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PAB approval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43859649122851E-2"/>
                  <c:y val="-9.8928276999175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3-4BC6-8200-A27294B10EAC}"/>
                </c:ext>
              </c:extLst>
            </c:dLbl>
            <c:dLbl>
              <c:idx val="1"/>
              <c:layout>
                <c:manualLayout>
                  <c:x val="-8.771929824561403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3-4BC6-8200-A27294B10EAC}"/>
                </c:ext>
              </c:extLst>
            </c:dLbl>
            <c:dLbl>
              <c:idx val="2"/>
              <c:layout>
                <c:manualLayout>
                  <c:x val="-7.3099415204678437E-3"/>
                  <c:y val="-3.297609233305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63-4BC6-8200-A27294B10EAC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230</c:v>
                </c:pt>
                <c:pt idx="1">
                  <c:v>230</c:v>
                </c:pt>
                <c:pt idx="2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63-4BC6-8200-A27294B10E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 W. Days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81593801454245E-2"/>
                  <c:y val="-3.20881256184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63-4BC6-8200-A27294B10EAC}"/>
                </c:ext>
              </c:extLst>
            </c:dLbl>
            <c:dLbl>
              <c:idx val="1"/>
              <c:layout>
                <c:manualLayout>
                  <c:x val="8.7719298245613527E-3"/>
                  <c:y val="-3.957131079967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3-4BC6-8200-A27294B10EAC}"/>
                </c:ext>
              </c:extLst>
            </c:dLbl>
            <c:dLbl>
              <c:idx val="2"/>
              <c:layout>
                <c:manualLayout>
                  <c:x val="1.0233918128654948E-2"/>
                  <c:y val="-2.967848309975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63-4BC6-8200-A27294B10EA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207</c:v>
                </c:pt>
                <c:pt idx="1">
                  <c:v>210</c:v>
                </c:pt>
                <c:pt idx="2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63-4BC6-8200-A27294B10E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U.Primary W. Days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445607098001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63-4BC6-8200-A27294B10EAC}"/>
                </c:ext>
              </c:extLst>
            </c:dLbl>
            <c:dLbl>
              <c:idx val="1"/>
              <c:layout>
                <c:manualLayout>
                  <c:x val="8.3445607098001605E-3"/>
                  <c:y val="-2.787439315580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63-4BC6-8200-A27294B10EAC}"/>
                </c:ext>
              </c:extLst>
            </c:dLbl>
            <c:dLbl>
              <c:idx val="2"/>
              <c:layout>
                <c:manualLayout>
                  <c:x val="1.6689121419600349E-2"/>
                  <c:y val="-1.672463589348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3-4BC6-8200-A27294B10EA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212</c:v>
                </c:pt>
                <c:pt idx="1">
                  <c:v>210</c:v>
                </c:pt>
                <c:pt idx="2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F63-4BC6-8200-A27294B10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39008"/>
        <c:axId val="32540544"/>
        <c:axId val="0"/>
      </c:bar3DChart>
      <c:catAx>
        <c:axId val="325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40544"/>
        <c:crosses val="autoZero"/>
        <c:auto val="1"/>
        <c:lblAlgn val="ctr"/>
        <c:lblOffset val="100"/>
        <c:noMultiLvlLbl val="0"/>
      </c:catAx>
      <c:valAx>
        <c:axId val="325405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39008"/>
        <c:crosses val="autoZero"/>
        <c:crossBetween val="between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8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70378806960677"/>
          <c:y val="3.0627122829158554E-2"/>
          <c:w val="0.82899718550480228"/>
          <c:h val="0.75012033251941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144E-3"/>
                  <c:y val="-2.308326463314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05-49E5-A198-ABFAB9FC61B8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05-49E5-A198-ABFAB9FC61B8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5-49E5-A198-ABFAB9FC61B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332325.70779999997</c:v>
                </c:pt>
                <c:pt idx="1">
                  <c:v>330452.29849999998</c:v>
                </c:pt>
                <c:pt idx="2">
                  <c:v>330767.21999999997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05-49E5-A198-ABFAB9FC61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53E-2"/>
                  <c:y val="-1.978565539983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5-49E5-A198-ABFAB9FC61B8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05-49E5-A198-ABFAB9FC61B8}"/>
                </c:ext>
              </c:extLst>
            </c:dLbl>
            <c:dLbl>
              <c:idx val="2"/>
              <c:layout>
                <c:manualLayout>
                  <c:x val="2.3391812865497082E-2"/>
                  <c:y val="-4.2868920032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05-49E5-A198-ABFAB9FC61B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214628.14480000001</c:v>
                </c:pt>
                <c:pt idx="1">
                  <c:v>199308.03000000003</c:v>
                </c:pt>
                <c:pt idx="2">
                  <c:v>199350.02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5-49E5-A198-ABFAB9FC6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60480"/>
        <c:axId val="32662272"/>
        <c:axId val="0"/>
      </c:bar3DChart>
      <c:catAx>
        <c:axId val="3266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62272"/>
        <c:crosses val="autoZero"/>
        <c:auto val="1"/>
        <c:lblAlgn val="ctr"/>
        <c:lblOffset val="100"/>
        <c:noMultiLvlLbl val="0"/>
      </c:catAx>
      <c:valAx>
        <c:axId val="326622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2660480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90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16841064700241E-2"/>
                  <c:y val="-5.296134699602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3-4897-9D83-1075EF93DE0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0.00</c:formatCode>
                <c:ptCount val="1"/>
                <c:pt idx="0">
                  <c:v>9237.2800000000007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93-4897-9D83-1075EF93D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Bill raised by FCI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06356159582971E-2"/>
                  <c:y val="-7.5261104557052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93-4897-9D83-1075EF93DE0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0.00</c:formatCode>
                <c:ptCount val="1"/>
                <c:pt idx="0">
                  <c:v>6006.31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93-4897-9D83-1075EF93DE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Payment made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78242839200642E-2"/>
                  <c:y val="-6.411110425835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93-4897-9D83-1075EF93DE0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6006.31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93-4897-9D83-1075EF93DE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Pending bills current yr.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24276937566396E-2"/>
                  <c:y val="-9.477329967900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93-4897-9D83-1075EF93DE08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93-4897-9D83-1075EF93D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803840"/>
        <c:axId val="39101184"/>
        <c:axId val="0"/>
      </c:bar3DChart>
      <c:catAx>
        <c:axId val="3280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101184"/>
        <c:crosses val="autoZero"/>
        <c:auto val="1"/>
        <c:lblAlgn val="ctr"/>
        <c:lblOffset val="100"/>
        <c:noMultiLvlLbl val="0"/>
      </c:catAx>
      <c:valAx>
        <c:axId val="3910118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2803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pattFill prst="pct75">
          <a:fgClr>
            <a:schemeClr val="accent1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1592200223025E-2"/>
                  <c:y val="-5.9320000886713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E6-4B6E-A1E3-0198DABD07FF}"/>
                </c:ext>
              </c:extLst>
            </c:dLbl>
            <c:dLbl>
              <c:idx val="1"/>
              <c:layout>
                <c:manualLayout>
                  <c:x val="7.3099415204678437E-3"/>
                  <c:y val="-3.627370156636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E6-4B6E-A1E3-0198DABD07FF}"/>
                </c:ext>
              </c:extLst>
            </c:dLbl>
            <c:dLbl>
              <c:idx val="2"/>
              <c:layout>
                <c:manualLayout>
                  <c:x val="7.3099415204678437E-3"/>
                  <c:y val="-5.276174773289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E6-4B6E-A1E3-0198DABD07FF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1257.6767428809001</c:v>
                </c:pt>
                <c:pt idx="1">
                  <c:v>1344.2516380820002</c:v>
                </c:pt>
                <c:pt idx="2">
                  <c:v>1364.3907999999999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E6-4B6E-A1E3-0198DABD0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50400610136E-2"/>
                  <c:y val="-6.717201990363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E6-4B6E-A1E3-0198DABD07FF}"/>
                </c:ext>
              </c:extLst>
            </c:dLbl>
            <c:dLbl>
              <c:idx val="1"/>
              <c:layout>
                <c:manualLayout>
                  <c:x val="3.5087719298245612E-2"/>
                  <c:y val="-6.265457543281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E6-4B6E-A1E3-0198DABD07FF}"/>
                </c:ext>
              </c:extLst>
            </c:dLbl>
            <c:dLbl>
              <c:idx val="2"/>
              <c:layout>
                <c:manualLayout>
                  <c:x val="4.8350418893616007E-2"/>
                  <c:y val="-4.2869025802618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E6-4B6E-A1E3-0198DABD07FF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1019.67617</c:v>
                </c:pt>
                <c:pt idx="1">
                  <c:v>1188.2283799999998</c:v>
                </c:pt>
                <c:pt idx="2">
                  <c:v>1198.0947000000001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E6-4B6E-A1E3-0198DABD0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131328"/>
        <c:axId val="32145408"/>
        <c:axId val="0"/>
      </c:bar3DChart>
      <c:catAx>
        <c:axId val="3213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45408"/>
        <c:crosses val="autoZero"/>
        <c:auto val="1"/>
        <c:lblAlgn val="ctr"/>
        <c:lblOffset val="100"/>
        <c:noMultiLvlLbl val="0"/>
      </c:catAx>
      <c:valAx>
        <c:axId val="321454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2131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500" b="1" dirty="0"/>
            <a:t>Electronic</a:t>
          </a:r>
          <a:r>
            <a:rPr lang="en-US" sz="1500" dirty="0"/>
            <a:t> </a:t>
          </a:r>
          <a:r>
            <a:rPr lang="en-US" sz="15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5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5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500" dirty="0"/>
            <a:t>Electronic health record for each  </a:t>
          </a:r>
          <a:r>
            <a:rPr lang="en-US" sz="1500" dirty="0" smtClean="0"/>
            <a:t>child</a:t>
          </a:r>
          <a:endParaRPr lang="en-US" sz="15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5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5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500" b="1" dirty="0"/>
            <a:t>Upgrading skills of emergency care </a:t>
          </a:r>
          <a:r>
            <a:rPr lang="en-US" sz="15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5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5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5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5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5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500" b="1" dirty="0" smtClean="0"/>
            <a:t>School </a:t>
          </a:r>
          <a:r>
            <a:rPr lang="en-US" sz="15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5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5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5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5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5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5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5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5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500" dirty="0"/>
            <a:t>Age appropriate </a:t>
          </a:r>
          <a:r>
            <a:rPr lang="en-US" sz="1500" dirty="0" smtClean="0"/>
            <a:t>learning </a:t>
          </a:r>
          <a:r>
            <a:rPr lang="en-US" sz="15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5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5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500" dirty="0"/>
            <a:t>Delivered through school </a:t>
          </a:r>
          <a:r>
            <a:rPr lang="en-US" sz="1500" dirty="0" smtClean="0"/>
            <a:t>teachers trained as Health Ambassadors in coordination with health department staff.</a:t>
          </a:r>
          <a:endParaRPr lang="en-US" sz="15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5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5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500" dirty="0" smtClean="0"/>
            <a:t>Screening </a:t>
          </a:r>
          <a:r>
            <a:rPr lang="en-US" sz="1500" dirty="0"/>
            <a:t>of children </a:t>
          </a:r>
          <a:r>
            <a:rPr lang="en-US" sz="1500" dirty="0" smtClean="0"/>
            <a:t>30 </a:t>
          </a:r>
          <a:r>
            <a:rPr lang="en-US" sz="1500" dirty="0"/>
            <a:t>identified health conditions for early detection, free treatment and management through dedicated </a:t>
          </a:r>
          <a:r>
            <a:rPr lang="en-US" sz="1500" dirty="0" smtClean="0"/>
            <a:t>RBSK </a:t>
          </a:r>
          <a:r>
            <a:rPr lang="en-US" sz="15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5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5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300" dirty="0"/>
            <a:t>Iron Folic Acid (IFA) tablets, </a:t>
          </a:r>
          <a:r>
            <a:rPr lang="en-US" sz="1300" dirty="0" err="1"/>
            <a:t>Albendazole</a:t>
          </a:r>
          <a:r>
            <a:rPr lang="en-US" sz="1300" dirty="0"/>
            <a:t> administration will be provided by teachers through </a:t>
          </a:r>
          <a:r>
            <a:rPr lang="en-US" sz="1300" dirty="0" smtClean="0"/>
            <a:t>WIFS and National Deworming </a:t>
          </a:r>
          <a:r>
            <a:rPr lang="en-US" sz="1300" dirty="0"/>
            <a:t>Day (NDD) </a:t>
          </a:r>
          <a:r>
            <a:rPr lang="en-US" sz="1300" dirty="0" err="1"/>
            <a:t>programme</a:t>
          </a:r>
          <a:r>
            <a:rPr lang="en-US" sz="13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5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5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300" dirty="0"/>
            <a:t> </a:t>
          </a:r>
          <a:r>
            <a:rPr lang="en-US" sz="1300" dirty="0" smtClean="0"/>
            <a:t>Provision </a:t>
          </a:r>
          <a:r>
            <a:rPr lang="en-US" sz="1300" dirty="0"/>
            <a:t>of Sanitary </a:t>
          </a:r>
          <a:r>
            <a:rPr lang="en-US" sz="1300" dirty="0" smtClean="0"/>
            <a:t>Napkins.</a:t>
          </a:r>
          <a:endParaRPr lang="en-US" sz="13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5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5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500" dirty="0" smtClean="0"/>
            <a:t>Identification of malnourished and anemic children and appropriate referrals to PHCs and hospitals. The periodicity of such checkups may be increased.</a:t>
          </a:r>
          <a:endParaRPr lang="en-US" sz="15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5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5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300" dirty="0" smtClean="0"/>
            <a:t>Age appropriate vaccination.</a:t>
          </a:r>
          <a:endParaRPr lang="en-US" sz="13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5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5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300" dirty="0" smtClean="0"/>
            <a:t>Availability of potable drinking water</a:t>
          </a:r>
          <a:endParaRPr lang="en-US" sz="13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5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500"/>
        </a:p>
      </dgm:t>
    </dgm:pt>
    <dgm:pt modelId="{75E09F83-CDE0-44C9-B560-D8D1AE4025A4}">
      <dgm:prSet custT="1"/>
      <dgm:spPr/>
      <dgm:t>
        <a:bodyPr/>
        <a:lstStyle/>
        <a:p>
          <a:pPr algn="just"/>
          <a:r>
            <a:rPr lang="en-US" sz="1300" dirty="0" smtClean="0"/>
            <a:t>Yoga and Meditation</a:t>
          </a:r>
          <a:endParaRPr lang="en-US" sz="1300" dirty="0"/>
        </a:p>
      </dgm:t>
    </dgm:pt>
    <dgm:pt modelId="{4C90B932-E8DF-40BD-89DC-B50A432AB504}" type="parTrans" cxnId="{C369B286-F586-4D77-A3F5-E92A53CC8A67}">
      <dgm:prSet/>
      <dgm:spPr/>
    </dgm:pt>
    <dgm:pt modelId="{674F1130-ED70-4BF9-A9FD-A49778322B25}" type="sibTrans" cxnId="{C369B286-F586-4D77-A3F5-E92A53CC8A67}">
      <dgm:prSet/>
      <dgm:spPr/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231397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7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62130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84849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93034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CC0BF834-950D-4D47-A6CF-E3E67F40CB3B}" type="presOf" srcId="{F4021611-4149-4CF3-95CC-7EFEC967DF55}" destId="{EA752DB1-D6A1-4D83-8114-1223FE357855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8C2C521-C2A2-41CD-8804-BA57A795672D}" type="presOf" srcId="{4AD4B199-2F00-44E1-AD21-63BEDCC87BA4}" destId="{1CAFD841-D32E-4B21-BB53-A52E5BA75F8C}" srcOrd="0" destOrd="0" presId="urn:microsoft.com/office/officeart/2005/8/layout/vList5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D14A8737-39C2-4D7D-8CF9-74A64014C24C}" type="presOf" srcId="{75530C06-B4DC-4A85-AF2A-F668DA482AED}" destId="{473C8F4B-602D-44C7-A5EF-0EB298883D66}" srcOrd="0" destOrd="2" presId="urn:microsoft.com/office/officeart/2005/8/layout/vList5"/>
    <dgm:cxn modelId="{A8FDF124-537C-4806-9325-7FCA86C7435D}" type="presOf" srcId="{BDCC679A-9D38-438F-B16F-C1419D1B1C8E}" destId="{944E1ECD-3A86-4042-932B-27C0349CD91B}" srcOrd="0" destOrd="1" presId="urn:microsoft.com/office/officeart/2005/8/layout/vList5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C369B286-F586-4D77-A3F5-E92A53CC8A67}" srcId="{1C368E23-C205-4BDA-BDCA-2B0EC02439BA}" destId="{75E09F83-CDE0-44C9-B560-D8D1AE4025A4}" srcOrd="4" destOrd="0" parTransId="{4C90B932-E8DF-40BD-89DC-B50A432AB504}" sibTransId="{674F1130-ED70-4BF9-A9FD-A49778322B25}"/>
    <dgm:cxn modelId="{0B8C0523-F956-4782-A789-00DED38167D1}" type="presOf" srcId="{DEC7ACD3-106C-461B-8F51-A650F2585A6C}" destId="{AAC8AD6C-5EFA-453F-AD8D-42F85762E8D5}" srcOrd="0" destOrd="1" presId="urn:microsoft.com/office/officeart/2005/8/layout/vList5"/>
    <dgm:cxn modelId="{E9AD5C06-7506-4AB5-B9E5-1A7122C7FB25}" type="presOf" srcId="{1D616D02-800C-48F9-B8C0-FAFDCD089647}" destId="{473C8F4B-602D-44C7-A5EF-0EB298883D66}" srcOrd="0" destOrd="0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439B4C5C-55B8-4686-AE90-BE76B015FB4E}" type="presOf" srcId="{16ED46F1-8A61-49B2-8F34-729040D0F741}" destId="{00405C89-0C79-4E98-9EF8-1CE5C01EFC58}" srcOrd="0" destOrd="0" presId="urn:microsoft.com/office/officeart/2005/8/layout/vList5"/>
    <dgm:cxn modelId="{AE013FA6-3664-4E64-9D40-C38A65CD6A06}" type="presOf" srcId="{1C368E23-C205-4BDA-BDCA-2B0EC02439BA}" destId="{02A5CEB2-C911-45CA-B46C-B7A80E9CDE78}" srcOrd="0" destOrd="0" presId="urn:microsoft.com/office/officeart/2005/8/layout/vList5"/>
    <dgm:cxn modelId="{DF7E97C3-157B-4099-BB92-24C65569F5CC}" type="presOf" srcId="{0AC3ED6E-AADD-4885-9FEF-15636B916EBF}" destId="{EAD9F6A1-B048-417B-ADD5-10E34845BDC3}" srcOrd="0" destOrd="0" presId="urn:microsoft.com/office/officeart/2005/8/layout/vList5"/>
    <dgm:cxn modelId="{1F2ECBF7-67AB-4ACA-B602-FF72C48E8B49}" type="presOf" srcId="{5EE4D596-9ED4-472C-8E16-C32F0E1185D2}" destId="{D95089AA-EACC-4A6D-8332-0E68B108F8DC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EA861438-672E-47EA-8340-7E883C35A329}" type="presOf" srcId="{75E09F83-CDE0-44C9-B560-D8D1AE4025A4}" destId="{473C8F4B-602D-44C7-A5EF-0EB298883D66}" srcOrd="0" destOrd="4" presId="urn:microsoft.com/office/officeart/2005/8/layout/vList5"/>
    <dgm:cxn modelId="{A3EA180B-DD8E-46C9-80F1-6AC07EC19603}" type="presOf" srcId="{7F368BA0-B9A8-4A03-AA6C-464E5650579B}" destId="{944E1ECD-3A86-4042-932B-27C0349CD91B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C985D80F-F7CC-4CD5-80E8-A644AF33F17B}" type="presOf" srcId="{5158A189-202B-47C8-BE8B-6625C1D061C6}" destId="{E4C69CEA-D2B4-4245-81CC-6244868797AD}" srcOrd="0" destOrd="0" presId="urn:microsoft.com/office/officeart/2005/8/layout/vList5"/>
    <dgm:cxn modelId="{DDCDC5A8-9A57-4975-81DA-CD6141C9164D}" type="presOf" srcId="{1721D1EB-5D82-41FF-BE40-D41DBB13BC6F}" destId="{473C8F4B-602D-44C7-A5EF-0EB298883D66}" srcOrd="0" destOrd="1" presId="urn:microsoft.com/office/officeart/2005/8/layout/vList5"/>
    <dgm:cxn modelId="{EBF1D07D-0D93-4CA0-B10C-F72E8F2369B5}" type="presOf" srcId="{445214BC-2882-4385-8CBC-5F291D98C24F}" destId="{473C8F4B-602D-44C7-A5EF-0EB298883D66}" srcOrd="0" destOrd="3" presId="urn:microsoft.com/office/officeart/2005/8/layout/vList5"/>
    <dgm:cxn modelId="{72CABD38-EEF9-46A0-BA20-00C2ADE46E8E}" type="presOf" srcId="{A7B7BEA8-FDEA-45E1-9723-309FBE88BB68}" destId="{AAC8AD6C-5EFA-453F-AD8D-42F85762E8D5}" srcOrd="0" destOrd="0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7788E1C4-8E0B-48A9-8557-41A40445B9A0}" type="presOf" srcId="{6660F718-3E31-472D-A9E8-1FC5E718250F}" destId="{28F709A0-81CF-49E5-AC89-9D7CDAD1FA2F}" srcOrd="0" destOrd="0" presId="urn:microsoft.com/office/officeart/2005/8/layout/vList5"/>
    <dgm:cxn modelId="{CB048D0E-655F-4FC8-A705-0DF36C5B1FEE}" type="presParOf" srcId="{00405C89-0C79-4E98-9EF8-1CE5C01EFC58}" destId="{852B557A-E646-40A1-89F7-C47CED9725CC}" srcOrd="0" destOrd="0" presId="urn:microsoft.com/office/officeart/2005/8/layout/vList5"/>
    <dgm:cxn modelId="{0D0CB4FE-2BF2-4009-9D72-4ABD62CE00B8}" type="presParOf" srcId="{852B557A-E646-40A1-89F7-C47CED9725CC}" destId="{D95089AA-EACC-4A6D-8332-0E68B108F8DC}" srcOrd="0" destOrd="0" presId="urn:microsoft.com/office/officeart/2005/8/layout/vList5"/>
    <dgm:cxn modelId="{411C1A0E-F983-42F2-83EB-E98776382B31}" type="presParOf" srcId="{852B557A-E646-40A1-89F7-C47CED9725CC}" destId="{944E1ECD-3A86-4042-932B-27C0349CD91B}" srcOrd="1" destOrd="0" presId="urn:microsoft.com/office/officeart/2005/8/layout/vList5"/>
    <dgm:cxn modelId="{38F97ED4-D45B-4C38-B28E-B918555BA5E6}" type="presParOf" srcId="{00405C89-0C79-4E98-9EF8-1CE5C01EFC58}" destId="{FAD045EF-3C09-4B63-AC91-DE69E4E25012}" srcOrd="1" destOrd="0" presId="urn:microsoft.com/office/officeart/2005/8/layout/vList5"/>
    <dgm:cxn modelId="{E5105D0A-B9C9-4768-878E-B91CBBA93644}" type="presParOf" srcId="{00405C89-0C79-4E98-9EF8-1CE5C01EFC58}" destId="{F9EEA38A-2E46-441B-855E-990AED148710}" srcOrd="2" destOrd="0" presId="urn:microsoft.com/office/officeart/2005/8/layout/vList5"/>
    <dgm:cxn modelId="{94AAA79A-F1F8-4B45-8405-73C833A5CA97}" type="presParOf" srcId="{F9EEA38A-2E46-441B-855E-990AED148710}" destId="{E4C69CEA-D2B4-4245-81CC-6244868797AD}" srcOrd="0" destOrd="0" presId="urn:microsoft.com/office/officeart/2005/8/layout/vList5"/>
    <dgm:cxn modelId="{6ABDC8BD-6057-4B90-A2AB-CC04E25FA6A0}" type="presParOf" srcId="{F9EEA38A-2E46-441B-855E-990AED148710}" destId="{AAC8AD6C-5EFA-453F-AD8D-42F85762E8D5}" srcOrd="1" destOrd="0" presId="urn:microsoft.com/office/officeart/2005/8/layout/vList5"/>
    <dgm:cxn modelId="{9DB9007F-7D49-477C-89C4-BB0FF970D2E5}" type="presParOf" srcId="{00405C89-0C79-4E98-9EF8-1CE5C01EFC58}" destId="{904BA450-6ABD-422F-B04E-C1370E3F9358}" srcOrd="3" destOrd="0" presId="urn:microsoft.com/office/officeart/2005/8/layout/vList5"/>
    <dgm:cxn modelId="{15DF708F-8AE9-48E3-A258-6A83615CED4C}" type="presParOf" srcId="{00405C89-0C79-4E98-9EF8-1CE5C01EFC58}" destId="{C226A346-1727-49CC-8162-2192D69EEE30}" srcOrd="4" destOrd="0" presId="urn:microsoft.com/office/officeart/2005/8/layout/vList5"/>
    <dgm:cxn modelId="{C5EA599C-4B28-4ADD-9724-C60DE67765A8}" type="presParOf" srcId="{C226A346-1727-49CC-8162-2192D69EEE30}" destId="{02A5CEB2-C911-45CA-B46C-B7A80E9CDE78}" srcOrd="0" destOrd="0" presId="urn:microsoft.com/office/officeart/2005/8/layout/vList5"/>
    <dgm:cxn modelId="{1BBF226B-7A45-4F21-9039-C6B0CE8E6527}" type="presParOf" srcId="{C226A346-1727-49CC-8162-2192D69EEE30}" destId="{473C8F4B-602D-44C7-A5EF-0EB298883D66}" srcOrd="1" destOrd="0" presId="urn:microsoft.com/office/officeart/2005/8/layout/vList5"/>
    <dgm:cxn modelId="{1F1F4236-15DD-4C61-BDB5-DC350B4265D8}" type="presParOf" srcId="{00405C89-0C79-4E98-9EF8-1CE5C01EFC58}" destId="{3FB74CA0-16D7-44DB-80E8-1D328AF4305E}" srcOrd="5" destOrd="0" presId="urn:microsoft.com/office/officeart/2005/8/layout/vList5"/>
    <dgm:cxn modelId="{E879F84C-2EF8-497D-822A-FD1B7635D365}" type="presParOf" srcId="{00405C89-0C79-4E98-9EF8-1CE5C01EFC58}" destId="{11B12FA9-7BD2-4B6E-AECC-2C495D4AD7C2}" srcOrd="6" destOrd="0" presId="urn:microsoft.com/office/officeart/2005/8/layout/vList5"/>
    <dgm:cxn modelId="{A71D7C6B-DB55-411F-98F5-D0A9FF2AF934}" type="presParOf" srcId="{11B12FA9-7BD2-4B6E-AECC-2C495D4AD7C2}" destId="{1CAFD841-D32E-4B21-BB53-A52E5BA75F8C}" srcOrd="0" destOrd="0" presId="urn:microsoft.com/office/officeart/2005/8/layout/vList5"/>
    <dgm:cxn modelId="{B0AA5171-94A7-46F5-8A98-C9A5983A8BDC}" type="presParOf" srcId="{11B12FA9-7BD2-4B6E-AECC-2C495D4AD7C2}" destId="{EAD9F6A1-B048-417B-ADD5-10E34845BDC3}" srcOrd="1" destOrd="0" presId="urn:microsoft.com/office/officeart/2005/8/layout/vList5"/>
    <dgm:cxn modelId="{F9518C71-E652-4A44-B330-930D749BCAF1}" type="presParOf" srcId="{00405C89-0C79-4E98-9EF8-1CE5C01EFC58}" destId="{CA87CA31-3014-43ED-AE5B-A4723D7DF449}" srcOrd="7" destOrd="0" presId="urn:microsoft.com/office/officeart/2005/8/layout/vList5"/>
    <dgm:cxn modelId="{BC6E0F72-4745-401B-BF52-21CC5C1DABE2}" type="presParOf" srcId="{00405C89-0C79-4E98-9EF8-1CE5C01EFC58}" destId="{80B79A40-9C57-4923-8E53-41CAD816483B}" srcOrd="8" destOrd="0" presId="urn:microsoft.com/office/officeart/2005/8/layout/vList5"/>
    <dgm:cxn modelId="{5DD017C0-81F3-4B48-93C2-D209552BD1C9}" type="presParOf" srcId="{80B79A40-9C57-4923-8E53-41CAD816483B}" destId="{28F709A0-81CF-49E5-AC89-9D7CDAD1FA2F}" srcOrd="0" destOrd="0" presId="urn:microsoft.com/office/officeart/2005/8/layout/vList5"/>
    <dgm:cxn modelId="{031E913B-AD68-4363-9535-2C795AD90C35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184737" y="-2641202"/>
          <a:ext cx="1260072" cy="65789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Age appropriate </a:t>
          </a:r>
          <a:r>
            <a:rPr lang="en-US" sz="1500" kern="1200" dirty="0" smtClean="0"/>
            <a:t>learning </a:t>
          </a:r>
          <a:r>
            <a:rPr lang="en-US" sz="1500" kern="1200" dirty="0"/>
            <a:t>for promotion of healthy behavior and prevention of various diseases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Delivered through school </a:t>
          </a:r>
          <a:r>
            <a:rPr lang="en-US" sz="1500" kern="1200" dirty="0" smtClean="0"/>
            <a:t>teachers trained as Health Ambassadors in coordination with health department staff.</a:t>
          </a:r>
          <a:endParaRPr lang="en-US" sz="1500" kern="1200" dirty="0"/>
        </a:p>
      </dsp:txBody>
      <dsp:txXfrm rot="-5400000">
        <a:off x="2525289" y="79758"/>
        <a:ext cx="6517456" cy="1137048"/>
      </dsp:txXfrm>
    </dsp:sp>
    <dsp:sp modelId="{D95089AA-EACC-4A6D-8332-0E68B108F8DC}">
      <dsp:nvSpPr>
        <dsp:cNvPr id="0" name=""/>
        <dsp:cNvSpPr/>
      </dsp:nvSpPr>
      <dsp:spPr>
        <a:xfrm>
          <a:off x="0" y="34179"/>
          <a:ext cx="2506731" cy="12399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School </a:t>
          </a:r>
          <a:r>
            <a:rPr lang="en-US" sz="1500" b="1" kern="1200" dirty="0"/>
            <a:t>Health Promotion Activities </a:t>
          </a:r>
        </a:p>
      </dsp:txBody>
      <dsp:txXfrm>
        <a:off x="60529" y="94708"/>
        <a:ext cx="2385673" cy="1118888"/>
      </dsp:txXfrm>
    </dsp:sp>
    <dsp:sp modelId="{AAC8AD6C-5EFA-453F-AD8D-42F85762E8D5}">
      <dsp:nvSpPr>
        <dsp:cNvPr id="0" name=""/>
        <dsp:cNvSpPr/>
      </dsp:nvSpPr>
      <dsp:spPr>
        <a:xfrm rot="5400000">
          <a:off x="5078043" y="-1257163"/>
          <a:ext cx="1473459" cy="65789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Screening </a:t>
          </a:r>
          <a:r>
            <a:rPr lang="en-US" sz="1500" kern="1200" dirty="0"/>
            <a:t>of children </a:t>
          </a:r>
          <a:r>
            <a:rPr lang="en-US" sz="1500" kern="1200" dirty="0" smtClean="0"/>
            <a:t>30 </a:t>
          </a:r>
          <a:r>
            <a:rPr lang="en-US" sz="1500" kern="1200" dirty="0"/>
            <a:t>identified health conditions for early detection, free treatment and management through dedicated </a:t>
          </a:r>
          <a:r>
            <a:rPr lang="en-US" sz="1500" kern="1200" dirty="0" smtClean="0"/>
            <a:t>RBSK </a:t>
          </a:r>
          <a:r>
            <a:rPr lang="en-US" sz="1500" kern="1200" dirty="0"/>
            <a:t>mobile health teams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Identification of malnourished and anemic children and appropriate referrals to PHCs and hospitals. The periodicity of such checkups may be increased.</a:t>
          </a:r>
          <a:endParaRPr lang="en-US" sz="1500" kern="1200" dirty="0"/>
        </a:p>
      </dsp:txBody>
      <dsp:txXfrm rot="-5400000">
        <a:off x="2525289" y="1367519"/>
        <a:ext cx="6507040" cy="1329603"/>
      </dsp:txXfrm>
    </dsp:sp>
    <dsp:sp modelId="{E4C69CEA-D2B4-4245-81CC-6244868797AD}">
      <dsp:nvSpPr>
        <dsp:cNvPr id="0" name=""/>
        <dsp:cNvSpPr/>
      </dsp:nvSpPr>
      <dsp:spPr>
        <a:xfrm>
          <a:off x="0" y="1365182"/>
          <a:ext cx="2506731" cy="13795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Health Screening</a:t>
          </a:r>
        </a:p>
      </dsp:txBody>
      <dsp:txXfrm>
        <a:off x="67344" y="1432526"/>
        <a:ext cx="2372043" cy="1244854"/>
      </dsp:txXfrm>
    </dsp:sp>
    <dsp:sp modelId="{473C8F4B-602D-44C7-A5EF-0EB298883D66}">
      <dsp:nvSpPr>
        <dsp:cNvPr id="0" name=""/>
        <dsp:cNvSpPr/>
      </dsp:nvSpPr>
      <dsp:spPr>
        <a:xfrm rot="5400000">
          <a:off x="5101059" y="203572"/>
          <a:ext cx="1427428" cy="6578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Iron Folic Acid (IFA) tablets, </a:t>
          </a:r>
          <a:r>
            <a:rPr lang="en-US" sz="1300" kern="1200" dirty="0" err="1"/>
            <a:t>Albendazole</a:t>
          </a:r>
          <a:r>
            <a:rPr lang="en-US" sz="1300" kern="1200" dirty="0"/>
            <a:t> administration will be provided by teachers through </a:t>
          </a:r>
          <a:r>
            <a:rPr lang="en-US" sz="1300" kern="1200" dirty="0" smtClean="0"/>
            <a:t>WIFS and National Deworming </a:t>
          </a:r>
          <a:r>
            <a:rPr lang="en-US" sz="1300" kern="1200" dirty="0"/>
            <a:t>Day (NDD) </a:t>
          </a:r>
          <a:r>
            <a:rPr lang="en-US" sz="1300" kern="1200" dirty="0" err="1"/>
            <a:t>programme</a:t>
          </a:r>
          <a:r>
            <a:rPr lang="en-US" sz="1300" kern="1200" dirty="0"/>
            <a:t> respectively.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 </a:t>
          </a:r>
          <a:r>
            <a:rPr lang="en-US" sz="1300" kern="1200" dirty="0" smtClean="0"/>
            <a:t>Provision </a:t>
          </a:r>
          <a:r>
            <a:rPr lang="en-US" sz="1300" kern="1200" dirty="0"/>
            <a:t>of Sanitary </a:t>
          </a:r>
          <a:r>
            <a:rPr lang="en-US" sz="1300" kern="1200" dirty="0" smtClean="0"/>
            <a:t>Napkins.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Age appropriate vaccination.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Availability of potable drinking water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Yoga and Meditation</a:t>
          </a:r>
          <a:endParaRPr lang="en-US" sz="1300" kern="1200" dirty="0"/>
        </a:p>
      </dsp:txBody>
      <dsp:txXfrm rot="-5400000">
        <a:off x="2525290" y="2849023"/>
        <a:ext cx="6509287" cy="1288066"/>
      </dsp:txXfrm>
    </dsp:sp>
    <dsp:sp modelId="{02A5CEB2-C911-45CA-B46C-B7A80E9CDE78}">
      <dsp:nvSpPr>
        <dsp:cNvPr id="0" name=""/>
        <dsp:cNvSpPr/>
      </dsp:nvSpPr>
      <dsp:spPr>
        <a:xfrm>
          <a:off x="0" y="2912083"/>
          <a:ext cx="2506731" cy="12546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Provision of Services</a:t>
          </a:r>
        </a:p>
      </dsp:txBody>
      <dsp:txXfrm>
        <a:off x="61249" y="2973332"/>
        <a:ext cx="2384233" cy="1132199"/>
      </dsp:txXfrm>
    </dsp:sp>
    <dsp:sp modelId="{EAD9F6A1-B048-417B-ADD5-10E34845BDC3}">
      <dsp:nvSpPr>
        <dsp:cNvPr id="0" name=""/>
        <dsp:cNvSpPr/>
      </dsp:nvSpPr>
      <dsp:spPr>
        <a:xfrm rot="5400000">
          <a:off x="5607974" y="1229244"/>
          <a:ext cx="462045" cy="65853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Electronic health record for each  </a:t>
          </a:r>
          <a:r>
            <a:rPr lang="en-US" sz="1500" kern="1200" dirty="0" smtClean="0"/>
            <a:t>child</a:t>
          </a:r>
          <a:endParaRPr lang="en-US" sz="1500" kern="1200" dirty="0"/>
        </a:p>
      </dsp:txBody>
      <dsp:txXfrm rot="-5400000">
        <a:off x="2546298" y="4313476"/>
        <a:ext cx="6562844" cy="416935"/>
      </dsp:txXfrm>
    </dsp:sp>
    <dsp:sp modelId="{1CAFD841-D32E-4B21-BB53-A52E5BA75F8C}">
      <dsp:nvSpPr>
        <dsp:cNvPr id="0" name=""/>
        <dsp:cNvSpPr/>
      </dsp:nvSpPr>
      <dsp:spPr>
        <a:xfrm>
          <a:off x="0" y="4287180"/>
          <a:ext cx="2509182" cy="5344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Electronic</a:t>
          </a:r>
          <a:r>
            <a:rPr lang="en-US" sz="1500" kern="1200" dirty="0"/>
            <a:t> </a:t>
          </a:r>
          <a:r>
            <a:rPr lang="en-US" sz="1500" b="1" kern="1200" dirty="0"/>
            <a:t>Health Records</a:t>
          </a:r>
        </a:p>
      </dsp:txBody>
      <dsp:txXfrm>
        <a:off x="26092" y="4313272"/>
        <a:ext cx="2456998" cy="482312"/>
      </dsp:txXfrm>
    </dsp:sp>
    <dsp:sp modelId="{EA752DB1-D6A1-4D83-8114-1223FE357855}">
      <dsp:nvSpPr>
        <dsp:cNvPr id="0" name=""/>
        <dsp:cNvSpPr/>
      </dsp:nvSpPr>
      <dsp:spPr>
        <a:xfrm rot="5400000">
          <a:off x="5567131" y="1795170"/>
          <a:ext cx="506616" cy="658539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Training on basic first aid for the teachers</a:t>
          </a:r>
        </a:p>
      </dsp:txBody>
      <dsp:txXfrm rot="-5400000">
        <a:off x="2527740" y="4859293"/>
        <a:ext cx="6560668" cy="457154"/>
      </dsp:txXfrm>
    </dsp:sp>
    <dsp:sp modelId="{28F709A0-81CF-49E5-AC89-9D7CDAD1FA2F}">
      <dsp:nvSpPr>
        <dsp:cNvPr id="0" name=""/>
        <dsp:cNvSpPr/>
      </dsp:nvSpPr>
      <dsp:spPr>
        <a:xfrm>
          <a:off x="0" y="4847716"/>
          <a:ext cx="2509182" cy="4773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Upgrading skills of emergency care </a:t>
          </a:r>
          <a:r>
            <a:rPr lang="en-US" sz="1500" kern="1200" dirty="0"/>
            <a:t>	</a:t>
          </a:r>
        </a:p>
      </dsp:txBody>
      <dsp:txXfrm>
        <a:off x="23302" y="4871018"/>
        <a:ext cx="2462578" cy="43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0.33564</cdr:x>
      <cdr:y>0.25092</cdr:y>
    </cdr:from>
    <cdr:to>
      <cdr:x>0.40667</cdr:x>
      <cdr:y>0.33482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880334" y="1139440"/>
          <a:ext cx="609548" cy="38099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/>
            <a:t>72%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0.48668</cdr:x>
      <cdr:y>0.51338</cdr:y>
    </cdr:from>
    <cdr:to>
      <cdr:x>0.55772</cdr:x>
      <cdr:y>0.59728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176478" y="2331287"/>
          <a:ext cx="609600" cy="3810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/>
            <a:t>3%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0.63772</cdr:x>
      <cdr:y>0.4195</cdr:y>
    </cdr:from>
    <cdr:to>
      <cdr:x>0.70876</cdr:x>
      <cdr:y>0.5034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472622" y="1905001"/>
          <a:ext cx="609634" cy="3809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/>
            <a:t>26%</a:t>
          </a:r>
          <a:endParaRPr lang="en-US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0.74157</cdr:x>
      <cdr:y>0.20714</cdr:y>
    </cdr:from>
    <cdr:to>
      <cdr:x>0.94659</cdr:x>
      <cdr:y>0.36624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6771481" y="943769"/>
          <a:ext cx="1872099" cy="724853"/>
        </a:xfrm>
        <a:prstGeom xmlns:a="http://schemas.openxmlformats.org/drawingml/2006/main" prst="wedgeRoundRectCallout">
          <a:avLst>
            <a:gd name="adj1" fmla="val -58710"/>
            <a:gd name="adj2" fmla="val 44679"/>
            <a:gd name="adj3" fmla="val 16667"/>
          </a:avLst>
        </a:prstGeom>
        <a:gradFill xmlns:a="http://schemas.openxmlformats.org/drawingml/2006/main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Sanctioned = 47743</a:t>
          </a:r>
        </a:p>
        <a:p xmlns:a="http://schemas.openxmlformats.org/drawingml/2006/main">
          <a:pPr algn="ctr"/>
          <a:r>
            <a:rPr lang="en-US" sz="1400" b="1" dirty="0" smtClean="0"/>
            <a:t>Procured = 47743</a:t>
          </a:r>
        </a:p>
        <a:p xmlns:a="http://schemas.openxmlformats.org/drawingml/2006/main">
          <a:pPr algn="ctr"/>
          <a:endParaRPr lang="en-US" sz="1400" b="1" dirty="0"/>
        </a:p>
        <a:p xmlns:a="http://schemas.openxmlformats.org/drawingml/2006/main">
          <a:pPr algn="ctr"/>
          <a:endParaRPr lang="en-US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0.70054</cdr:x>
      <cdr:y>0.12151</cdr:y>
    </cdr:from>
    <cdr:to>
      <cdr:x>0.90556</cdr:x>
      <cdr:y>0.28061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6396883" y="553616"/>
          <a:ext cx="1872099" cy="724879"/>
        </a:xfrm>
        <a:prstGeom xmlns:a="http://schemas.openxmlformats.org/drawingml/2006/main" prst="wedgeRoundRectCallout">
          <a:avLst>
            <a:gd name="adj1" fmla="val -83476"/>
            <a:gd name="adj2" fmla="val 51786"/>
            <a:gd name="adj3" fmla="val 16667"/>
          </a:avLst>
        </a:prstGeom>
        <a:gradFill xmlns:a="http://schemas.openxmlformats.org/drawingml/2006/main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Sanctioned = 47743</a:t>
          </a:r>
        </a:p>
        <a:p xmlns:a="http://schemas.openxmlformats.org/drawingml/2006/main">
          <a:pPr algn="ctr"/>
          <a:r>
            <a:rPr lang="en-US" sz="1400" b="1" dirty="0" smtClean="0"/>
            <a:t>Procured = 47743</a:t>
          </a:r>
        </a:p>
        <a:p xmlns:a="http://schemas.openxmlformats.org/drawingml/2006/main">
          <a:pPr algn="ctr"/>
          <a:endParaRPr lang="en-US" sz="1400" b="1" dirty="0"/>
        </a:p>
        <a:p xmlns:a="http://schemas.openxmlformats.org/drawingml/2006/main">
          <a:pPr algn="ctr"/>
          <a:endParaRPr lang="en-US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0.03404</cdr:x>
      <cdr:y>0.24344</cdr:y>
    </cdr:from>
    <cdr:to>
      <cdr:x>0.10049</cdr:x>
      <cdr:y>0.6253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366712" y="1538287"/>
          <a:ext cx="15240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100" b="1"/>
            <a:t>(No.</a:t>
          </a:r>
          <a:r>
            <a:rPr lang="en-IN" sz="1100" b="1" baseline="0"/>
            <a:t> of Chilren in  Lakh)</a:t>
          </a:r>
          <a:endParaRPr lang="en-IN" sz="1100" b="1"/>
        </a:p>
      </cdr:txBody>
    </cdr:sp>
  </cdr:relSizeAnchor>
  <cdr:relSizeAnchor xmlns:cdr="http://schemas.openxmlformats.org/drawingml/2006/chartDrawing">
    <cdr:from>
      <cdr:x>0.16045</cdr:x>
      <cdr:y>0.24582</cdr:y>
    </cdr:from>
    <cdr:to>
      <cdr:x>0.2269</cdr:x>
      <cdr:y>0.62768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376240" y="1547812"/>
          <a:ext cx="15240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 dirty="0" err="1">
              <a:solidFill>
                <a:schemeClr val="tx1"/>
              </a:solidFill>
            </a:rPr>
            <a:t>Enrloment</a:t>
          </a:r>
          <a:endParaRPr lang="en-IN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0.24203</cdr:x>
      <cdr:y>0.22753</cdr:y>
    </cdr:from>
    <cdr:to>
      <cdr:x>0.30848</cdr:x>
      <cdr:y>0.60939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855663" y="1474786"/>
          <a:ext cx="15240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600" b="1" baseline="0">
              <a:solidFill>
                <a:schemeClr val="tx1"/>
              </a:solidFill>
            </a:rPr>
            <a:t>PAB Approval </a:t>
          </a:r>
          <a:endParaRPr lang="en-IN" sz="16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0.32145</cdr:x>
      <cdr:y>0.21559</cdr:y>
    </cdr:from>
    <cdr:to>
      <cdr:x>0.3879</cdr:x>
      <cdr:y>0.59745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1322388" y="1427162"/>
          <a:ext cx="15240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Average</a:t>
          </a:r>
        </a:p>
      </cdr:txBody>
    </cdr:sp>
  </cdr:relSizeAnchor>
  <cdr:relSizeAnchor xmlns:cdr="http://schemas.openxmlformats.org/drawingml/2006/chartDrawing">
    <cdr:from>
      <cdr:x>0.40194</cdr:x>
      <cdr:y>0.47255</cdr:y>
    </cdr:from>
    <cdr:to>
      <cdr:x>0.47002</cdr:x>
      <cdr:y>0.5537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62200" y="1885950"/>
          <a:ext cx="4000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Q-1</a:t>
          </a:r>
        </a:p>
      </cdr:txBody>
    </cdr:sp>
  </cdr:relSizeAnchor>
  <cdr:relSizeAnchor xmlns:cdr="http://schemas.openxmlformats.org/drawingml/2006/chartDrawing">
    <cdr:from>
      <cdr:x>0.47164</cdr:x>
      <cdr:y>0.47255</cdr:y>
    </cdr:from>
    <cdr:to>
      <cdr:x>0.53971</cdr:x>
      <cdr:y>0.5537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71775" y="1885950"/>
          <a:ext cx="4000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Q-2</a:t>
          </a:r>
        </a:p>
      </cdr:txBody>
    </cdr:sp>
  </cdr:relSizeAnchor>
  <cdr:relSizeAnchor xmlns:cdr="http://schemas.openxmlformats.org/drawingml/2006/chartDrawing">
    <cdr:from>
      <cdr:x>0.55916</cdr:x>
      <cdr:y>0.47017</cdr:y>
    </cdr:from>
    <cdr:to>
      <cdr:x>0.62723</cdr:x>
      <cdr:y>0.55131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86125" y="1876425"/>
          <a:ext cx="4000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Q-3</a:t>
          </a:r>
        </a:p>
      </cdr:txBody>
    </cdr:sp>
  </cdr:relSizeAnchor>
  <cdr:relSizeAnchor xmlns:cdr="http://schemas.openxmlformats.org/drawingml/2006/chartDrawing">
    <cdr:from>
      <cdr:x>0.63533</cdr:x>
      <cdr:y>0.47255</cdr:y>
    </cdr:from>
    <cdr:to>
      <cdr:x>0.7034</cdr:x>
      <cdr:y>0.5537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33800" y="1885950"/>
          <a:ext cx="4000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Q-4</a:t>
          </a:r>
        </a:p>
      </cdr:txBody>
    </cdr:sp>
  </cdr:relSizeAnchor>
  <cdr:relSizeAnchor xmlns:cdr="http://schemas.openxmlformats.org/drawingml/2006/chartDrawing">
    <cdr:from>
      <cdr:x>0.80119</cdr:x>
      <cdr:y>0.28242</cdr:y>
    </cdr:from>
    <cdr:to>
      <cdr:x>0.86764</cdr:x>
      <cdr:y>0.66428</cdr:y>
    </cdr:to>
    <cdr:sp macro="" textlink="">
      <cdr:nvSpPr>
        <cdr:cNvPr id="11" name="TextBox 1"/>
        <cdr:cNvSpPr txBox="1"/>
      </cdr:nvSpPr>
      <cdr:spPr>
        <a:xfrm xmlns:a="http://schemas.openxmlformats.org/drawingml/2006/main" rot="16200000">
          <a:off x="4141789" y="1693862"/>
          <a:ext cx="1523993" cy="390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600" b="1" baseline="0">
              <a:solidFill>
                <a:schemeClr val="tx1"/>
              </a:solidFill>
            </a:rPr>
            <a:t>Proposal</a:t>
          </a:r>
          <a:endParaRPr lang="en-IN" sz="16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0.87898</cdr:x>
      <cdr:y>0.27287</cdr:y>
    </cdr:from>
    <cdr:to>
      <cdr:x>0.94543</cdr:x>
      <cdr:y>0.65473</cdr:y>
    </cdr:to>
    <cdr:sp macro="" textlink="">
      <cdr:nvSpPr>
        <cdr:cNvPr id="12" name="TextBox 1"/>
        <cdr:cNvSpPr txBox="1"/>
      </cdr:nvSpPr>
      <cdr:spPr>
        <a:xfrm xmlns:a="http://schemas.openxmlformats.org/drawingml/2006/main" rot="16200000">
          <a:off x="4598989" y="1655762"/>
          <a:ext cx="1523993" cy="390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600" b="1" baseline="0">
              <a:solidFill>
                <a:schemeClr val="tx1"/>
              </a:solidFill>
            </a:rPr>
            <a:t>Recommendation</a:t>
          </a:r>
          <a:endParaRPr lang="en-IN" sz="1600" b="1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0.13331</cdr:x>
      <cdr:y>0.21624</cdr:y>
    </cdr:from>
    <cdr:to>
      <cdr:x>0.17678</cdr:x>
      <cdr:y>0.4921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442917" y="1047750"/>
          <a:ext cx="914400" cy="2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 dirty="0">
              <a:solidFill>
                <a:schemeClr val="tx1"/>
              </a:solidFill>
            </a:rPr>
            <a:t>Enrolment</a:t>
          </a:r>
        </a:p>
      </cdr:txBody>
    </cdr:sp>
  </cdr:relSizeAnchor>
  <cdr:relSizeAnchor xmlns:cdr="http://schemas.openxmlformats.org/drawingml/2006/chartDrawing">
    <cdr:from>
      <cdr:x>0.21206</cdr:x>
      <cdr:y>0.23635</cdr:y>
    </cdr:from>
    <cdr:to>
      <cdr:x>0.25554</cdr:x>
      <cdr:y>0.51221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900118" y="1114425"/>
          <a:ext cx="914400" cy="2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 dirty="0">
              <a:solidFill>
                <a:schemeClr val="tx1"/>
              </a:solidFill>
            </a:rPr>
            <a:t>PAB</a:t>
          </a:r>
          <a:r>
            <a:rPr lang="en-IN" sz="1600" b="1" baseline="0" dirty="0">
              <a:solidFill>
                <a:schemeClr val="tx1"/>
              </a:solidFill>
            </a:rPr>
            <a:t> Approval</a:t>
          </a:r>
          <a:endParaRPr lang="en-IN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0.3023</cdr:x>
      <cdr:y>0.22198</cdr:y>
    </cdr:from>
    <cdr:to>
      <cdr:x>0.34578</cdr:x>
      <cdr:y>0.49785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1423994" y="1066801"/>
          <a:ext cx="914400" cy="2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Average</a:t>
          </a:r>
        </a:p>
      </cdr:txBody>
    </cdr:sp>
  </cdr:relSizeAnchor>
  <cdr:relSizeAnchor xmlns:cdr="http://schemas.openxmlformats.org/drawingml/2006/chartDrawing">
    <cdr:from>
      <cdr:x>0.36998</cdr:x>
      <cdr:y>0.34052</cdr:y>
    </cdr:from>
    <cdr:to>
      <cdr:x>0.42904</cdr:x>
      <cdr:y>0.44397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47889" y="1128714"/>
          <a:ext cx="342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Q-1</a:t>
          </a:r>
        </a:p>
      </cdr:txBody>
    </cdr:sp>
  </cdr:relSizeAnchor>
  <cdr:relSizeAnchor xmlns:cdr="http://schemas.openxmlformats.org/drawingml/2006/chartDrawing">
    <cdr:from>
      <cdr:x>0.44381</cdr:x>
      <cdr:y>0.33764</cdr:y>
    </cdr:from>
    <cdr:to>
      <cdr:x>0.50287</cdr:x>
      <cdr:y>0.44109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76514" y="1119189"/>
          <a:ext cx="342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Q-1</a:t>
          </a:r>
        </a:p>
      </cdr:txBody>
    </cdr:sp>
  </cdr:relSizeAnchor>
  <cdr:relSizeAnchor xmlns:cdr="http://schemas.openxmlformats.org/drawingml/2006/chartDrawing">
    <cdr:from>
      <cdr:x>0.5324</cdr:x>
      <cdr:y>0.34052</cdr:y>
    </cdr:from>
    <cdr:to>
      <cdr:x>0.59147</cdr:x>
      <cdr:y>0.44397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90864" y="1128714"/>
          <a:ext cx="342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Q-3</a:t>
          </a:r>
        </a:p>
      </cdr:txBody>
    </cdr:sp>
  </cdr:relSizeAnchor>
  <cdr:relSizeAnchor xmlns:cdr="http://schemas.openxmlformats.org/drawingml/2006/chartDrawing">
    <cdr:from>
      <cdr:x>0.6128</cdr:x>
      <cdr:y>0.33764</cdr:y>
    </cdr:from>
    <cdr:to>
      <cdr:x>0.67186</cdr:x>
      <cdr:y>0.44109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57589" y="1119189"/>
          <a:ext cx="342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>
              <a:solidFill>
                <a:schemeClr val="tx1"/>
              </a:solidFill>
            </a:rPr>
            <a:t>Q-4</a:t>
          </a:r>
        </a:p>
      </cdr:txBody>
    </cdr:sp>
  </cdr:relSizeAnchor>
  <cdr:relSizeAnchor xmlns:cdr="http://schemas.openxmlformats.org/drawingml/2006/chartDrawing">
    <cdr:from>
      <cdr:x>0.78182</cdr:x>
      <cdr:y>0.32812</cdr:y>
    </cdr:from>
    <cdr:to>
      <cdr:x>0.82529</cdr:x>
      <cdr:y>0.60399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0">
          <a:off x="6062702" y="2090698"/>
          <a:ext cx="1345363" cy="364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 dirty="0">
              <a:solidFill>
                <a:schemeClr val="tx1"/>
              </a:solidFill>
            </a:rPr>
            <a:t>Proposal</a:t>
          </a:r>
        </a:p>
      </cdr:txBody>
    </cdr:sp>
  </cdr:relSizeAnchor>
  <cdr:relSizeAnchor xmlns:cdr="http://schemas.openxmlformats.org/drawingml/2006/chartDrawing">
    <cdr:from>
      <cdr:x>0.85455</cdr:x>
      <cdr:y>0.32813</cdr:y>
    </cdr:from>
    <cdr:to>
      <cdr:x>0.89803</cdr:x>
      <cdr:y>0.60398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6672368" y="2090632"/>
          <a:ext cx="1345314" cy="364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600" b="1" dirty="0">
              <a:solidFill>
                <a:schemeClr val="tx1"/>
              </a:solidFill>
            </a:rPr>
            <a:t>Recommendation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0.29825</cdr:x>
      <cdr:y>0.40363</cdr:y>
    </cdr:from>
    <cdr:to>
      <cdr:x>0.35088</cdr:x>
      <cdr:y>0.51047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799" y="1727198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0.55431</cdr:x>
      <cdr:y>0.36422</cdr:y>
    </cdr:from>
    <cdr:to>
      <cdr:x>0.61572</cdr:x>
      <cdr:y>0.43544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61807" y="1659456"/>
          <a:ext cx="560778" cy="324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91%</a:t>
          </a:r>
          <a:endParaRPr lang="en-IN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0.27832</cdr:x>
      <cdr:y>0.38003</cdr:y>
    </cdr:from>
    <cdr:to>
      <cdr:x>0.33972</cdr:x>
      <cdr:y>0.45125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41527" y="1731464"/>
          <a:ext cx="560687" cy="324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90%</a:t>
          </a:r>
          <a:endParaRPr lang="en-IN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0.82242</cdr:x>
      <cdr:y>0.38003</cdr:y>
    </cdr:from>
    <cdr:to>
      <cdr:x>0.88383</cdr:x>
      <cdr:y>0.45126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10079" y="1731464"/>
          <a:ext cx="560777" cy="324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91%</a:t>
          </a:r>
          <a:endParaRPr lang="en-IN" sz="14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0.78053</cdr:x>
      <cdr:y>0.45081</cdr:y>
    </cdr:from>
    <cdr:to>
      <cdr:x>0.88579</cdr:x>
      <cdr:y>0.56953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7281" y="2053950"/>
          <a:ext cx="961160" cy="540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0.81391</cdr:x>
      <cdr:y>0.45157</cdr:y>
    </cdr:from>
    <cdr:to>
      <cdr:x>0.89285</cdr:x>
      <cdr:y>0.53072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32081" y="2057400"/>
          <a:ext cx="720825" cy="36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4">
                  <a:lumMod val="75000"/>
                </a:schemeClr>
              </a:solidFill>
            </a:rPr>
            <a:t>60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effectLst/>
            </a:rPr>
            <a:t>%</a:t>
          </a:r>
          <a:endParaRPr lang="en-IN" sz="1600" b="1" dirty="0">
            <a:solidFill>
              <a:schemeClr val="accent4">
                <a:lumMod val="7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0.57191</cdr:x>
      <cdr:y>0.45157</cdr:y>
    </cdr:from>
    <cdr:to>
      <cdr:x>0.65086</cdr:x>
      <cdr:y>0.53072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22281" y="2057400"/>
          <a:ext cx="720916" cy="36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effectLst/>
            </a:rPr>
            <a:t>60%</a:t>
          </a:r>
          <a:endParaRPr lang="en-IN" sz="1600" b="1" dirty="0">
            <a:solidFill>
              <a:schemeClr val="accent4">
                <a:lumMod val="7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0.33909</cdr:x>
      <cdr:y>0.46737</cdr:y>
    </cdr:from>
    <cdr:to>
      <cdr:x>0.41804</cdr:x>
      <cdr:y>0.54652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21" y="2129408"/>
          <a:ext cx="720916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effectLst/>
            </a:rPr>
            <a:t>65%</a:t>
          </a:r>
          <a:endParaRPr lang="en-IN" sz="1600" b="1" dirty="0">
            <a:solidFill>
              <a:schemeClr val="accent4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0.57191</cdr:x>
      <cdr:y>0.4641</cdr:y>
    </cdr:from>
    <cdr:to>
      <cdr:x>0.65086</cdr:x>
      <cdr:y>0.54325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22286" y="2114507"/>
          <a:ext cx="720916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100</a:t>
          </a:r>
          <a:r>
            <a:rPr lang="en-US" sz="1600" b="1" dirty="0" smtClean="0">
              <a:solidFill>
                <a:schemeClr val="tx1"/>
              </a:solidFill>
              <a:effectLst/>
            </a:rPr>
            <a:t>%</a:t>
          </a:r>
          <a:endParaRPr lang="en-IN" sz="1600" b="1" dirty="0">
            <a:solidFill>
              <a:schemeClr val="tx1"/>
            </a:solidFill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0.2826</cdr:x>
      <cdr:y>0.34129</cdr:y>
    </cdr:from>
    <cdr:to>
      <cdr:x>0.36155</cdr:x>
      <cdr:y>0.42044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80481" y="1554972"/>
          <a:ext cx="720917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/>
            </a:rPr>
            <a:t>81%</a:t>
          </a:r>
          <a:endParaRPr lang="en-IN" sz="1600" b="1" dirty="0"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0.54129</cdr:x>
      <cdr:y>0.34129</cdr:y>
    </cdr:from>
    <cdr:to>
      <cdr:x>0.62024</cdr:x>
      <cdr:y>0.42044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42681" y="1554972"/>
          <a:ext cx="720917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/>
            </a:rPr>
            <a:t>88%</a:t>
          </a:r>
          <a:endParaRPr lang="en-IN" sz="1600" b="1" dirty="0"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0.79998</cdr:x>
      <cdr:y>0.34718</cdr:y>
    </cdr:from>
    <cdr:to>
      <cdr:x>0.87893</cdr:x>
      <cdr:y>0.42633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04881" y="1581784"/>
          <a:ext cx="720917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/>
            </a:rPr>
            <a:t>88%</a:t>
          </a:r>
          <a:endParaRPr lang="en-IN" sz="1600" b="1" dirty="0">
            <a:solidFill>
              <a:schemeClr val="bg1"/>
            </a:solidFill>
            <a:effectLst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0.80435</cdr:x>
      <cdr:y>0.26099</cdr:y>
    </cdr:from>
    <cdr:to>
      <cdr:x>0.85834</cdr:x>
      <cdr:y>0.34214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44794" y="1189112"/>
          <a:ext cx="492949" cy="36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</a:t>
          </a:r>
          <a:endParaRPr lang="en-I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0.53623</cdr:x>
      <cdr:y>0.2768</cdr:y>
    </cdr:from>
    <cdr:to>
      <cdr:x>0.61518</cdr:x>
      <cdr:y>0.35595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6522" y="1261120"/>
          <a:ext cx="720916" cy="36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96%</a:t>
          </a:r>
          <a:endParaRPr lang="en-I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0.276</cdr:x>
      <cdr:y>0.24519</cdr:y>
    </cdr:from>
    <cdr:to>
      <cdr:x>0.35495</cdr:x>
      <cdr:y>0.32434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58" y="1117104"/>
          <a:ext cx="720916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/>
            </a:rPr>
            <a:t>98%</a:t>
          </a:r>
          <a:endParaRPr lang="en-IN" sz="1600" b="1" dirty="0">
            <a:solidFill>
              <a:schemeClr val="bg1"/>
            </a:solidFill>
            <a:effectLst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0.79164</cdr:x>
      <cdr:y>0.34129</cdr:y>
    </cdr:from>
    <cdr:to>
      <cdr:x>0.87059</cdr:x>
      <cdr:y>0.42044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28681" y="1554972"/>
          <a:ext cx="720916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99%</a:t>
          </a:r>
          <a:endParaRPr lang="en-I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0.53295</cdr:x>
      <cdr:y>0.3413</cdr:y>
    </cdr:from>
    <cdr:to>
      <cdr:x>0.6119</cdr:x>
      <cdr:y>0.42044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66481" y="1555017"/>
          <a:ext cx="720916" cy="360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97%</a:t>
          </a:r>
          <a:endParaRPr lang="en-I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0.27425</cdr:x>
      <cdr:y>0.34129</cdr:y>
    </cdr:from>
    <cdr:to>
      <cdr:x>0.3532</cdr:x>
      <cdr:y>0.42044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04281" y="1554972"/>
          <a:ext cx="720917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/>
            </a:rPr>
            <a:t>90%</a:t>
          </a:r>
          <a:endParaRPr lang="en-IN" sz="1600" b="1" dirty="0">
            <a:solidFill>
              <a:schemeClr val="bg1"/>
            </a:solidFill>
            <a:effectLst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0.79876</cdr:x>
      <cdr:y>0.42056</cdr:y>
    </cdr:from>
    <cdr:to>
      <cdr:x>0.87771</cdr:x>
      <cdr:y>0.49971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94053" y="1916128"/>
          <a:ext cx="720948" cy="360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/>
            </a:rPr>
            <a:t>65%</a:t>
          </a:r>
          <a:endParaRPr lang="en-IN" sz="1600" b="1" dirty="0"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0.52277</cdr:x>
      <cdr:y>0.42056</cdr:y>
    </cdr:from>
    <cdr:to>
      <cdr:x>0.60172</cdr:x>
      <cdr:y>0.4997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73773" y="1916128"/>
          <a:ext cx="720948" cy="360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67%</a:t>
          </a:r>
          <a:endParaRPr lang="en-I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0.25756</cdr:x>
      <cdr:y>0.42044</cdr:y>
    </cdr:from>
    <cdr:to>
      <cdr:x>0.33651</cdr:x>
      <cdr:y>0.49959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51881" y="1915589"/>
          <a:ext cx="720917" cy="360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70%</a:t>
          </a:r>
          <a:endParaRPr lang="en-I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0.80702</cdr:x>
      <cdr:y>0.43528</cdr:y>
    </cdr:from>
    <cdr:to>
      <cdr:x>0.91228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6764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0.7666</cdr:x>
      <cdr:y>0.05662</cdr:y>
    </cdr:from>
    <cdr:to>
      <cdr:x>1</cdr:x>
      <cdr:y>0.32249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7000082" y="257969"/>
          <a:ext cx="2131218" cy="1211357"/>
        </a:xfrm>
        <a:prstGeom xmlns:a="http://schemas.openxmlformats.org/drawingml/2006/main" prst="wedgeRoundRectCallout">
          <a:avLst>
            <a:gd name="adj1" fmla="val -58153"/>
            <a:gd name="adj2" fmla="val 43069"/>
            <a:gd name="adj3" fmla="val 16667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en-US" sz="1400" b="1" dirty="0" smtClean="0">
              <a:solidFill>
                <a:schemeClr val="tx1"/>
              </a:solidFill>
              <a:latin typeface="Century" pitchFamily="18" charset="0"/>
            </a:rPr>
            <a:t>Sanctioned = </a:t>
          </a:r>
          <a:r>
            <a:rPr lang="en-IN" sz="1400" b="1" dirty="0">
              <a:solidFill>
                <a:schemeClr val="dk1"/>
              </a:solidFill>
              <a:latin typeface="Century" pitchFamily="18" charset="0"/>
            </a:rPr>
            <a:t>81314</a:t>
          </a:r>
          <a:r>
            <a:rPr lang="en-IN" sz="1400" b="1" dirty="0" smtClean="0">
              <a:latin typeface="Century" pitchFamily="18" charset="0"/>
            </a:rPr>
            <a:t> </a:t>
          </a:r>
          <a:endParaRPr lang="en-US" sz="1400" b="1" dirty="0" smtClean="0">
            <a:solidFill>
              <a:schemeClr val="tx1"/>
            </a:solidFill>
            <a:latin typeface="Century" pitchFamily="18" charset="0"/>
          </a:endParaRPr>
        </a:p>
        <a:p xmlns:a="http://schemas.openxmlformats.org/drawingml/2006/main">
          <a:pPr algn="just"/>
          <a:r>
            <a:rPr lang="en-US" sz="1400" b="1" dirty="0" smtClean="0">
              <a:solidFill>
                <a:schemeClr val="tx1"/>
              </a:solidFill>
              <a:latin typeface="Century" pitchFamily="18" charset="0"/>
            </a:rPr>
            <a:t>Constructed =77293</a:t>
          </a:r>
        </a:p>
        <a:p xmlns:a="http://schemas.openxmlformats.org/drawingml/2006/main">
          <a:pPr algn="just"/>
          <a:r>
            <a:rPr lang="en-US" sz="1400" b="1" dirty="0" smtClean="0">
              <a:solidFill>
                <a:schemeClr val="tx1"/>
              </a:solidFill>
              <a:latin typeface="Century" pitchFamily="18" charset="0"/>
            </a:rPr>
            <a:t> In progress = 4021</a:t>
          </a:r>
        </a:p>
        <a:p xmlns:a="http://schemas.openxmlformats.org/drawingml/2006/main">
          <a:pPr algn="just"/>
          <a:r>
            <a:rPr lang="en-US" sz="1400" b="1" dirty="0" smtClean="0">
              <a:solidFill>
                <a:schemeClr val="tx1"/>
              </a:solidFill>
              <a:latin typeface="Century" pitchFamily="18" charset="0"/>
            </a:rPr>
            <a:t>Yet to start = </a:t>
          </a:r>
          <a:r>
            <a:rPr lang="en-US" sz="1400" b="1" dirty="0">
              <a:solidFill>
                <a:schemeClr val="tx1"/>
              </a:solidFill>
              <a:latin typeface="Century" pitchFamily="18" charset="0"/>
            </a:rPr>
            <a:t>0</a:t>
          </a:r>
          <a:endParaRPr lang="en-US" sz="1400" b="1" dirty="0" smtClean="0">
            <a:solidFill>
              <a:schemeClr val="tx1"/>
            </a:solidFill>
            <a:latin typeface="Century" pitchFamily="18" charset="0"/>
          </a:endParaRPr>
        </a:p>
        <a:p xmlns:a="http://schemas.openxmlformats.org/drawingml/2006/main">
          <a:pPr algn="just"/>
          <a:endParaRPr lang="en-US" sz="1400" b="1" dirty="0">
            <a:solidFill>
              <a:schemeClr val="tx1"/>
            </a:solidFill>
            <a:latin typeface="Century" pitchFamily="18" charset="0"/>
          </a:endParaRPr>
        </a:p>
        <a:p xmlns:a="http://schemas.openxmlformats.org/drawingml/2006/main">
          <a:pPr algn="just"/>
          <a:endParaRPr lang="en-US" sz="1400" dirty="0">
            <a:latin typeface="Century" pitchFamily="18" charset="0"/>
          </a:endParaRPr>
        </a:p>
      </cdr:txBody>
    </cdr:sp>
  </cdr:relSizeAnchor>
  <cdr:relSizeAnchor xmlns:cdr="http://schemas.openxmlformats.org/drawingml/2006/chartDrawing">
    <cdr:from>
      <cdr:x>0.01464</cdr:x>
      <cdr:y>0.74353</cdr:y>
    </cdr:from>
    <cdr:to>
      <cdr:x>0.99192</cdr:x>
      <cdr:y>1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133638" y="3534569"/>
          <a:ext cx="8923843" cy="1219200"/>
        </a:xfrm>
        <a:prstGeom xmlns:a="http://schemas.openxmlformats.org/drawingml/2006/main" prst="roundRect">
          <a:avLst>
            <a:gd name="adj" fmla="val 5708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en-US" sz="2000" b="0" dirty="0" smtClean="0">
              <a:latin typeface="Century" pitchFamily="18" charset="0"/>
            </a:rPr>
            <a:t>Note : 268 units of Kitchen-cum-Stores @Rs.2.00 Lakh per/units approved by PAB-2017-18. Detailed proposal submitted by State with revised rate of Rs.2.87 lakh/per unit. </a:t>
          </a:r>
          <a:endParaRPr lang="en-US" sz="2000" b="0" dirty="0">
            <a:latin typeface="Century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4A5F373-898D-4D35-A968-21F5E4DD54BA}" type="datetimeFigureOut">
              <a:rPr lang="en-IN" smtClean="0"/>
              <a:pPr/>
              <a:t>22-06-2018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EEC43DF-C938-4CF4-868C-2DC31D52FE3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3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81356-0869-415A-A7C2-75BA9E078E10}" type="datetimeFigureOut">
              <a:rPr lang="en-IN"/>
              <a:pPr>
                <a:defRPr/>
              </a:pPr>
              <a:t>22-06-2018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44538"/>
            <a:ext cx="5880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62A7FE-FA67-4159-B5DF-68091978364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329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8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6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843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2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4053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6869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79679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2493" algn="l" defTabSz="9656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97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10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5308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530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690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90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49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48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194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16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08DBF6-6910-4192-97C6-86C0DC0B270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163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163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019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97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24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3370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849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800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146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63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888D48-2A3D-4139-8A37-0BB55D367D62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44538"/>
            <a:ext cx="58801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2A7FE-FA67-4159-B5DF-680919783648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34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835" indent="-283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54" indent="-226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4875" indent="-226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7696" indent="-226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0518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3339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6161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8982" indent="-226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5643">
              <a:defRPr/>
            </a:pPr>
            <a:fld id="{8682AFF9-7B3B-4D39-AE2F-40211E9A3688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defTabSz="905643">
                <a:defRPr/>
              </a:pPr>
              <a:t>5</a:t>
            </a:fld>
            <a:endParaRPr lang="en-US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F94ED-243C-4284-AE3E-20F7F6B0337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F94ED-243C-4284-AE3E-20F7F6B0337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44538"/>
            <a:ext cx="58801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00185-B87E-4E20-A5DC-843BBFC922E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924" y="1890262"/>
            <a:ext cx="8170466" cy="13043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847" y="3448103"/>
            <a:ext cx="6728619" cy="15550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6051" y="215507"/>
            <a:ext cx="2272912" cy="46073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5648" y="215507"/>
            <a:ext cx="6660198" cy="46073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56" y="57956"/>
            <a:ext cx="8549004" cy="824248"/>
          </a:xfrm>
        </p:spPr>
        <p:txBody>
          <a:bodyPr>
            <a:normAutofit/>
          </a:bodyPr>
          <a:lstStyle>
            <a:lvl1pPr>
              <a:defRPr sz="3600">
                <a:latin typeface="Century" panose="020406040505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16" y="1242244"/>
            <a:ext cx="8651082" cy="4193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" y="26995"/>
            <a:ext cx="584346" cy="696382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8742282" y="5475288"/>
            <a:ext cx="843757" cy="604044"/>
          </a:xfrm>
          <a:prstGeom prst="flowChartOnlineStorag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58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A373A53C-181F-4E30-BCB5-529A6F25C6BA}" type="slidenum">
              <a:rPr lang="en-IN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IN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676" y="882204"/>
            <a:ext cx="8678484" cy="45719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/>
          <p:cNvSpPr/>
          <p:nvPr userDrawn="1"/>
        </p:nvSpPr>
        <p:spPr>
          <a:xfrm>
            <a:off x="303977" y="5475288"/>
            <a:ext cx="8841177" cy="151011"/>
          </a:xfrm>
          <a:prstGeom prst="arc">
            <a:avLst>
              <a:gd name="adj1" fmla="val 10801826"/>
              <a:gd name="adj2" fmla="val 0"/>
            </a:avLst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5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07" y="3910105"/>
            <a:ext cx="8170466" cy="12085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307" y="2579037"/>
            <a:ext cx="8170466" cy="13310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648" y="1259236"/>
            <a:ext cx="4465720" cy="3563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76" y="1259236"/>
            <a:ext cx="4467389" cy="3563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243678"/>
            <a:ext cx="8651082" cy="10141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5" y="1362057"/>
            <a:ext cx="4247108" cy="567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15" y="1929698"/>
            <a:ext cx="4247108" cy="3505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923" y="1362057"/>
            <a:ext cx="4248776" cy="567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2923" y="1929698"/>
            <a:ext cx="4248776" cy="3505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8" y="242271"/>
            <a:ext cx="3162385" cy="103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147" y="242271"/>
            <a:ext cx="5373550" cy="51932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618" y="1273322"/>
            <a:ext cx="3162385" cy="416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81" y="4259422"/>
            <a:ext cx="5767388" cy="5028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4081" y="543698"/>
            <a:ext cx="5767388" cy="36509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81" y="4762270"/>
            <a:ext cx="5767388" cy="7141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616" y="243678"/>
            <a:ext cx="8651082" cy="1014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616" y="1419810"/>
            <a:ext cx="8651082" cy="401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618" y="5639790"/>
            <a:ext cx="2242873" cy="32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51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4207" y="5639790"/>
            <a:ext cx="3043899" cy="32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5145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Mid Day Meal Scheme  Department of SE&amp;L, MHRD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824" y="5639790"/>
            <a:ext cx="2242873" cy="32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5145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451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79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87" r:id="rId2"/>
    <p:sldLayoutId id="2147485288" r:id="rId3"/>
    <p:sldLayoutId id="2147485289" r:id="rId4"/>
    <p:sldLayoutId id="2147485290" r:id="rId5"/>
    <p:sldLayoutId id="2147485291" r:id="rId6"/>
    <p:sldLayoutId id="2147485292" r:id="rId7"/>
    <p:sldLayoutId id="2147485293" r:id="rId8"/>
    <p:sldLayoutId id="2147485294" r:id="rId9"/>
    <p:sldLayoutId id="2147485295" r:id="rId10"/>
    <p:sldLayoutId id="214748529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978" y="1007048"/>
            <a:ext cx="9612313" cy="5077849"/>
          </a:xfrm>
          <a:prstGeom prst="rect">
            <a:avLst/>
          </a:prstGeom>
          <a:blipFill dpi="0" rotWithShape="1">
            <a:blip r:embed="rId3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1" name="Picture 10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3191" y="24605"/>
            <a:ext cx="810421" cy="982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3750" y="187803"/>
            <a:ext cx="7479440" cy="805393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sz="4600" b="1" dirty="0">
                <a:solidFill>
                  <a:schemeClr val="tx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293988" y="3834532"/>
            <a:ext cx="4968552" cy="759081"/>
          </a:xfrm>
          <a:gradFill flip="none" rotWithShape="1">
            <a:gsLst>
              <a:gs pos="37000">
                <a:srgbClr val="4E74C9">
                  <a:lumMod val="14000"/>
                  <a:lumOff val="86000"/>
                  <a:alpha val="20000"/>
                </a:srgbClr>
              </a:gs>
              <a:gs pos="9000">
                <a:schemeClr val="accent1">
                  <a:tint val="98000"/>
                  <a:shade val="25000"/>
                  <a:satMod val="250000"/>
                  <a:alpha val="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lin ang="2700000" scaled="1"/>
            <a:tileRect/>
          </a:gra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Bengal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93988" y="4609232"/>
            <a:ext cx="5040560" cy="1458268"/>
          </a:xfrm>
          <a:solidFill>
            <a:schemeClr val="bg2">
              <a:lumMod val="75000"/>
              <a:alpha val="47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Annual Work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 and Budget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2018-19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Date : 21-06-2018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35DFD-29DB-4759-A8CE-50492F49B5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15984" y="-30308"/>
            <a:ext cx="1288028" cy="1361660"/>
            <a:chOff x="991006" y="1278970"/>
            <a:chExt cx="1288028" cy="1361660"/>
          </a:xfrm>
        </p:grpSpPr>
        <p:sp>
          <p:nvSpPr>
            <p:cNvPr id="13" name="Oval 12"/>
            <p:cNvSpPr/>
            <p:nvPr/>
          </p:nvSpPr>
          <p:spPr>
            <a:xfrm>
              <a:off x="991006" y="1278970"/>
              <a:ext cx="1288028" cy="136166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3019" name="Picture 11" descr="C:\Users\hp\Downloads\2000px-Emblem_of_India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457" y="1389112"/>
              <a:ext cx="787127" cy="114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026" y="70644"/>
            <a:ext cx="8651082" cy="665166"/>
          </a:xfrm>
        </p:spPr>
        <p:txBody>
          <a:bodyPr>
            <a:normAutofit/>
          </a:bodyPr>
          <a:lstStyle/>
          <a:p>
            <a:r>
              <a:rPr lang="en-IN" dirty="0" err="1"/>
              <a:t>Aadhaar</a:t>
            </a:r>
            <a:r>
              <a:rPr lang="en-IN" dirty="0"/>
              <a:t> </a:t>
            </a:r>
            <a:r>
              <a:rPr lang="en-IN" dirty="0" smtClean="0"/>
              <a:t>Enrolment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320535" y="2926807"/>
            <a:ext cx="153112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(Fig. in Lakh)</a:t>
            </a:r>
            <a:endParaRPr lang="en-IN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095399"/>
              </p:ext>
            </p:extLst>
          </p:nvPr>
        </p:nvGraphicFramePr>
        <p:xfrm>
          <a:off x="629678" y="1015957"/>
          <a:ext cx="8581558" cy="454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9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56" y="70644"/>
            <a:ext cx="8651082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Working days coverage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61824"/>
              </p:ext>
            </p:extLst>
          </p:nvPr>
        </p:nvGraphicFramePr>
        <p:xfrm>
          <a:off x="481013" y="985045"/>
          <a:ext cx="8650287" cy="445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243678"/>
            <a:ext cx="8651082" cy="4365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Food grain: </a:t>
            </a:r>
            <a:r>
              <a:rPr lang="en-US" sz="3200" dirty="0" smtClean="0"/>
              <a:t>Allocation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dirty="0" smtClean="0"/>
              <a:t>Utilization </a:t>
            </a:r>
            <a:r>
              <a:rPr lang="en-US" sz="2400" dirty="0"/>
              <a:t>(in MTs)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9385"/>
              </p:ext>
            </p:extLst>
          </p:nvPr>
        </p:nvGraphicFramePr>
        <p:xfrm>
          <a:off x="269675" y="985044"/>
          <a:ext cx="91313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30507" y="2610414"/>
            <a:ext cx="1569665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(MTs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0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25" y="70644"/>
            <a:ext cx="8651082" cy="5127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Food grain: </a:t>
            </a:r>
            <a:r>
              <a:rPr lang="en-US" sz="3200" dirty="0" smtClean="0"/>
              <a:t>Less Utilization Districts </a:t>
            </a:r>
            <a:r>
              <a:rPr lang="en-US" sz="1800" dirty="0" smtClean="0"/>
              <a:t>(in </a:t>
            </a:r>
            <a:r>
              <a:rPr lang="en-US" sz="1800" dirty="0"/>
              <a:t>MTs)</a:t>
            </a:r>
            <a:endParaRPr lang="en-IN" sz="1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04124"/>
              </p:ext>
            </p:extLst>
          </p:nvPr>
        </p:nvGraphicFramePr>
        <p:xfrm>
          <a:off x="629693" y="680244"/>
          <a:ext cx="8483523" cy="460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71"/>
                <a:gridCol w="1410534"/>
                <a:gridCol w="1789735"/>
                <a:gridCol w="1732001"/>
                <a:gridCol w="1548041"/>
                <a:gridCol w="1548041"/>
              </a:tblGrid>
              <a:tr h="720002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 dirty="0">
                          <a:effectLst/>
                          <a:latin typeface="Calibri"/>
                        </a:rPr>
                        <a:t>Sl. No.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>
                          <a:effectLst/>
                          <a:latin typeface="Calibri"/>
                        </a:rPr>
                        <a:t>Allocated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b="1" i="0" u="none" strike="noStrike">
                          <a:effectLst/>
                          <a:latin typeface="Calibri"/>
                        </a:rPr>
                        <a:t>Utilisation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effectLst/>
                          <a:latin typeface="Calibri"/>
                        </a:rPr>
                        <a:t>% Utilisation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Calibri"/>
                        </a:rPr>
                        <a:t>% Children</a:t>
                      </a:r>
                      <a:r>
                        <a:rPr lang="en-US" sz="2000" b="1" i="0" u="none" strike="noStrike" baseline="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effectLst/>
                          <a:latin typeface="Calibri"/>
                        </a:rPr>
                        <a:t>Coverage </a:t>
                      </a:r>
                      <a:endParaRPr lang="en-IN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024" marR="9024" marT="9525" marB="0" anchor="ctr"/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GTA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2397.38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925.41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97%</a:t>
                      </a:r>
                      <a:endParaRPr lang="en-IN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Siliguri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3508.36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1470.48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N/24 Pgs.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28468.77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13546.20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Kolkata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8675.21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4175.87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D/Dinajpur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7531.10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3716.10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Nadia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18356.04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9420.13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Malda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19363.04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10384.83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Jalpaiguri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7941.66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4312.86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1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Cooch Behar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11960.26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effectLst/>
                          <a:latin typeface="Calibri"/>
                        </a:rPr>
                        <a:t>6614.42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593" y="5557044"/>
            <a:ext cx="3043899" cy="323964"/>
          </a:xfrm>
        </p:spPr>
        <p:txBody>
          <a:bodyPr/>
          <a:lstStyle/>
          <a:p>
            <a:pPr algn="l"/>
            <a:r>
              <a:rPr lang="en-US" dirty="0" smtClean="0"/>
              <a:t>Mid Day Meal Scheme </a:t>
            </a:r>
          </a:p>
          <a:p>
            <a:pPr algn="l"/>
            <a:r>
              <a:rPr lang="en-US" dirty="0" smtClean="0"/>
              <a:t>Department of SE&amp;L, MHRD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464937" y="2850539"/>
            <a:ext cx="1569665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(MTs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30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20" y="146844"/>
            <a:ext cx="8651082" cy="3603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Payment of cost of food grains to </a:t>
            </a:r>
            <a:r>
              <a:rPr lang="en-US" sz="3200" dirty="0" err="1"/>
              <a:t>FCI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521"/>
              </p:ext>
            </p:extLst>
          </p:nvPr>
        </p:nvGraphicFramePr>
        <p:xfrm>
          <a:off x="269670" y="756444"/>
          <a:ext cx="9131300" cy="475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92007" y="2884073"/>
            <a:ext cx="1492656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Lakh)</a:t>
            </a:r>
            <a:endParaRPr lang="en-IN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168356" y="954216"/>
            <a:ext cx="2141861" cy="1872208"/>
          </a:xfrm>
          <a:prstGeom prst="wedgeRoundRectCallout">
            <a:avLst>
              <a:gd name="adj1" fmla="val -33865"/>
              <a:gd name="adj2" fmla="val 79309"/>
              <a:gd name="adj3" fmla="val 16667"/>
            </a:avLst>
          </a:prstGeom>
          <a:effectLst>
            <a:outerShdw blurRad="762000" dist="292100" dir="54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0" tIns="45704" rIns="91410" bIns="45704" rtlCol="0" anchor="ctr"/>
          <a:lstStyle/>
          <a:p>
            <a:pPr algn="ctr"/>
            <a:r>
              <a:rPr lang="en-IN" dirty="0" smtClean="0"/>
              <a:t>As per FCI statement as on 31-03-2018 total pending bills is </a:t>
            </a:r>
            <a:r>
              <a:rPr lang="en-IN" dirty="0" err="1" smtClean="0"/>
              <a:t>Rs</a:t>
            </a:r>
            <a:r>
              <a:rPr lang="en-IN" dirty="0"/>
              <a:t>. </a:t>
            </a:r>
            <a:r>
              <a:rPr lang="en-IN" dirty="0" smtClean="0"/>
              <a:t>7.19 Cr.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0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20" y="146844"/>
            <a:ext cx="8651082" cy="5127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Cooking cost : Allocation vs utilization 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145702"/>
              </p:ext>
            </p:extLst>
          </p:nvPr>
        </p:nvGraphicFramePr>
        <p:xfrm>
          <a:off x="481013" y="985045"/>
          <a:ext cx="8650287" cy="445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5859" y="2610414"/>
            <a:ext cx="1300360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Cr.)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60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243678"/>
            <a:ext cx="8651082" cy="5127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Cook-cum-Helpers: Approval vs Engaged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46887"/>
              </p:ext>
            </p:extLst>
          </p:nvPr>
        </p:nvGraphicFramePr>
        <p:xfrm>
          <a:off x="269674" y="1061244"/>
          <a:ext cx="91313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572048" y="2610414"/>
            <a:ext cx="2052745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(Fig. in Thousand)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79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56" y="223044"/>
            <a:ext cx="8322577" cy="527844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MME</a:t>
            </a:r>
            <a:r>
              <a:rPr lang="en-US" sz="3200" dirty="0"/>
              <a:t>: ALLOCATION vs UTILIZATION</a:t>
            </a:r>
            <a:endParaRPr lang="en-IN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83599"/>
              </p:ext>
            </p:extLst>
          </p:nvPr>
        </p:nvGraphicFramePr>
        <p:xfrm>
          <a:off x="481013" y="985045"/>
          <a:ext cx="8650287" cy="445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9447" y="2610414"/>
            <a:ext cx="1287536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Cr.)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2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Autofit/>
          </a:bodyPr>
          <a:lstStyle/>
          <a:p>
            <a:r>
              <a:rPr lang="en-US" sz="2800" dirty="0"/>
              <a:t>Transportation Assistance : </a:t>
            </a:r>
            <a:r>
              <a:rPr lang="en-US" sz="2800" dirty="0" smtClean="0"/>
              <a:t>Allocation </a:t>
            </a:r>
            <a:r>
              <a:rPr lang="en-US" sz="2800" dirty="0"/>
              <a:t>vs Utilization</a:t>
            </a:r>
            <a:endParaRPr lang="en-IN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14774"/>
              </p:ext>
            </p:extLst>
          </p:nvPr>
        </p:nvGraphicFramePr>
        <p:xfrm>
          <a:off x="638971" y="908844"/>
          <a:ext cx="865028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9447" y="2610414"/>
            <a:ext cx="1287536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. in Cr.)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47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Construction of Kitchen cum </a:t>
            </a:r>
            <a:r>
              <a:rPr lang="en-US" sz="3200" dirty="0" smtClean="0"/>
              <a:t>Stores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409209"/>
              </p:ext>
            </p:extLst>
          </p:nvPr>
        </p:nvGraphicFramePr>
        <p:xfrm>
          <a:off x="269662" y="900316"/>
          <a:ext cx="9131300" cy="475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75187" y="1950393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87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53631" y="5660378"/>
            <a:ext cx="4886259" cy="42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CC"/>
                </a:solidFill>
                <a:latin typeface="Cambria" pitchFamily="18" charset="0"/>
              </a:rPr>
              <a:t>Ministry of </a:t>
            </a:r>
            <a:r>
              <a:rPr lang="en-US" altLang="en-US" sz="2100" b="1" dirty="0" err="1">
                <a:solidFill>
                  <a:srgbClr val="0000CC"/>
                </a:solidFill>
                <a:latin typeface="Cambria" pitchFamily="18" charset="0"/>
              </a:rPr>
              <a:t>HRD</a:t>
            </a:r>
            <a:r>
              <a:rPr lang="en-US" altLang="en-US" sz="2100" b="1" dirty="0">
                <a:solidFill>
                  <a:srgbClr val="0000CC"/>
                </a:solidFill>
                <a:latin typeface="Cambria" pitchFamily="18" charset="0"/>
              </a:rPr>
              <a:t>, Govt. of India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" y="1331352"/>
            <a:ext cx="9575514" cy="4318260"/>
          </a:xfrm>
          <a:prstGeom prst="rect">
            <a:avLst/>
          </a:prstGeom>
          <a:gradFill>
            <a:gsLst>
              <a:gs pos="0">
                <a:schemeClr val="accent1">
                  <a:tint val="70000"/>
                  <a:satMod val="130000"/>
                  <a:alpha val="20000"/>
                </a:schemeClr>
              </a:gs>
              <a:gs pos="43000">
                <a:schemeClr val="accent1">
                  <a:tint val="44000"/>
                  <a:satMod val="165000"/>
                  <a:alpha val="33000"/>
                </a:schemeClr>
              </a:gs>
              <a:gs pos="93000">
                <a:schemeClr val="accent1">
                  <a:tint val="15000"/>
                  <a:satMod val="16500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  <a:lin ang="16200000" scaled="1"/>
          </a:gra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562" tIns="48282" rIns="96562" bIns="48282" anchor="ctr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IMPLEMENTATION OF Mid Day Meal Scheme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Primary + Upper Primary)</a:t>
            </a:r>
            <a:r>
              <a:rPr lang="en-US" sz="6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6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(1.4.2017 to 31.03.2018)</a:t>
            </a:r>
            <a:br>
              <a:rPr lang="en-US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sz="3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718869" y="0"/>
            <a:ext cx="839816" cy="10287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628" y="-30308"/>
            <a:ext cx="1288028" cy="1361660"/>
            <a:chOff x="991006" y="1278970"/>
            <a:chExt cx="1288028" cy="1361660"/>
          </a:xfrm>
        </p:grpSpPr>
        <p:sp>
          <p:nvSpPr>
            <p:cNvPr id="9" name="Oval 8"/>
            <p:cNvSpPr/>
            <p:nvPr/>
          </p:nvSpPr>
          <p:spPr>
            <a:xfrm>
              <a:off x="991006" y="1278970"/>
              <a:ext cx="1288028" cy="136166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11" descr="C:\Users\hp\Downloads\2000px-Emblem_of_India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457" y="1389112"/>
              <a:ext cx="787127" cy="114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2367756" y="3271044"/>
            <a:ext cx="4595396" cy="779552"/>
          </a:xfrm>
          <a:prstGeom prst="ellipse">
            <a:avLst/>
          </a:prstGeom>
          <a:ln>
            <a:noFill/>
          </a:ln>
          <a:effectLst>
            <a:outerShdw blurRad="279400" dist="254000" dir="5400000" sx="120000" sy="120000" algn="ctr" rotWithShape="0">
              <a:srgbClr val="00B0F0">
                <a:alpha val="37000"/>
              </a:srgbClr>
            </a:outerShdw>
          </a:effectLst>
          <a:scene3d>
            <a:camera prst="orthographicFront"/>
            <a:lightRig rig="glow" dir="t">
              <a:rot lat="0" lon="0" rev="6600000"/>
            </a:lightRig>
          </a:scene3d>
          <a:sp3d prstMaterial="dkEdge">
            <a:bevelB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West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Bengal</a:t>
            </a:r>
            <a:endParaRPr lang="en-I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35DFD-29DB-4759-A8CE-50492F49B5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Procurement of Kitchen Devices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130565"/>
              </p:ext>
            </p:extLst>
          </p:nvPr>
        </p:nvGraphicFramePr>
        <p:xfrm>
          <a:off x="481013" y="908845"/>
          <a:ext cx="8650287" cy="452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SE&amp;L, MHRD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94537" y="2628351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42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Replacement of </a:t>
            </a:r>
            <a:r>
              <a:rPr lang="en-US" sz="3200" dirty="0"/>
              <a:t>Kitchen Devices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779557"/>
              </p:ext>
            </p:extLst>
          </p:nvPr>
        </p:nvGraphicFramePr>
        <p:xfrm>
          <a:off x="281481" y="832644"/>
          <a:ext cx="91313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Mid Day Meal Scheme </a:t>
            </a:r>
          </a:p>
          <a:p>
            <a:r>
              <a:rPr lang="en-US" dirty="0" smtClean="0"/>
              <a:t>Department of SE&amp;L, MHRD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94537" y="2628351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56" y="0"/>
            <a:ext cx="8731184" cy="604044"/>
          </a:xfrm>
        </p:spPr>
        <p:txBody>
          <a:bodyPr>
            <a:normAutofit fontScale="90000"/>
          </a:bodyPr>
          <a:lstStyle/>
          <a:p>
            <a:r>
              <a:rPr lang="en-IN" dirty="0"/>
              <a:t>Coverage : </a:t>
            </a:r>
            <a:r>
              <a:rPr lang="en-IN" dirty="0" smtClean="0"/>
              <a:t>RBSK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42810"/>
              </p:ext>
            </p:extLst>
          </p:nvPr>
        </p:nvGraphicFramePr>
        <p:xfrm>
          <a:off x="234156" y="908845"/>
          <a:ext cx="4038600" cy="4709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8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621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Details</a:t>
                      </a:r>
                      <a:endParaRPr lang="en-IN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Institutions</a:t>
                      </a:r>
                      <a:endParaRPr lang="en-IN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Children</a:t>
                      </a:r>
                      <a:endParaRPr lang="en-IN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621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Children </a:t>
                      </a:r>
                      <a:r>
                        <a:rPr lang="en-IN" sz="2000" u="none" strike="noStrike" dirty="0">
                          <a:effectLst/>
                        </a:rPr>
                        <a:t>covered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83690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11922163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21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Health Check </a:t>
                      </a:r>
                      <a:r>
                        <a:rPr lang="en-IN" sz="2000" u="none" strike="noStrike" dirty="0" smtClean="0">
                          <a:effectLst/>
                        </a:rPr>
                        <a:t>up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55046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6089145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621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IFA Distribution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23558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1468103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621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Deworming Tablets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12189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1655360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10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Spectacles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smtClean="0">
                          <a:effectLst/>
                        </a:rPr>
                        <a:t>5126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22789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53126"/>
              </p:ext>
            </p:extLst>
          </p:nvPr>
        </p:nvGraphicFramePr>
        <p:xfrm>
          <a:off x="4348956" y="908844"/>
          <a:ext cx="502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160205" y="56248"/>
            <a:ext cx="9452108" cy="557781"/>
          </a:xfrm>
          <a:prstGeom prst="rect">
            <a:avLst/>
          </a:prstGeom>
          <a:solidFill>
            <a:srgbClr val="666699"/>
          </a:solidFill>
        </p:spPr>
        <p:txBody>
          <a:bodyPr vert="horz" lIns="56491" tIns="28245" rIns="56491" bIns="28245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       Elements of </a:t>
            </a:r>
            <a:r>
              <a:rPr lang="en-US" sz="2200" dirty="0" err="1"/>
              <a:t>Ayushman</a:t>
            </a:r>
            <a:r>
              <a:rPr lang="en-US" sz="2200" dirty="0"/>
              <a:t> Bharat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9975" y="5074748"/>
            <a:ext cx="566977" cy="2302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64910">
              <a:defRPr/>
            </a:pPr>
            <a:fld id="{A2923F38-85FD-41D2-A422-3A687593ED59}" type="slidenum">
              <a:rPr lang="es-ES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defTabSz="564910">
                <a:defRPr/>
              </a:pPr>
              <a:t>23</a:t>
            </a:fld>
            <a:endParaRPr lang="es-ES" altLang="en-US" sz="1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40309" y="676109"/>
          <a:ext cx="9131697" cy="53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4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16" y="243678"/>
            <a:ext cx="8651082" cy="360366"/>
          </a:xfrm>
        </p:spPr>
        <p:txBody>
          <a:bodyPr>
            <a:normAutofit fontScale="90000"/>
          </a:bodyPr>
          <a:lstStyle/>
          <a:p>
            <a:r>
              <a:rPr lang="en-US" dirty="0"/>
              <a:t> Drinking water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83187"/>
              </p:ext>
            </p:extLst>
          </p:nvPr>
        </p:nvGraphicFramePr>
        <p:xfrm>
          <a:off x="310356" y="908844"/>
          <a:ext cx="8991601" cy="450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158"/>
                <a:gridCol w="1830149"/>
                <a:gridCol w="2546294"/>
              </a:tblGrid>
              <a:tr h="5972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" pitchFamily="18" charset="0"/>
                        </a:rPr>
                        <a:t>Mode of safe Drinking</a:t>
                      </a:r>
                      <a:r>
                        <a:rPr lang="en-US" sz="2000" baseline="0" dirty="0" smtClean="0">
                          <a:latin typeface="Century" pitchFamily="18" charset="0"/>
                        </a:rPr>
                        <a:t> water</a:t>
                      </a:r>
                      <a:endParaRPr lang="en-IN" sz="20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Century" pitchFamily="18" charset="0"/>
                        </a:rPr>
                        <a:t>Schools</a:t>
                      </a:r>
                      <a:endParaRPr lang="en-IN" sz="20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Century" pitchFamily="18" charset="0"/>
                        </a:rPr>
                        <a:t>%age</a:t>
                      </a:r>
                      <a:endParaRPr lang="en-IN" sz="20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smtClean="0">
                          <a:effectLst/>
                          <a:latin typeface="Century" pitchFamily="18" charset="0"/>
                        </a:rPr>
                        <a:t>Schools having drinking water facilities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83690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Century" pitchFamily="18" charset="0"/>
                        </a:rPr>
                        <a:t>100%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Safe drinking water facilities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78338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Century" pitchFamily="18" charset="0"/>
                        </a:rPr>
                        <a:t>94%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u="none" strike="noStrike">
                          <a:effectLst/>
                          <a:latin typeface="Century" pitchFamily="18" charset="0"/>
                        </a:rPr>
                        <a:t>Water filtration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5543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entury" pitchFamily="18" charset="0"/>
                        </a:rPr>
                        <a:t>7%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RO/UF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120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entury" pitchFamily="18" charset="0"/>
                        </a:rPr>
                        <a:t>0.1%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u="none" strike="noStrike">
                          <a:effectLst/>
                          <a:latin typeface="Century" pitchFamily="18" charset="0"/>
                        </a:rPr>
                        <a:t>UV purification or e-boiling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116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Century" pitchFamily="18" charset="0"/>
                        </a:rPr>
                        <a:t>0.14%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u="none" strike="noStrike" dirty="0" smtClean="0">
                          <a:effectLst/>
                          <a:latin typeface="Century" pitchFamily="18" charset="0"/>
                        </a:rPr>
                        <a:t>Candle filter purifier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4482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entury" pitchFamily="18" charset="0"/>
                        </a:rPr>
                        <a:t>5%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894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u="none" strike="noStrike" dirty="0">
                          <a:effectLst/>
                          <a:latin typeface="Century" pitchFamily="18" charset="0"/>
                        </a:rPr>
                        <a:t>Activated carbon filter purifier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u="none" strike="noStrike">
                          <a:effectLst/>
                          <a:latin typeface="Century" pitchFamily="18" charset="0"/>
                        </a:rPr>
                        <a:t>825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Century" pitchFamily="18" charset="0"/>
                        </a:rPr>
                        <a:t>0.99%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Comparison : </a:t>
            </a:r>
            <a:r>
              <a:rPr lang="en-US" sz="3200" dirty="0" err="1"/>
              <a:t>AWP&amp;B</a:t>
            </a:r>
            <a:r>
              <a:rPr lang="en-US" sz="3200" dirty="0"/>
              <a:t> vs MIS Data 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" y="954212"/>
            <a:ext cx="8549082" cy="446449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7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16" y="0"/>
            <a:ext cx="8322577" cy="738188"/>
          </a:xfrm>
        </p:spPr>
        <p:txBody>
          <a:bodyPr>
            <a:normAutofit/>
          </a:bodyPr>
          <a:lstStyle/>
          <a:p>
            <a:r>
              <a:rPr lang="en-US" sz="3200" dirty="0"/>
              <a:t>Automated Monitoring System (AMS)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4537" y="2628351"/>
            <a:ext cx="928399" cy="369300"/>
          </a:xfrm>
          <a:prstGeom prst="rect">
            <a:avLst/>
          </a:prstGeom>
          <a:noFill/>
        </p:spPr>
        <p:txBody>
          <a:bodyPr wrap="none" lIns="91410" tIns="45704" rIns="91410" bIns="45704" rtlCol="0">
            <a:spAutoFit/>
          </a:bodyPr>
          <a:lstStyle/>
          <a:p>
            <a:r>
              <a:rPr lang="en-US" dirty="0" smtClean="0"/>
              <a:t>(%age)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" y="1061244"/>
            <a:ext cx="8382000" cy="435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Mid Day Meal Scheme </a:t>
            </a:r>
          </a:p>
          <a:p>
            <a:r>
              <a:rPr lang="en-US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Department of SE&amp;L, MHRD</a:t>
            </a:r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-36"/>
            <a:ext cx="9612313" cy="533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/>
              <a:t>Over all Score Card for 3 Years :important Components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48" y="3651782"/>
            <a:ext cx="3528392" cy="22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entagon 13"/>
          <p:cNvSpPr/>
          <p:nvPr/>
        </p:nvSpPr>
        <p:spPr>
          <a:xfrm>
            <a:off x="86975" y="3785269"/>
            <a:ext cx="1290181" cy="46475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</a:rPr>
              <a:t>2015-16</a:t>
            </a:r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57" y="3651782"/>
            <a:ext cx="3843414" cy="22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entagon 14"/>
          <p:cNvSpPr/>
          <p:nvPr/>
        </p:nvSpPr>
        <p:spPr>
          <a:xfrm flipH="1">
            <a:off x="8311356" y="3728243"/>
            <a:ext cx="1300956" cy="46475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</a:rPr>
              <a:t>2016-17</a:t>
            </a:r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65" y="594172"/>
            <a:ext cx="5043039" cy="30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 5"/>
          <p:cNvSpPr/>
          <p:nvPr/>
        </p:nvSpPr>
        <p:spPr>
          <a:xfrm flipH="1">
            <a:off x="6765964" y="708431"/>
            <a:ext cx="1667032" cy="46475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</a:rPr>
              <a:t>2017-18</a:t>
            </a:r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770269" cy="6084888"/>
          </a:xfrm>
          <a:gradFill>
            <a:gsLst>
              <a:gs pos="54000">
                <a:schemeClr val="accent3">
                  <a:tint val="50000"/>
                  <a:satMod val="300000"/>
                  <a:alpha val="59000"/>
                </a:schemeClr>
              </a:gs>
              <a:gs pos="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ES" sz="48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State’s</a:t>
            </a:r>
            <a:r>
              <a:rPr lang="es-ES" sz="4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s-ES" sz="48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Proposal</a:t>
            </a:r>
            <a:r>
              <a:rPr lang="es-ES" sz="4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es-ES" sz="4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s-ES" sz="48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for</a:t>
            </a:r>
            <a:r>
              <a:rPr lang="es-ES" sz="4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br>
              <a:rPr lang="es-ES" sz="4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s-ES" sz="4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2018-19</a:t>
            </a:r>
            <a:endParaRPr lang="es-E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1356" y="0"/>
            <a:ext cx="8651082" cy="1014148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3400" b="1" dirty="0">
                <a:solidFill>
                  <a:srgbClr val="000000"/>
                </a:solidFill>
                <a:latin typeface="Cambria" pitchFamily="18" charset="0"/>
                <a:cs typeface="Arial"/>
              </a:rPr>
              <a:t>Proposal for 2018-19 : Children (Primary)</a:t>
            </a:r>
            <a:endParaRPr lang="en-IN" sz="2100" dirty="0">
              <a:solidFill>
                <a:srgbClr val="000000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938024"/>
              </p:ext>
            </p:extLst>
          </p:nvPr>
        </p:nvGraphicFramePr>
        <p:xfrm>
          <a:off x="615156" y="832644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6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76" y="0"/>
            <a:ext cx="8651082" cy="756428"/>
          </a:xfrm>
        </p:spPr>
        <p:txBody>
          <a:bodyPr>
            <a:normAutofit/>
          </a:bodyPr>
          <a:lstStyle/>
          <a:p>
            <a:r>
              <a:rPr lang="en-IN" dirty="0"/>
              <a:t>BEST </a:t>
            </a:r>
            <a:r>
              <a:rPr lang="en-IN" dirty="0" smtClean="0"/>
              <a:t>PRACTICES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356" y="1061244"/>
            <a:ext cx="9131698" cy="4645496"/>
          </a:xfrm>
        </p:spPr>
        <p:txBody>
          <a:bodyPr>
            <a:normAutofit fontScale="62500" lnSpcReduction="20000"/>
          </a:bodyPr>
          <a:lstStyle/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Rs.500 </a:t>
            </a:r>
            <a:r>
              <a:rPr lang="en-US" dirty="0">
                <a:latin typeface="Century" panose="02040604050505020304" pitchFamily="18" charset="0"/>
              </a:rPr>
              <a:t>additional to Cook–cum-Helper as honorarium from State’s fund.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Eggs </a:t>
            </a:r>
            <a:r>
              <a:rPr lang="en-US" dirty="0">
                <a:latin typeface="Century" panose="02040604050505020304" pitchFamily="18" charset="0"/>
              </a:rPr>
              <a:t>are served once a week to all the children.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50gm </a:t>
            </a:r>
            <a:r>
              <a:rPr lang="en-US" dirty="0">
                <a:latin typeface="Century" panose="02040604050505020304" pitchFamily="18" charset="0"/>
              </a:rPr>
              <a:t>chicken  per child once a week in 11 districts (</a:t>
            </a:r>
            <a:r>
              <a:rPr lang="en-US" dirty="0" err="1">
                <a:latin typeface="Century" panose="02040604050505020304" pitchFamily="18" charset="0"/>
              </a:rPr>
              <a:t>Bankura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err="1">
                <a:latin typeface="Century" panose="02040604050505020304" pitchFamily="18" charset="0"/>
              </a:rPr>
              <a:t>Hoogly</a:t>
            </a:r>
            <a:r>
              <a:rPr lang="en-US" dirty="0">
                <a:latin typeface="Century" panose="02040604050505020304" pitchFamily="18" charset="0"/>
              </a:rPr>
              <a:t>, Howrah, </a:t>
            </a:r>
            <a:r>
              <a:rPr lang="en-US" dirty="0" err="1">
                <a:latin typeface="Century" panose="02040604050505020304" pitchFamily="18" charset="0"/>
              </a:rPr>
              <a:t>Malda</a:t>
            </a:r>
            <a:r>
              <a:rPr lang="en-US" dirty="0">
                <a:latin typeface="Century" panose="02040604050505020304" pitchFamily="18" charset="0"/>
              </a:rPr>
              <a:t>, Cooch Behar, </a:t>
            </a:r>
            <a:r>
              <a:rPr lang="en-US" dirty="0" err="1">
                <a:latin typeface="Century" panose="02040604050505020304" pitchFamily="18" charset="0"/>
              </a:rPr>
              <a:t>Murshidabad</a:t>
            </a:r>
            <a:r>
              <a:rPr lang="en-US" dirty="0">
                <a:latin typeface="Century" panose="02040604050505020304" pitchFamily="18" charset="0"/>
              </a:rPr>
              <a:t>, Nadia, </a:t>
            </a:r>
            <a:r>
              <a:rPr lang="en-US" dirty="0" err="1">
                <a:latin typeface="Century" panose="02040604050505020304" pitchFamily="18" charset="0"/>
              </a:rPr>
              <a:t>Purba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Medinipur</a:t>
            </a:r>
            <a:r>
              <a:rPr lang="en-US" dirty="0">
                <a:latin typeface="Century" panose="02040604050505020304" pitchFamily="18" charset="0"/>
              </a:rPr>
              <a:t>, South 24 </a:t>
            </a:r>
            <a:r>
              <a:rPr lang="en-US" dirty="0" err="1">
                <a:latin typeface="Century" panose="02040604050505020304" pitchFamily="18" charset="0"/>
              </a:rPr>
              <a:t>Parganas</a:t>
            </a:r>
            <a:r>
              <a:rPr lang="en-US" dirty="0">
                <a:latin typeface="Century" panose="02040604050505020304" pitchFamily="18" charset="0"/>
              </a:rPr>
              <a:t> and North 24 </a:t>
            </a:r>
            <a:r>
              <a:rPr lang="en-US" dirty="0" err="1">
                <a:latin typeface="Century" panose="02040604050505020304" pitchFamily="18" charset="0"/>
              </a:rPr>
              <a:t>Parganas</a:t>
            </a:r>
            <a:r>
              <a:rPr lang="en-US" dirty="0">
                <a:latin typeface="Century" panose="02040604050505020304" pitchFamily="18" charset="0"/>
              </a:rPr>
              <a:t>).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Paneer </a:t>
            </a:r>
            <a:r>
              <a:rPr lang="en-US" dirty="0">
                <a:latin typeface="Century" panose="02040604050505020304" pitchFamily="18" charset="0"/>
              </a:rPr>
              <a:t>25gms are served once in a quarter in </a:t>
            </a:r>
            <a:r>
              <a:rPr lang="en-US" dirty="0" err="1">
                <a:latin typeface="Century" panose="02040604050505020304" pitchFamily="18" charset="0"/>
              </a:rPr>
              <a:t>Malda</a:t>
            </a:r>
            <a:r>
              <a:rPr lang="en-US" dirty="0">
                <a:latin typeface="Century" panose="02040604050505020304" pitchFamily="18" charset="0"/>
              </a:rPr>
              <a:t> district and Cheese 50gms are served once in a week in Uttar </a:t>
            </a:r>
            <a:r>
              <a:rPr lang="en-US" dirty="0" err="1">
                <a:latin typeface="Century" panose="02040604050505020304" pitchFamily="18" charset="0"/>
              </a:rPr>
              <a:t>Dinajpur</a:t>
            </a:r>
            <a:r>
              <a:rPr lang="en-US" dirty="0">
                <a:latin typeface="Century" panose="02040604050505020304" pitchFamily="18" charset="0"/>
              </a:rPr>
              <a:t> district.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6966 </a:t>
            </a:r>
            <a:r>
              <a:rPr lang="en-US" dirty="0">
                <a:latin typeface="Century" panose="02040604050505020304" pitchFamily="18" charset="0"/>
              </a:rPr>
              <a:t>(8%) schools have kitchen gardens. In </a:t>
            </a:r>
            <a:r>
              <a:rPr lang="en-US" dirty="0" err="1">
                <a:latin typeface="Century" panose="02040604050505020304" pitchFamily="18" charset="0"/>
              </a:rPr>
              <a:t>Purulia</a:t>
            </a:r>
            <a:r>
              <a:rPr lang="en-US" dirty="0">
                <a:latin typeface="Century" panose="02040604050505020304" pitchFamily="18" charset="0"/>
              </a:rPr>
              <a:t> district 90% schools have kitchen garden.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Total </a:t>
            </a:r>
            <a:r>
              <a:rPr lang="en-US" dirty="0">
                <a:latin typeface="Century" panose="02040604050505020304" pitchFamily="18" charset="0"/>
              </a:rPr>
              <a:t>2973 dining hall constructed (1403 dining halls constructed through state funds and 1570 dining hall constructed from MPLAD funds in different </a:t>
            </a:r>
            <a:r>
              <a:rPr lang="en-US" dirty="0" smtClean="0">
                <a:latin typeface="Century" panose="02040604050505020304" pitchFamily="18" charset="0"/>
              </a:rPr>
              <a:t>districts).</a:t>
            </a:r>
            <a:endParaRPr lang="en-US" dirty="0">
              <a:latin typeface="Century" panose="02040604050505020304" pitchFamily="18" charset="0"/>
            </a:endParaRP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dirty="0" smtClean="0">
                <a:latin typeface="Century" panose="02040604050505020304" pitchFamily="18" charset="0"/>
              </a:rPr>
              <a:t>79.95 </a:t>
            </a:r>
            <a:r>
              <a:rPr lang="en-US" dirty="0">
                <a:latin typeface="Century" panose="02040604050505020304" pitchFamily="18" charset="0"/>
              </a:rPr>
              <a:t>lakh units of eating utensils purchased from State funds.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US" dirty="0" smtClean="0">
              <a:latin typeface="Century" panose="02040604050505020304" pitchFamily="18" charset="0"/>
            </a:endParaRP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US" dirty="0" smtClean="0">
              <a:latin typeface="Century" panose="02040604050505020304" pitchFamily="18" charset="0"/>
            </a:endParaRP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IN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7556" y="31020"/>
            <a:ext cx="8651082" cy="1014148"/>
          </a:xfrm>
          <a:prstGeom prst="rect">
            <a:avLst/>
          </a:prstGeom>
        </p:spPr>
        <p:txBody>
          <a:bodyPr wrap="square" lIns="96562" tIns="48282" rIns="96562" bIns="48282">
            <a:spAutoFit/>
          </a:bodyPr>
          <a:lstStyle/>
          <a:p>
            <a:pPr algn="ctr"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Century" pitchFamily="18" charset="0"/>
                <a:cs typeface="Arial"/>
              </a:rPr>
              <a:t>Proposal for 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Century" pitchFamily="18" charset="0"/>
                <a:cs typeface="Arial"/>
              </a:rPr>
              <a:t>2018-19 </a:t>
            </a:r>
            <a:r>
              <a:rPr lang="en-US" altLang="en-US" sz="3200" b="1" kern="0" dirty="0">
                <a:solidFill>
                  <a:srgbClr val="000000"/>
                </a:solidFill>
                <a:latin typeface="Century" pitchFamily="18" charset="0"/>
                <a:cs typeface="Arial"/>
              </a:rPr>
              <a:t>: Children </a:t>
            </a:r>
            <a:r>
              <a:rPr lang="en-US" altLang="en-US" sz="3200" b="1" kern="0" dirty="0" smtClean="0">
                <a:solidFill>
                  <a:srgbClr val="000000"/>
                </a:solidFill>
                <a:latin typeface="Century" pitchFamily="18" charset="0"/>
                <a:cs typeface="Arial"/>
              </a:rPr>
              <a:t>(U. Primary</a:t>
            </a:r>
            <a:r>
              <a:rPr lang="en-US" altLang="en-US" sz="3200" b="1" kern="0" dirty="0">
                <a:solidFill>
                  <a:srgbClr val="000000"/>
                </a:solidFill>
                <a:latin typeface="Century" pitchFamily="18" charset="0"/>
                <a:cs typeface="Arial"/>
              </a:rPr>
              <a:t>)</a:t>
            </a:r>
            <a:endParaRPr lang="en-IN" sz="1400" dirty="0">
              <a:solidFill>
                <a:srgbClr val="000000"/>
              </a:solidFill>
              <a:latin typeface="Century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023827"/>
              </p:ext>
            </p:extLst>
          </p:nvPr>
        </p:nvGraphicFramePr>
        <p:xfrm>
          <a:off x="495025" y="908844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993845" y="294278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(No. of Children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4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Kitchen-cum-Store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 Day Meal Scheme </a:t>
            </a:r>
          </a:p>
          <a:p>
            <a:r>
              <a:rPr lang="en-US" smtClean="0"/>
              <a:t>Department of SE&amp;L, MHRD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31</a:t>
            </a:fld>
            <a:endParaRPr kumimoji="0"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85676" y="1026220"/>
            <a:ext cx="86510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An amount of </a:t>
            </a:r>
            <a:r>
              <a:rPr lang="en-US" dirty="0" err="1" smtClean="0"/>
              <a:t>Rs</a:t>
            </a:r>
            <a:r>
              <a:rPr lang="en-US" dirty="0" smtClean="0"/>
              <a:t>. 5.38 crore </a:t>
            </a:r>
            <a:r>
              <a:rPr lang="en-US" smtClean="0"/>
              <a:t>for construction </a:t>
            </a:r>
            <a:r>
              <a:rPr lang="en-US" dirty="0" smtClean="0"/>
              <a:t>of 268 Kitchen-cum-stores approved by PAB-2017-18 @</a:t>
            </a:r>
            <a:r>
              <a:rPr lang="en-US" dirty="0" err="1" smtClean="0"/>
              <a:t>Rs</a:t>
            </a:r>
            <a:r>
              <a:rPr lang="en-US" dirty="0" smtClean="0"/>
              <a:t>. 2.00 lakh/unit. State submitted details proposal at revised rate of Rs.769.16 @2.87/unit</a:t>
            </a:r>
            <a:r>
              <a:rPr lang="en-US" dirty="0"/>
              <a:t> </a:t>
            </a:r>
            <a:r>
              <a:rPr lang="en-US" dirty="0" smtClean="0"/>
              <a:t>during 2017-18. Revised rate may placed for approval of PAB.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Central share = Rs.461.50 Lakh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State share = Rs.307.66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28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2622"/>
              </p:ext>
            </p:extLst>
          </p:nvPr>
        </p:nvGraphicFramePr>
        <p:xfrm>
          <a:off x="188585" y="660601"/>
          <a:ext cx="9154075" cy="4470076"/>
        </p:xfrm>
        <a:graphic>
          <a:graphicData uri="http://schemas.openxmlformats.org/drawingml/2006/table">
            <a:tbl>
              <a:tblPr/>
              <a:tblGrid>
                <a:gridCol w="498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7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85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3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53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0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S. </a:t>
                      </a:r>
                      <a:endParaRPr lang="en-US" sz="1600" dirty="0">
                        <a:solidFill>
                          <a:srgbClr val="0070C0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Component</a:t>
                      </a:r>
                      <a:endParaRPr lang="en-US" sz="1600" dirty="0">
                        <a:solidFill>
                          <a:srgbClr val="0070C0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PAB Approval </a:t>
                      </a:r>
                      <a:r>
                        <a:rPr lang="en-IN" sz="1600" b="1" dirty="0" smtClean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2017-18</a:t>
                      </a:r>
                      <a:endParaRPr lang="en-US" sz="1600" dirty="0">
                        <a:solidFill>
                          <a:srgbClr val="0070C0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State’s Proposal </a:t>
                      </a:r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for</a:t>
                      </a:r>
                      <a:endParaRPr lang="en-US" sz="1600" dirty="0">
                        <a:solidFill>
                          <a:srgbClr val="0070C0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2018-19</a:t>
                      </a:r>
                      <a:endParaRPr lang="en-US" sz="1600" dirty="0">
                        <a:solidFill>
                          <a:srgbClr val="0070C0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rgbClr val="0070C0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Recommendation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Century" pitchFamily="18" charset="0"/>
                          <a:ea typeface="Calibri"/>
                          <a:cs typeface="Calibri" pitchFamily="34" charset="0"/>
                        </a:rPr>
                        <a:t>2018-19</a:t>
                      </a:r>
                      <a:endParaRPr lang="en-US" sz="1400" dirty="0">
                        <a:solidFill>
                          <a:srgbClr val="0070C0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91" marR="72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7086178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8010" marR="8010" marT="6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6469128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6469128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91" marR="72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4820977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4230973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4230973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NCLP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91" marR="72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31227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28841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28841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</a:t>
                      </a:r>
                      <a:r>
                        <a:rPr lang="en-IN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Upy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230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230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230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312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312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312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 (Pry + </a:t>
                      </a:r>
                      <a:r>
                        <a:rPr lang="en-IN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U.Pry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248799</a:t>
                      </a: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248799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248799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Children (Pry)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Children (U Pry)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Working days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Cook-cum-helpers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268*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268*</a:t>
                      </a:r>
                      <a:endParaRPr lang="en-IN" sz="1400" b="1" dirty="0" smtClean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Nil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40874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Calibri"/>
                          <a:cs typeface="Times New Roman"/>
                        </a:rPr>
                        <a:t>40874</a:t>
                      </a:r>
                      <a:endParaRPr lang="en-IN" sz="1400" b="1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1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Central 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Assistance (</a:t>
                      </a:r>
                      <a:r>
                        <a:rPr lang="en-IN" sz="1400" b="1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Rs in crore)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" pitchFamily="18" charset="0"/>
                        <a:ea typeface="Calibri"/>
                        <a:cs typeface="Calibri" pitchFamily="34" charset="0"/>
                      </a:endParaRPr>
                    </a:p>
                  </a:txBody>
                  <a:tcPr marL="47758" marR="47758" marT="55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Rs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. </a:t>
                      </a:r>
                      <a:r>
                        <a:rPr lang="en-IN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1115.38 Cr.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8010" marR="8010" marT="6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Rs</a:t>
                      </a: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. 1011.57</a:t>
                      </a:r>
                      <a:r>
                        <a:rPr lang="en-IN" sz="1400" b="1" baseline="0" dirty="0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Cr.</a:t>
                      </a:r>
                      <a:endParaRPr lang="en-IN" sz="14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10013" marR="1001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    Rs.1011..57</a:t>
                      </a:r>
                      <a:r>
                        <a:rPr lang="en-IN" sz="1400" b="1" baseline="0" dirty="0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400" b="1" dirty="0" smtClean="0">
                          <a:effectLst/>
                          <a:latin typeface="Century" pitchFamily="18" charset="0"/>
                          <a:ea typeface="Times New Roman"/>
                          <a:cs typeface="Times New Roman"/>
                        </a:rPr>
                        <a:t>Cr</a:t>
                      </a:r>
                      <a:endParaRPr lang="en-IN" sz="1400" dirty="0">
                        <a:effectLst/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72093" marR="72093" marT="84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-53900"/>
            <a:ext cx="9612313" cy="5231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10" tIns="45704" rIns="91410" bIns="45704">
            <a:spAutoFit/>
          </a:bodyPr>
          <a:lstStyle/>
          <a:p>
            <a:pPr algn="ctr"/>
            <a:r>
              <a:rPr lang="en-US" altLang="en-US" sz="2800" b="1" dirty="0"/>
              <a:t>Proposals and </a:t>
            </a:r>
            <a:r>
              <a:rPr lang="en-US" altLang="en-US" sz="2800" b="1" dirty="0" smtClean="0"/>
              <a:t>Recommendations for FY-2018-19 </a:t>
            </a:r>
            <a:endParaRPr lang="en-IN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565796" y="5145522"/>
            <a:ext cx="7848872" cy="795419"/>
          </a:xfrm>
          <a:custGeom>
            <a:avLst/>
            <a:gdLst>
              <a:gd name="connsiteX0" fmla="*/ 0 w 3528392"/>
              <a:gd name="connsiteY0" fmla="*/ 96012 h 576063"/>
              <a:gd name="connsiteX1" fmla="*/ 96012 w 3528392"/>
              <a:gd name="connsiteY1" fmla="*/ 0 h 576063"/>
              <a:gd name="connsiteX2" fmla="*/ 2058229 w 3528392"/>
              <a:gd name="connsiteY2" fmla="*/ 0 h 576063"/>
              <a:gd name="connsiteX3" fmla="*/ 2703383 w 3528392"/>
              <a:gd name="connsiteY3" fmla="*/ -569433 h 576063"/>
              <a:gd name="connsiteX4" fmla="*/ 2940327 w 3528392"/>
              <a:gd name="connsiteY4" fmla="*/ 0 h 576063"/>
              <a:gd name="connsiteX5" fmla="*/ 3432380 w 3528392"/>
              <a:gd name="connsiteY5" fmla="*/ 0 h 576063"/>
              <a:gd name="connsiteX6" fmla="*/ 3528392 w 3528392"/>
              <a:gd name="connsiteY6" fmla="*/ 96012 h 576063"/>
              <a:gd name="connsiteX7" fmla="*/ 3528392 w 3528392"/>
              <a:gd name="connsiteY7" fmla="*/ 96011 h 576063"/>
              <a:gd name="connsiteX8" fmla="*/ 3528392 w 3528392"/>
              <a:gd name="connsiteY8" fmla="*/ 96011 h 576063"/>
              <a:gd name="connsiteX9" fmla="*/ 3528392 w 3528392"/>
              <a:gd name="connsiteY9" fmla="*/ 240026 h 576063"/>
              <a:gd name="connsiteX10" fmla="*/ 3528392 w 3528392"/>
              <a:gd name="connsiteY10" fmla="*/ 480051 h 576063"/>
              <a:gd name="connsiteX11" fmla="*/ 3432380 w 3528392"/>
              <a:gd name="connsiteY11" fmla="*/ 576063 h 576063"/>
              <a:gd name="connsiteX12" fmla="*/ 2940327 w 3528392"/>
              <a:gd name="connsiteY12" fmla="*/ 576063 h 576063"/>
              <a:gd name="connsiteX13" fmla="*/ 2058229 w 3528392"/>
              <a:gd name="connsiteY13" fmla="*/ 576063 h 576063"/>
              <a:gd name="connsiteX14" fmla="*/ 2058229 w 3528392"/>
              <a:gd name="connsiteY14" fmla="*/ 576063 h 576063"/>
              <a:gd name="connsiteX15" fmla="*/ 96012 w 3528392"/>
              <a:gd name="connsiteY15" fmla="*/ 576063 h 576063"/>
              <a:gd name="connsiteX16" fmla="*/ 0 w 3528392"/>
              <a:gd name="connsiteY16" fmla="*/ 480051 h 576063"/>
              <a:gd name="connsiteX17" fmla="*/ 0 w 3528392"/>
              <a:gd name="connsiteY17" fmla="*/ 240026 h 576063"/>
              <a:gd name="connsiteX18" fmla="*/ 0 w 3528392"/>
              <a:gd name="connsiteY18" fmla="*/ 96011 h 576063"/>
              <a:gd name="connsiteX19" fmla="*/ 0 w 3528392"/>
              <a:gd name="connsiteY19" fmla="*/ 96011 h 576063"/>
              <a:gd name="connsiteX20" fmla="*/ 0 w 3528392"/>
              <a:gd name="connsiteY20" fmla="*/ 96012 h 576063"/>
              <a:gd name="connsiteX0" fmla="*/ 0 w 3528392"/>
              <a:gd name="connsiteY0" fmla="*/ 665445 h 1145496"/>
              <a:gd name="connsiteX1" fmla="*/ 96012 w 3528392"/>
              <a:gd name="connsiteY1" fmla="*/ 569433 h 1145496"/>
              <a:gd name="connsiteX2" fmla="*/ 2470353 w 3528392"/>
              <a:gd name="connsiteY2" fmla="*/ 569433 h 1145496"/>
              <a:gd name="connsiteX3" fmla="*/ 2703383 w 3528392"/>
              <a:gd name="connsiteY3" fmla="*/ 0 h 1145496"/>
              <a:gd name="connsiteX4" fmla="*/ 2940327 w 3528392"/>
              <a:gd name="connsiteY4" fmla="*/ 569433 h 1145496"/>
              <a:gd name="connsiteX5" fmla="*/ 3432380 w 3528392"/>
              <a:gd name="connsiteY5" fmla="*/ 569433 h 1145496"/>
              <a:gd name="connsiteX6" fmla="*/ 3528392 w 3528392"/>
              <a:gd name="connsiteY6" fmla="*/ 665445 h 1145496"/>
              <a:gd name="connsiteX7" fmla="*/ 3528392 w 3528392"/>
              <a:gd name="connsiteY7" fmla="*/ 665444 h 1145496"/>
              <a:gd name="connsiteX8" fmla="*/ 3528392 w 3528392"/>
              <a:gd name="connsiteY8" fmla="*/ 665444 h 1145496"/>
              <a:gd name="connsiteX9" fmla="*/ 3528392 w 3528392"/>
              <a:gd name="connsiteY9" fmla="*/ 809459 h 1145496"/>
              <a:gd name="connsiteX10" fmla="*/ 3528392 w 3528392"/>
              <a:gd name="connsiteY10" fmla="*/ 1049484 h 1145496"/>
              <a:gd name="connsiteX11" fmla="*/ 3432380 w 3528392"/>
              <a:gd name="connsiteY11" fmla="*/ 1145496 h 1145496"/>
              <a:gd name="connsiteX12" fmla="*/ 2940327 w 3528392"/>
              <a:gd name="connsiteY12" fmla="*/ 1145496 h 1145496"/>
              <a:gd name="connsiteX13" fmla="*/ 2058229 w 3528392"/>
              <a:gd name="connsiteY13" fmla="*/ 1145496 h 1145496"/>
              <a:gd name="connsiteX14" fmla="*/ 2058229 w 3528392"/>
              <a:gd name="connsiteY14" fmla="*/ 1145496 h 1145496"/>
              <a:gd name="connsiteX15" fmla="*/ 96012 w 3528392"/>
              <a:gd name="connsiteY15" fmla="*/ 1145496 h 1145496"/>
              <a:gd name="connsiteX16" fmla="*/ 0 w 3528392"/>
              <a:gd name="connsiteY16" fmla="*/ 1049484 h 1145496"/>
              <a:gd name="connsiteX17" fmla="*/ 0 w 3528392"/>
              <a:gd name="connsiteY17" fmla="*/ 809459 h 1145496"/>
              <a:gd name="connsiteX18" fmla="*/ 0 w 3528392"/>
              <a:gd name="connsiteY18" fmla="*/ 665444 h 1145496"/>
              <a:gd name="connsiteX19" fmla="*/ 0 w 3528392"/>
              <a:gd name="connsiteY19" fmla="*/ 665444 h 1145496"/>
              <a:gd name="connsiteX20" fmla="*/ 0 w 3528392"/>
              <a:gd name="connsiteY20" fmla="*/ 665445 h 1145496"/>
              <a:gd name="connsiteX0" fmla="*/ 0 w 3528392"/>
              <a:gd name="connsiteY0" fmla="*/ 665445 h 1145496"/>
              <a:gd name="connsiteX1" fmla="*/ 96012 w 3528392"/>
              <a:gd name="connsiteY1" fmla="*/ 569433 h 1145496"/>
              <a:gd name="connsiteX2" fmla="*/ 2470353 w 3528392"/>
              <a:gd name="connsiteY2" fmla="*/ 569433 h 1145496"/>
              <a:gd name="connsiteX3" fmla="*/ 2703383 w 3528392"/>
              <a:gd name="connsiteY3" fmla="*/ 0 h 1145496"/>
              <a:gd name="connsiteX4" fmla="*/ 2656991 w 3528392"/>
              <a:gd name="connsiteY4" fmla="*/ 543675 h 1145496"/>
              <a:gd name="connsiteX5" fmla="*/ 3432380 w 3528392"/>
              <a:gd name="connsiteY5" fmla="*/ 569433 h 1145496"/>
              <a:gd name="connsiteX6" fmla="*/ 3528392 w 3528392"/>
              <a:gd name="connsiteY6" fmla="*/ 665445 h 1145496"/>
              <a:gd name="connsiteX7" fmla="*/ 3528392 w 3528392"/>
              <a:gd name="connsiteY7" fmla="*/ 665444 h 1145496"/>
              <a:gd name="connsiteX8" fmla="*/ 3528392 w 3528392"/>
              <a:gd name="connsiteY8" fmla="*/ 665444 h 1145496"/>
              <a:gd name="connsiteX9" fmla="*/ 3528392 w 3528392"/>
              <a:gd name="connsiteY9" fmla="*/ 809459 h 1145496"/>
              <a:gd name="connsiteX10" fmla="*/ 3528392 w 3528392"/>
              <a:gd name="connsiteY10" fmla="*/ 1049484 h 1145496"/>
              <a:gd name="connsiteX11" fmla="*/ 3432380 w 3528392"/>
              <a:gd name="connsiteY11" fmla="*/ 1145496 h 1145496"/>
              <a:gd name="connsiteX12" fmla="*/ 2940327 w 3528392"/>
              <a:gd name="connsiteY12" fmla="*/ 1145496 h 1145496"/>
              <a:gd name="connsiteX13" fmla="*/ 2058229 w 3528392"/>
              <a:gd name="connsiteY13" fmla="*/ 1145496 h 1145496"/>
              <a:gd name="connsiteX14" fmla="*/ 2058229 w 3528392"/>
              <a:gd name="connsiteY14" fmla="*/ 1145496 h 1145496"/>
              <a:gd name="connsiteX15" fmla="*/ 96012 w 3528392"/>
              <a:gd name="connsiteY15" fmla="*/ 1145496 h 1145496"/>
              <a:gd name="connsiteX16" fmla="*/ 0 w 3528392"/>
              <a:gd name="connsiteY16" fmla="*/ 1049484 h 1145496"/>
              <a:gd name="connsiteX17" fmla="*/ 0 w 3528392"/>
              <a:gd name="connsiteY17" fmla="*/ 809459 h 1145496"/>
              <a:gd name="connsiteX18" fmla="*/ 0 w 3528392"/>
              <a:gd name="connsiteY18" fmla="*/ 665444 h 1145496"/>
              <a:gd name="connsiteX19" fmla="*/ 0 w 3528392"/>
              <a:gd name="connsiteY19" fmla="*/ 665444 h 1145496"/>
              <a:gd name="connsiteX20" fmla="*/ 0 w 3528392"/>
              <a:gd name="connsiteY20" fmla="*/ 665445 h 1145496"/>
              <a:gd name="connsiteX0" fmla="*/ 0 w 3528392"/>
              <a:gd name="connsiteY0" fmla="*/ 459383 h 939434"/>
              <a:gd name="connsiteX1" fmla="*/ 96012 w 3528392"/>
              <a:gd name="connsiteY1" fmla="*/ 363371 h 939434"/>
              <a:gd name="connsiteX2" fmla="*/ 2470353 w 3528392"/>
              <a:gd name="connsiteY2" fmla="*/ 363371 h 939434"/>
              <a:gd name="connsiteX3" fmla="*/ 2960961 w 3528392"/>
              <a:gd name="connsiteY3" fmla="*/ 0 h 939434"/>
              <a:gd name="connsiteX4" fmla="*/ 2656991 w 3528392"/>
              <a:gd name="connsiteY4" fmla="*/ 337613 h 939434"/>
              <a:gd name="connsiteX5" fmla="*/ 3432380 w 3528392"/>
              <a:gd name="connsiteY5" fmla="*/ 363371 h 939434"/>
              <a:gd name="connsiteX6" fmla="*/ 3528392 w 3528392"/>
              <a:gd name="connsiteY6" fmla="*/ 459383 h 939434"/>
              <a:gd name="connsiteX7" fmla="*/ 3528392 w 3528392"/>
              <a:gd name="connsiteY7" fmla="*/ 459382 h 939434"/>
              <a:gd name="connsiteX8" fmla="*/ 3528392 w 3528392"/>
              <a:gd name="connsiteY8" fmla="*/ 459382 h 939434"/>
              <a:gd name="connsiteX9" fmla="*/ 3528392 w 3528392"/>
              <a:gd name="connsiteY9" fmla="*/ 603397 h 939434"/>
              <a:gd name="connsiteX10" fmla="*/ 3528392 w 3528392"/>
              <a:gd name="connsiteY10" fmla="*/ 843422 h 939434"/>
              <a:gd name="connsiteX11" fmla="*/ 3432380 w 3528392"/>
              <a:gd name="connsiteY11" fmla="*/ 939434 h 939434"/>
              <a:gd name="connsiteX12" fmla="*/ 2940327 w 3528392"/>
              <a:gd name="connsiteY12" fmla="*/ 939434 h 939434"/>
              <a:gd name="connsiteX13" fmla="*/ 2058229 w 3528392"/>
              <a:gd name="connsiteY13" fmla="*/ 939434 h 939434"/>
              <a:gd name="connsiteX14" fmla="*/ 2058229 w 3528392"/>
              <a:gd name="connsiteY14" fmla="*/ 939434 h 939434"/>
              <a:gd name="connsiteX15" fmla="*/ 96012 w 3528392"/>
              <a:gd name="connsiteY15" fmla="*/ 939434 h 939434"/>
              <a:gd name="connsiteX16" fmla="*/ 0 w 3528392"/>
              <a:gd name="connsiteY16" fmla="*/ 843422 h 939434"/>
              <a:gd name="connsiteX17" fmla="*/ 0 w 3528392"/>
              <a:gd name="connsiteY17" fmla="*/ 603397 h 939434"/>
              <a:gd name="connsiteX18" fmla="*/ 0 w 3528392"/>
              <a:gd name="connsiteY18" fmla="*/ 459382 h 939434"/>
              <a:gd name="connsiteX19" fmla="*/ 0 w 3528392"/>
              <a:gd name="connsiteY19" fmla="*/ 459382 h 939434"/>
              <a:gd name="connsiteX20" fmla="*/ 0 w 3528392"/>
              <a:gd name="connsiteY20" fmla="*/ 459383 h 93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8392" h="939434">
                <a:moveTo>
                  <a:pt x="0" y="459383"/>
                </a:moveTo>
                <a:cubicBezTo>
                  <a:pt x="0" y="406357"/>
                  <a:pt x="42986" y="363371"/>
                  <a:pt x="96012" y="363371"/>
                </a:cubicBezTo>
                <a:lnTo>
                  <a:pt x="2470353" y="363371"/>
                </a:lnTo>
                <a:lnTo>
                  <a:pt x="2960961" y="0"/>
                </a:lnTo>
                <a:lnTo>
                  <a:pt x="2656991" y="337613"/>
                </a:lnTo>
                <a:lnTo>
                  <a:pt x="3432380" y="363371"/>
                </a:lnTo>
                <a:cubicBezTo>
                  <a:pt x="3485406" y="363371"/>
                  <a:pt x="3528392" y="406357"/>
                  <a:pt x="3528392" y="459383"/>
                </a:cubicBezTo>
                <a:lnTo>
                  <a:pt x="3528392" y="459382"/>
                </a:lnTo>
                <a:lnTo>
                  <a:pt x="3528392" y="459382"/>
                </a:lnTo>
                <a:lnTo>
                  <a:pt x="3528392" y="603397"/>
                </a:lnTo>
                <a:lnTo>
                  <a:pt x="3528392" y="843422"/>
                </a:lnTo>
                <a:cubicBezTo>
                  <a:pt x="3528392" y="896448"/>
                  <a:pt x="3485406" y="939434"/>
                  <a:pt x="3432380" y="939434"/>
                </a:cubicBezTo>
                <a:lnTo>
                  <a:pt x="2940327" y="939434"/>
                </a:lnTo>
                <a:lnTo>
                  <a:pt x="2058229" y="939434"/>
                </a:lnTo>
                <a:lnTo>
                  <a:pt x="2058229" y="939434"/>
                </a:lnTo>
                <a:lnTo>
                  <a:pt x="96012" y="939434"/>
                </a:lnTo>
                <a:cubicBezTo>
                  <a:pt x="42986" y="939434"/>
                  <a:pt x="0" y="896448"/>
                  <a:pt x="0" y="843422"/>
                </a:cubicBezTo>
                <a:lnTo>
                  <a:pt x="0" y="603397"/>
                </a:lnTo>
                <a:lnTo>
                  <a:pt x="0" y="459382"/>
                </a:lnTo>
                <a:lnTo>
                  <a:pt x="0" y="459382"/>
                </a:lnTo>
                <a:lnTo>
                  <a:pt x="0" y="459383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*Total  Central Assistance (including </a:t>
            </a:r>
            <a:r>
              <a:rPr lang="en-US" sz="2000" b="1" dirty="0"/>
              <a:t>kitchen-cum-stores) =</a:t>
            </a:r>
            <a:r>
              <a:rPr lang="en-US" sz="2000" b="1" dirty="0" err="1" smtClean="0"/>
              <a:t>Rs</a:t>
            </a:r>
            <a:r>
              <a:rPr lang="en-US" sz="2000" b="1" dirty="0" smtClean="0"/>
              <a:t>. </a:t>
            </a:r>
            <a:r>
              <a:rPr lang="en-US" sz="2000" b="1" dirty="0"/>
              <a:t>1036.62 Cr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162818" y="1542246"/>
            <a:ext cx="7215238" cy="3929090"/>
          </a:xfrm>
          <a:prstGeom prst="horizont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948768" y="68499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56" y="0"/>
            <a:ext cx="8731184" cy="797450"/>
          </a:xfrm>
        </p:spPr>
        <p:txBody>
          <a:bodyPr>
            <a:normAutofit/>
          </a:bodyPr>
          <a:lstStyle/>
          <a:p>
            <a:r>
              <a:rPr lang="en-IN" dirty="0" smtClean="0"/>
              <a:t>Issues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660" y="1098228"/>
            <a:ext cx="9131698" cy="4816056"/>
          </a:xfrm>
        </p:spPr>
        <p:txBody>
          <a:bodyPr>
            <a:normAutofit/>
          </a:bodyPr>
          <a:lstStyle/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smtClean="0">
                <a:latin typeface="Century" panose="02040604050505020304" pitchFamily="18" charset="0"/>
              </a:rPr>
              <a:t>20 </a:t>
            </a:r>
            <a:r>
              <a:rPr lang="en-US" sz="2000" dirty="0">
                <a:latin typeface="Century" panose="02040604050505020304" pitchFamily="18" charset="0"/>
              </a:rPr>
              <a:t>days less coverage of working days.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smtClean="0">
                <a:latin typeface="Century" panose="02040604050505020304" pitchFamily="18" charset="0"/>
              </a:rPr>
              <a:t>Less </a:t>
            </a:r>
            <a:r>
              <a:rPr lang="en-US" sz="2000" dirty="0">
                <a:latin typeface="Century" panose="02040604050505020304" pitchFamily="18" charset="0"/>
              </a:rPr>
              <a:t>utilization of food grains (60%).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smtClean="0">
                <a:latin typeface="Century" panose="02040604050505020304" pitchFamily="18" charset="0"/>
              </a:rPr>
              <a:t>Variation </a:t>
            </a:r>
            <a:r>
              <a:rPr lang="en-US" sz="2000" dirty="0">
                <a:latin typeface="Century" panose="02040604050505020304" pitchFamily="18" charset="0"/>
              </a:rPr>
              <a:t>of utilization of cooking cost (88%) and food grains (60%).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smtClean="0">
                <a:latin typeface="Century" panose="02040604050505020304" pitchFamily="18" charset="0"/>
              </a:rPr>
              <a:t>13,634 </a:t>
            </a:r>
            <a:r>
              <a:rPr lang="en-US" sz="2000" dirty="0">
                <a:latin typeface="Century" panose="02040604050505020304" pitchFamily="18" charset="0"/>
              </a:rPr>
              <a:t>cook-cum-helpers did not engage.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smtClean="0">
                <a:latin typeface="Century" panose="02040604050505020304" pitchFamily="18" charset="0"/>
              </a:rPr>
              <a:t>62</a:t>
            </a:r>
            <a:r>
              <a:rPr lang="en-US" sz="2000" dirty="0">
                <a:latin typeface="Century" panose="02040604050505020304" pitchFamily="18" charset="0"/>
              </a:rPr>
              <a:t>% schools are using fire wood as a mode of cooking.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smtClean="0">
                <a:latin typeface="Century" panose="02040604050505020304" pitchFamily="18" charset="0"/>
              </a:rPr>
              <a:t>Gazette </a:t>
            </a:r>
            <a:r>
              <a:rPr lang="en-US" sz="2000" dirty="0">
                <a:latin typeface="Century" panose="02040604050505020304" pitchFamily="18" charset="0"/>
              </a:rPr>
              <a:t>notification of MDM Rules, 2015 has not discriminated to the District/Block/Schools.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r>
              <a:rPr lang="en-US" sz="2000" dirty="0" err="1" smtClean="0">
                <a:latin typeface="Century" panose="02040604050505020304" pitchFamily="18" charset="0"/>
              </a:rPr>
              <a:t>Kalimpong</a:t>
            </a:r>
            <a:r>
              <a:rPr lang="en-US" sz="2000" dirty="0" smtClean="0">
                <a:latin typeface="Century" panose="02040604050505020304" pitchFamily="18" charset="0"/>
              </a:rPr>
              <a:t> </a:t>
            </a:r>
            <a:r>
              <a:rPr lang="en-US" sz="2000" dirty="0">
                <a:latin typeface="Century" panose="02040604050505020304" pitchFamily="18" charset="0"/>
              </a:rPr>
              <a:t>district data not provided in the </a:t>
            </a:r>
            <a:r>
              <a:rPr lang="en-US" sz="2000" dirty="0" err="1">
                <a:latin typeface="Century" panose="02040604050505020304" pitchFamily="18" charset="0"/>
              </a:rPr>
              <a:t>AWP&amp;B</a:t>
            </a:r>
            <a:r>
              <a:rPr lang="en-US" sz="2000" dirty="0">
                <a:latin typeface="Century" panose="02040604050505020304" pitchFamily="18" charset="0"/>
              </a:rPr>
              <a:t> – 2018-19. </a:t>
            </a:r>
          </a:p>
          <a:p>
            <a:pPr marL="444341" indent="-44434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444341" algn="l"/>
              </a:tabLst>
            </a:pPr>
            <a:endParaRPr lang="en-US" sz="200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41" y="0"/>
            <a:ext cx="8622572" cy="810195"/>
          </a:xfrm>
          <a:gradFill flip="none" rotWithShape="1">
            <a:gsLst>
              <a:gs pos="0">
                <a:srgbClr val="FFEFD1"/>
              </a:gs>
              <a:gs pos="32000">
                <a:srgbClr val="CCFFFF">
                  <a:alpha val="42000"/>
                </a:srgbClr>
              </a:gs>
              <a:gs pos="100000">
                <a:srgbClr val="D1C39F"/>
              </a:gs>
            </a:gsLst>
            <a:lin ang="5400000" scaled="1"/>
            <a:tileRect/>
          </a:gradFill>
          <a:effectLst>
            <a:outerShdw blurRad="762000" dist="241300" dir="5400000" sx="114000" sy="114000" algn="t" rotWithShape="0">
              <a:prstClr val="black">
                <a:alpha val="34000"/>
              </a:prstClr>
            </a:outerShdw>
          </a:effectLst>
        </p:spPr>
        <p:txBody>
          <a:bodyPr vert="horz" lIns="74514" tIns="37257" rIns="74514" bIns="37257" rtlCol="0" anchor="ctr">
            <a:normAutofit/>
          </a:bodyPr>
          <a:lstStyle/>
          <a:p>
            <a:r>
              <a:rPr lang="en-US" dirty="0"/>
              <a:t>Innovations etc.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0311" y="1213644"/>
            <a:ext cx="8886327" cy="447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321" tIns="37661" rIns="75321" bIns="37661"/>
          <a:lstStyle/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3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It is proposed that the States and UTs 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3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Some of the suggested innovation may be in the field of </a:t>
            </a:r>
            <a:r>
              <a:rPr lang="en-IN" sz="2300" i="1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Water filters, kitchen gardens, provision of LPG connections, use of millets </a:t>
            </a:r>
            <a:r>
              <a:rPr lang="en-IN" sz="2300" kern="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etc. These are only illustrative and not exhaustive.</a:t>
            </a:r>
          </a:p>
          <a:p>
            <a:pPr marL="387068" indent="-387068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300" kern="0" dirty="0"/>
              <a:t>Community participation.</a:t>
            </a:r>
          </a:p>
          <a:p>
            <a:pPr marL="387068" indent="-387068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IN" sz="2300" kern="0" dirty="0"/>
              <a:t>Meetings of District committee headed by Dist. Collector.</a:t>
            </a:r>
          </a:p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3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387068" indent="-387068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300" kern="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187752" y="5679497"/>
            <a:ext cx="3764823" cy="2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6666FF"/>
                </a:solidFill>
              </a:rPr>
              <a:t>Ministry of </a:t>
            </a:r>
            <a:r>
              <a:rPr lang="en-US" altLang="en-US" sz="1200" dirty="0" err="1">
                <a:solidFill>
                  <a:srgbClr val="6666FF"/>
                </a:solidFill>
              </a:rPr>
              <a:t>HRD</a:t>
            </a:r>
            <a:r>
              <a:rPr lang="en-US" altLang="en-US" sz="1200" dirty="0">
                <a:solidFill>
                  <a:srgbClr val="6666FF"/>
                </a:solidFill>
              </a:rPr>
              <a:t>, Govt. of India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 rot="10800000">
            <a:off x="476081" y="1442244"/>
            <a:ext cx="749008" cy="3245274"/>
          </a:xfrm>
          <a:prstGeom prst="rect">
            <a:avLst/>
          </a:prstGeom>
          <a:noFill/>
          <a:ln>
            <a:noFill/>
          </a:ln>
        </p:spPr>
        <p:txBody>
          <a:bodyPr vert="eaVert" lIns="96562" tIns="48282" rIns="96562" bIns="48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No.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 in thousand</a:t>
            </a:r>
            <a:endParaRPr lang="en-I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56" y="0"/>
            <a:ext cx="8966613" cy="797450"/>
          </a:xfrm>
        </p:spPr>
        <p:txBody>
          <a:bodyPr>
            <a:noAutofit/>
          </a:bodyPr>
          <a:lstStyle/>
          <a:p>
            <a:r>
              <a:rPr lang="en-IN" sz="3200" dirty="0"/>
              <a:t>Institutions :  Existing </a:t>
            </a:r>
            <a:r>
              <a:rPr lang="en-IN" sz="3200" dirty="0" err="1"/>
              <a:t>vs</a:t>
            </a:r>
            <a:r>
              <a:rPr lang="en-IN" sz="3200" dirty="0"/>
              <a:t> Achievement (Primary)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10625" y="5634038"/>
            <a:ext cx="801688" cy="325437"/>
          </a:xfrm>
        </p:spPr>
        <p:txBody>
          <a:bodyPr>
            <a:normAutofit/>
          </a:bodyPr>
          <a:lstStyle/>
          <a:p>
            <a:pPr>
              <a:defRPr/>
            </a:pPr>
            <a:fld id="{E0C6B6F6-984B-4D0C-BA43-457F5F873C03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74092108"/>
              </p:ext>
            </p:extLst>
          </p:nvPr>
        </p:nvGraphicFramePr>
        <p:xfrm>
          <a:off x="1529556" y="1061244"/>
          <a:ext cx="7596592" cy="440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178071" y="2128044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100%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1956" y="2128044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100%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7956" y="2128044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100%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187752" y="5679497"/>
            <a:ext cx="3764823" cy="2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48282" rIns="96562" bIns="4828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6666FF"/>
                </a:solidFill>
              </a:rPr>
              <a:t>Ministry of </a:t>
            </a:r>
            <a:r>
              <a:rPr lang="en-US" altLang="en-US" sz="1200" dirty="0" err="1">
                <a:solidFill>
                  <a:srgbClr val="6666FF"/>
                </a:solidFill>
              </a:rPr>
              <a:t>HRD</a:t>
            </a:r>
            <a:r>
              <a:rPr lang="en-US" altLang="en-US" sz="1200" dirty="0">
                <a:solidFill>
                  <a:srgbClr val="6666FF"/>
                </a:solidFill>
              </a:rPr>
              <a:t>, Govt. of India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 rot="10800000">
            <a:off x="615228" y="1244419"/>
            <a:ext cx="749008" cy="3245274"/>
          </a:xfrm>
          <a:prstGeom prst="rect">
            <a:avLst/>
          </a:prstGeom>
          <a:noFill/>
          <a:ln>
            <a:noFill/>
          </a:ln>
        </p:spPr>
        <p:txBody>
          <a:bodyPr vert="eaVert" lIns="96562" tIns="48282" rIns="96562" bIns="48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No.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 in thousand</a:t>
            </a:r>
            <a:endParaRPr lang="en-I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5" y="30978"/>
            <a:ext cx="8731184" cy="797450"/>
          </a:xfrm>
        </p:spPr>
        <p:txBody>
          <a:bodyPr>
            <a:noAutofit/>
          </a:bodyPr>
          <a:lstStyle/>
          <a:p>
            <a:r>
              <a:rPr lang="en-US" sz="3200" dirty="0"/>
              <a:t>Institutions :  Existing </a:t>
            </a:r>
            <a:r>
              <a:rPr lang="en-US" sz="3200" dirty="0" err="1"/>
              <a:t>Vs</a:t>
            </a:r>
            <a:r>
              <a:rPr lang="en-US" sz="3200" dirty="0"/>
              <a:t> Achievement </a:t>
            </a:r>
            <a:br>
              <a:rPr lang="en-US" sz="3200" dirty="0"/>
            </a:br>
            <a:r>
              <a:rPr lang="en-US" sz="3200" dirty="0"/>
              <a:t>(Upper Primary) </a:t>
            </a:r>
            <a:endParaRPr lang="en-I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10625" y="5634038"/>
            <a:ext cx="801688" cy="325437"/>
          </a:xfrm>
        </p:spPr>
        <p:txBody>
          <a:bodyPr>
            <a:normAutofit/>
          </a:bodyPr>
          <a:lstStyle/>
          <a:p>
            <a:pPr>
              <a:defRPr/>
            </a:pPr>
            <a:fld id="{E0C6B6F6-984B-4D0C-BA43-457F5F873C03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816096"/>
              </p:ext>
            </p:extLst>
          </p:nvPr>
        </p:nvGraphicFramePr>
        <p:xfrm>
          <a:off x="1602055" y="1016645"/>
          <a:ext cx="7596592" cy="440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7902507" y="2682406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100%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6241" y="2722002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100%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7995" y="2721254"/>
            <a:ext cx="77450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100%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Children :  Enrolment </a:t>
            </a:r>
            <a:r>
              <a:rPr lang="en-US" sz="2800" dirty="0" err="1"/>
              <a:t>Vs</a:t>
            </a:r>
            <a:r>
              <a:rPr lang="en-US" sz="2800" dirty="0"/>
              <a:t> Coverage (Primary) </a:t>
            </a:r>
            <a:endParaRPr lang="en-IN" sz="28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187306"/>
              </p:ext>
            </p:extLst>
          </p:nvPr>
        </p:nvGraphicFramePr>
        <p:xfrm>
          <a:off x="481013" y="1137445"/>
          <a:ext cx="8650287" cy="42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2556" y="2926807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96%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0212" y="2926807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94%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2637" y="2926807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89%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25776" y="2926807"/>
            <a:ext cx="1620890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b="1" dirty="0" smtClean="0"/>
              <a:t>(Fig. in Lakh)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225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129" y="70644"/>
            <a:ext cx="8731184" cy="797450"/>
          </a:xfrm>
        </p:spPr>
        <p:txBody>
          <a:bodyPr>
            <a:noAutofit/>
          </a:bodyPr>
          <a:lstStyle/>
          <a:p>
            <a:r>
              <a:rPr lang="en-US" sz="2800" dirty="0"/>
              <a:t>Children :  Enrolment </a:t>
            </a:r>
            <a:r>
              <a:rPr lang="en-US" sz="2800" dirty="0" err="1"/>
              <a:t>Vs</a:t>
            </a:r>
            <a:r>
              <a:rPr lang="en-US" sz="2800" dirty="0"/>
              <a:t> Coverage</a:t>
            </a:r>
            <a:br>
              <a:rPr lang="en-US" sz="2800" dirty="0"/>
            </a:br>
            <a:r>
              <a:rPr lang="en-US" sz="2800" dirty="0"/>
              <a:t>(Upper Primary) </a:t>
            </a:r>
            <a:endParaRPr lang="en-IN" sz="28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530917"/>
              </p:ext>
            </p:extLst>
          </p:nvPr>
        </p:nvGraphicFramePr>
        <p:xfrm>
          <a:off x="481013" y="1061245"/>
          <a:ext cx="8650287" cy="437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endParaRPr lang="en-US" sz="1000" dirty="0">
              <a:solidFill>
                <a:srgbClr val="422C16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Ministry of </a:t>
            </a:r>
            <a:r>
              <a:rPr lang="en-US" sz="1000" dirty="0" err="1">
                <a:solidFill>
                  <a:srgbClr val="422C16"/>
                </a:solidFill>
              </a:rPr>
              <a:t>HRD</a:t>
            </a:r>
            <a:r>
              <a:rPr lang="en-US" sz="1000" dirty="0">
                <a:solidFill>
                  <a:srgbClr val="422C16"/>
                </a:solidFill>
              </a:rPr>
              <a:t> , Department of School &amp; Literacy </a:t>
            </a:r>
          </a:p>
          <a:p>
            <a:pPr>
              <a:defRPr/>
            </a:pPr>
            <a:r>
              <a:rPr lang="en-US" sz="1000" dirty="0">
                <a:solidFill>
                  <a:srgbClr val="422C16"/>
                </a:solidFill>
              </a:rPr>
              <a:t>Govt. of India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0309" y="2745964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96%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5310212" y="2744582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97%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939408" y="2744582"/>
            <a:ext cx="646264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r>
              <a:rPr lang="en-IN" dirty="0" smtClean="0"/>
              <a:t>91%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80892" y="2926807"/>
            <a:ext cx="153112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(Fig. in Lakh)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26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14875</TotalTime>
  <Words>1624</Words>
  <Application>Microsoft Office PowerPoint</Application>
  <PresentationFormat>Custom</PresentationFormat>
  <Paragraphs>496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West Bengal</vt:lpstr>
      <vt:lpstr>PowerPoint Presentation</vt:lpstr>
      <vt:lpstr>BEST PRACTICES</vt:lpstr>
      <vt:lpstr>Issues</vt:lpstr>
      <vt:lpstr>Innovations etc. </vt:lpstr>
      <vt:lpstr>Institutions :  Existing vs Achievement (Primary) </vt:lpstr>
      <vt:lpstr>Institutions :  Existing Vs Achievement  (Upper Primary) </vt:lpstr>
      <vt:lpstr>Children :  Enrolment Vs Coverage (Primary) </vt:lpstr>
      <vt:lpstr>Children :  Enrolment Vs Coverage (Upper Primary) </vt:lpstr>
      <vt:lpstr>Aadhaar Enrolment</vt:lpstr>
      <vt:lpstr>Working days coverage</vt:lpstr>
      <vt:lpstr>Food grain: Allocation vs Utilization (in MTs)</vt:lpstr>
      <vt:lpstr>Food grain: Less Utilization Districts (in MTs)</vt:lpstr>
      <vt:lpstr>Payment of cost of food grains to FCI</vt:lpstr>
      <vt:lpstr>Cooking cost : Allocation vs utilization </vt:lpstr>
      <vt:lpstr>Cook-cum-Helpers: Approval vs Engaged</vt:lpstr>
      <vt:lpstr>MME: ALLOCATION vs UTILIZATION</vt:lpstr>
      <vt:lpstr>Transportation Assistance : Allocation vs Utilization</vt:lpstr>
      <vt:lpstr>Construction of Kitchen cum Stores</vt:lpstr>
      <vt:lpstr>Procurement of Kitchen Devices</vt:lpstr>
      <vt:lpstr>Replacement of Kitchen Devices</vt:lpstr>
      <vt:lpstr>Coverage : RBSK</vt:lpstr>
      <vt:lpstr>       Elements of Ayushman Bharat</vt:lpstr>
      <vt:lpstr> Drinking water facilities</vt:lpstr>
      <vt:lpstr>Comparison : AWP&amp;B vs MIS Data </vt:lpstr>
      <vt:lpstr>Automated Monitoring System (AMS)</vt:lpstr>
      <vt:lpstr>Over all Score Card for 3 Years :important Components </vt:lpstr>
      <vt:lpstr>State’s Proposal for  2018-19</vt:lpstr>
      <vt:lpstr>Proposal for 2018-19 : Children (Primary)</vt:lpstr>
      <vt:lpstr>Proposal for 2018-19 : Children (U. Primary)</vt:lpstr>
      <vt:lpstr>Kitchen-cum-Store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1260</cp:revision>
  <cp:lastPrinted>2018-05-23T13:26:42Z</cp:lastPrinted>
  <dcterms:created xsi:type="dcterms:W3CDTF">2010-05-23T14:28:12Z</dcterms:created>
  <dcterms:modified xsi:type="dcterms:W3CDTF">2018-06-22T04:10:32Z</dcterms:modified>
</cp:coreProperties>
</file>