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commentAuthors.xml" ContentType="application/vnd.openxmlformats-officedocument.presentationml.commentAuthors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8"/>
  </p:notesMasterIdLst>
  <p:handoutMasterIdLst>
    <p:handoutMasterId r:id="rId29"/>
  </p:handoutMasterIdLst>
  <p:sldIdLst>
    <p:sldId id="283" r:id="rId5"/>
    <p:sldId id="335" r:id="rId6"/>
    <p:sldId id="287" r:id="rId7"/>
    <p:sldId id="288" r:id="rId8"/>
    <p:sldId id="319" r:id="rId9"/>
    <p:sldId id="322" r:id="rId10"/>
    <p:sldId id="323" r:id="rId11"/>
    <p:sldId id="343" r:id="rId12"/>
    <p:sldId id="349" r:id="rId13"/>
    <p:sldId id="347" r:id="rId14"/>
    <p:sldId id="318" r:id="rId15"/>
    <p:sldId id="342" r:id="rId16"/>
    <p:sldId id="329" r:id="rId17"/>
    <p:sldId id="339" r:id="rId18"/>
    <p:sldId id="332" r:id="rId19"/>
    <p:sldId id="333" r:id="rId20"/>
    <p:sldId id="334" r:id="rId21"/>
    <p:sldId id="338" r:id="rId22"/>
    <p:sldId id="348" r:id="rId23"/>
    <p:sldId id="331" r:id="rId24"/>
    <p:sldId id="344" r:id="rId25"/>
    <p:sldId id="345" r:id="rId26"/>
    <p:sldId id="316" r:id="rId27"/>
  </p:sldIdLst>
  <p:sldSz cx="12192000" cy="6858000"/>
  <p:notesSz cx="9906000" cy="6794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Welcome" id="{E75E278A-FF0E-49A4-B170-79828D63BBAD}">
          <p14:sldIdLst>
            <p14:sldId id="283"/>
            <p14:sldId id="284"/>
            <p14:sldId id="285"/>
            <p14:sldId id="287"/>
            <p14:sldId id="288"/>
            <p14:sldId id="317"/>
            <p14:sldId id="319"/>
            <p14:sldId id="322"/>
            <p14:sldId id="323"/>
            <p14:sldId id="318"/>
            <p14:sldId id="325"/>
            <p14:sldId id="327"/>
            <p14:sldId id="328"/>
            <p14:sldId id="329"/>
            <p14:sldId id="310"/>
            <p14:sldId id="311"/>
            <p14:sldId id="332"/>
            <p14:sldId id="333"/>
            <p14:sldId id="334"/>
            <p14:sldId id="331"/>
            <p14:sldId id="316"/>
          </p14:sldIdLst>
        </p14:section>
        <p14:section name="Design, Morph, Annotate, Work Together, Tell Me" id="{B9B51309-D148-4332-87C2-07BE32FBCA3B}">
          <p14:sldIdLst/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23922"/>
    <a:srgbClr val="DD462F"/>
    <a:srgbClr val="EE833A"/>
    <a:srgbClr val="D24726"/>
    <a:srgbClr val="FFFFCC"/>
    <a:srgbClr val="404040"/>
    <a:srgbClr val="FF9B45"/>
    <a:srgbClr val="F8CFB6"/>
    <a:srgbClr val="F8CAB6"/>
    <a:srgbClr val="F5F5F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21418" autoAdjust="0"/>
    <p:restoredTop sz="94242" autoAdjust="0"/>
  </p:normalViewPr>
  <p:slideViewPr>
    <p:cSldViewPr snapToGrid="0">
      <p:cViewPr>
        <p:scale>
          <a:sx n="75" d="100"/>
          <a:sy n="75" d="100"/>
        </p:scale>
        <p:origin x="-42" y="-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image" Target="../media/image7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rtgs%20sURVEY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QPRS2018-19\PAB%202019-20\formats%202019-20\1Book1.xlsx" TargetMode="External"/><Relationship Id="rId1" Type="http://schemas.openxmlformats.org/officeDocument/2006/relationships/image" Target="../media/image17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QPRS2018-19\PAB%202019-20\formats%202019-20\Pi%20chart%20on%20AMS%20Reported%20schools.xls" TargetMode="External"/><Relationship Id="rId1" Type="http://schemas.openxmlformats.org/officeDocument/2006/relationships/image" Target="../media/image18.jpe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QPRS2018-19\PAB%202019-20\formats%202019-20\MIS111.xlsx" TargetMode="External"/><Relationship Id="rId1" Type="http://schemas.openxmlformats.org/officeDocument/2006/relationships/image" Target="../media/image17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tx>
        <c:rich>
          <a:bodyPr/>
          <a:lstStyle/>
          <a:p>
            <a:pPr>
              <a:defRPr lang="en-US">
                <a:solidFill>
                  <a:schemeClr val="accent3">
                    <a:lumMod val="75000"/>
                  </a:schemeClr>
                </a:solidFill>
                <a:latin typeface="Corbel" pitchFamily="34" charset="0"/>
              </a:defRPr>
            </a:pPr>
            <a:r>
              <a:rPr lang="en-US" sz="3600" b="1" i="0" u="none" strike="noStrike" baseline="0" dirty="0" smtClean="0">
                <a:solidFill>
                  <a:schemeClr val="accent3">
                    <a:lumMod val="75000"/>
                  </a:schemeClr>
                </a:solidFill>
                <a:effectLst/>
                <a:latin typeface="Corbel" pitchFamily="34" charset="0"/>
              </a:rPr>
              <a:t>Children’s Coverage -1-4</a:t>
            </a:r>
            <a:r>
              <a:rPr lang="en-US" sz="3600" b="1" i="0" u="none" strike="noStrike" baseline="30000" dirty="0" smtClean="0">
                <a:solidFill>
                  <a:schemeClr val="accent3">
                    <a:lumMod val="75000"/>
                  </a:schemeClr>
                </a:solidFill>
                <a:effectLst/>
                <a:latin typeface="Corbel" pitchFamily="34" charset="0"/>
              </a:rPr>
              <a:t>th</a:t>
            </a:r>
            <a:r>
              <a:rPr lang="en-US" sz="3600" b="1" i="0" u="none" strike="noStrike" baseline="0" dirty="0" smtClean="0">
                <a:solidFill>
                  <a:schemeClr val="accent3">
                    <a:lumMod val="75000"/>
                  </a:schemeClr>
                </a:solidFill>
                <a:effectLst/>
                <a:latin typeface="Corbel" pitchFamily="34" charset="0"/>
              </a:rPr>
              <a:t> </a:t>
            </a:r>
            <a:r>
              <a:rPr lang="en-US" sz="3600" b="1" i="0" u="none" strike="noStrike" baseline="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Corbel" pitchFamily="34" charset="0"/>
              </a:rPr>
              <a:t>Qtrs</a:t>
            </a:r>
            <a:r>
              <a:rPr lang="en-US" sz="3600" b="1" i="0" u="none" strike="noStrike" baseline="0" dirty="0" smtClean="0">
                <a:solidFill>
                  <a:schemeClr val="accent3">
                    <a:lumMod val="75000"/>
                  </a:schemeClr>
                </a:solidFill>
                <a:effectLst/>
                <a:latin typeface="Corbel" pitchFamily="34" charset="0"/>
              </a:rPr>
              <a:t> (2018-19</a:t>
            </a:r>
            <a:r>
              <a:rPr lang="en-US" sz="2160" b="1" i="0" u="none" strike="noStrike" baseline="0" dirty="0" smtClean="0">
                <a:solidFill>
                  <a:schemeClr val="accent3">
                    <a:lumMod val="75000"/>
                  </a:schemeClr>
                </a:solidFill>
                <a:effectLst/>
                <a:latin typeface="Corbel" pitchFamily="34" charset="0"/>
              </a:rPr>
              <a:t>)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Corbel" pitchFamily="34" charset="0"/>
            </a:endParaRPr>
          </a:p>
        </c:rich>
      </c:tx>
      <c:layout>
        <c:manualLayout>
          <c:xMode val="edge"/>
          <c:yMode val="edge"/>
          <c:x val="0.13933009969973056"/>
          <c:y val="3.5169321795710709E-2"/>
        </c:manualLayout>
      </c:layout>
      <c:spPr>
        <a:solidFill>
          <a:srgbClr val="92D050"/>
        </a:solidFill>
      </c:spPr>
    </c:title>
    <c:view3D>
      <c:rotX val="10"/>
      <c:rotY val="0"/>
      <c:rAngAx val="1"/>
    </c:view3D>
    <c:sideWall>
      <c:spPr>
        <a:noFill/>
        <a:ln>
          <a:noFill/>
        </a:ln>
        <a:effectLst>
          <a:outerShdw blurRad="50800" dist="50800" dir="5400000" algn="ctr" rotWithShape="0">
            <a:srgbClr val="EEECE1">
              <a:lumMod val="10000"/>
              <a:alpha val="18000"/>
            </a:srgbClr>
          </a:outerShdw>
        </a:effectLst>
      </c:spPr>
    </c:sideWall>
    <c:backWall>
      <c:spPr>
        <a:ln>
          <a:noFill/>
        </a:ln>
        <a:effectLst>
          <a:outerShdw blurRad="50800" dist="50800" dir="5400000" algn="ctr" rotWithShape="0">
            <a:schemeClr val="tx2">
              <a:lumMod val="40000"/>
              <a:lumOff val="60000"/>
            </a:schemeClr>
          </a:outerShdw>
        </a:effectLst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1st Qtr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1.0840032530340139E-2"/>
                </c:manualLayout>
              </c:layout>
              <c:spPr/>
              <c:txPr>
                <a:bodyPr/>
                <a:lstStyle/>
                <a:p>
                  <a:pPr>
                    <a:defRPr lang="en-US" b="1"/>
                  </a:pPr>
                  <a:endParaRPr lang="en-US"/>
                </a:p>
              </c:txPr>
              <c:showVal val="1"/>
            </c:dLbl>
            <c:dLbl>
              <c:idx val="1"/>
              <c:layout>
                <c:manualLayout>
                  <c:x val="0"/>
                  <c:y val="-1.0840032530340139E-2"/>
                </c:manualLayout>
              </c:layout>
              <c:spPr/>
              <c:txPr>
                <a:bodyPr/>
                <a:lstStyle/>
                <a:p>
                  <a:pPr>
                    <a:defRPr lang="en-US" b="1"/>
                  </a:pPr>
                  <a:endParaRPr lang="en-US"/>
                </a:p>
              </c:txPr>
              <c:showVal val="1"/>
            </c:dLbl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Primary</c:v>
                </c:pt>
                <c:pt idx="1">
                  <c:v>Upper Pry.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15.350000000000017</c:v>
                </c:pt>
                <c:pt idx="1">
                  <c:v>8.8000000000000007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2nd Qtr</c:v>
                </c:pt>
              </c:strCache>
            </c:strRef>
          </c:tx>
          <c:dLbls>
            <c:dLbl>
              <c:idx val="0"/>
              <c:layout>
                <c:manualLayout>
                  <c:x val="2.2988345542347194E-3"/>
                  <c:y val="-1.0840032530340139E-2"/>
                </c:manualLayout>
              </c:layout>
              <c:spPr/>
              <c:txPr>
                <a:bodyPr/>
                <a:lstStyle/>
                <a:p>
                  <a:pPr>
                    <a:defRPr lang="en-US" b="1"/>
                  </a:pPr>
                  <a:endParaRPr lang="en-US"/>
                </a:p>
              </c:txPr>
              <c:showVal val="1"/>
            </c:dLbl>
            <c:dLbl>
              <c:idx val="1"/>
              <c:layout>
                <c:manualLayout>
                  <c:x val="0"/>
                  <c:y val="-8.6720260242721166E-3"/>
                </c:manualLayout>
              </c:layout>
              <c:spPr/>
              <c:txPr>
                <a:bodyPr/>
                <a:lstStyle/>
                <a:p>
                  <a:pPr>
                    <a:defRPr lang="en-US" b="1"/>
                  </a:pPr>
                  <a:endParaRPr lang="en-US"/>
                </a:p>
              </c:txPr>
              <c:showVal val="1"/>
            </c:dLbl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Primary</c:v>
                </c:pt>
                <c:pt idx="1">
                  <c:v>Upper Pry.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0">
                  <c:v>15.42</c:v>
                </c:pt>
                <c:pt idx="1">
                  <c:v>9.33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3rd Qtr</c:v>
                </c:pt>
              </c:strCache>
            </c:strRef>
          </c:tx>
          <c:dLbls>
            <c:dLbl>
              <c:idx val="0"/>
              <c:layout>
                <c:manualLayout>
                  <c:x val="4.2144813300490418E-17"/>
                  <c:y val="-1.0840032530340139E-2"/>
                </c:manualLayout>
              </c:layout>
              <c:spPr/>
              <c:txPr>
                <a:bodyPr/>
                <a:lstStyle/>
                <a:p>
                  <a:pPr>
                    <a:defRPr lang="en-US" b="1"/>
                  </a:pPr>
                  <a:endParaRPr lang="en-US"/>
                </a:p>
              </c:txPr>
              <c:showVal val="1"/>
            </c:dLbl>
            <c:dLbl>
              <c:idx val="1"/>
              <c:layout>
                <c:manualLayout>
                  <c:x val="0"/>
                  <c:y val="-1.734405204854423E-2"/>
                </c:manualLayout>
              </c:layout>
              <c:spPr/>
              <c:txPr>
                <a:bodyPr/>
                <a:lstStyle/>
                <a:p>
                  <a:pPr>
                    <a:defRPr lang="en-US" b="1"/>
                  </a:pPr>
                  <a:endParaRPr lang="en-US"/>
                </a:p>
              </c:txPr>
              <c:showVal val="1"/>
            </c:dLbl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Primary</c:v>
                </c:pt>
                <c:pt idx="1">
                  <c:v>Upper Pry.</c:v>
                </c:pt>
              </c:strCache>
            </c:strRef>
          </c:cat>
          <c:val>
            <c:numRef>
              <c:f>Sheet1!$D$2:$D$3</c:f>
              <c:numCache>
                <c:formatCode>0.00</c:formatCode>
                <c:ptCount val="2"/>
                <c:pt idx="0">
                  <c:v>15.26</c:v>
                </c:pt>
                <c:pt idx="1">
                  <c:v>9.2000000000000011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4th Qtr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1.5176045542476238E-2"/>
                </c:manualLayout>
              </c:layout>
              <c:spPr/>
              <c:txPr>
                <a:bodyPr/>
                <a:lstStyle/>
                <a:p>
                  <a:pPr>
                    <a:defRPr lang="en-US" b="1"/>
                  </a:pPr>
                  <a:endParaRPr lang="en-US"/>
                </a:p>
              </c:txPr>
              <c:showVal val="1"/>
            </c:dLbl>
            <c:dLbl>
              <c:idx val="1"/>
              <c:layout>
                <c:manualLayout>
                  <c:x val="-1.149417277117356E-3"/>
                  <c:y val="-1.5176045542476198E-2"/>
                </c:manualLayout>
              </c:layout>
              <c:spPr/>
              <c:txPr>
                <a:bodyPr/>
                <a:lstStyle/>
                <a:p>
                  <a:pPr>
                    <a:defRPr lang="en-US" b="1"/>
                  </a:pPr>
                  <a:endParaRPr lang="en-US"/>
                </a:p>
              </c:txPr>
              <c:showVal val="1"/>
            </c:dLbl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Primary</c:v>
                </c:pt>
                <c:pt idx="1">
                  <c:v>Upper Pry.</c:v>
                </c:pt>
              </c:strCache>
            </c:strRef>
          </c:cat>
          <c:val>
            <c:numRef>
              <c:f>Sheet1!$E$2:$E$3</c:f>
              <c:numCache>
                <c:formatCode>0.00</c:formatCode>
                <c:ptCount val="2"/>
                <c:pt idx="0">
                  <c:v>15.39</c:v>
                </c:pt>
                <c:pt idx="1">
                  <c:v>9.4600000000000026</c:v>
                </c:pt>
              </c:numCache>
            </c:numRef>
          </c:val>
        </c:ser>
        <c:dLbls>
          <c:showVal val="1"/>
        </c:dLbls>
        <c:shape val="cylinder"/>
        <c:axId val="219505408"/>
        <c:axId val="219507328"/>
        <c:axId val="0"/>
      </c:bar3DChart>
      <c:catAx>
        <c:axId val="2195054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2000" b="1"/>
            </a:pPr>
            <a:endParaRPr lang="en-US"/>
          </a:p>
        </c:txPr>
        <c:crossAx val="219507328"/>
        <c:crosses val="autoZero"/>
        <c:auto val="1"/>
        <c:lblAlgn val="ctr"/>
        <c:lblOffset val="100"/>
      </c:catAx>
      <c:valAx>
        <c:axId val="219507328"/>
        <c:scaling>
          <c:orientation val="minMax"/>
          <c:max val="20"/>
        </c:scaling>
        <c:delete val="1"/>
        <c:axPos val="l"/>
        <c:numFmt formatCode="0.00" sourceLinked="1"/>
        <c:majorTickMark val="none"/>
        <c:tickLblPos val="none"/>
        <c:crossAx val="219505408"/>
        <c:crosses val="autoZero"/>
        <c:crossBetween val="between"/>
        <c:majorUnit val="1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t"/>
      <c:layout>
        <c:manualLayout>
          <c:xMode val="edge"/>
          <c:yMode val="edge"/>
          <c:x val="0.53258910223903766"/>
          <c:y val="0.23836156066423622"/>
          <c:w val="0.40378395408050827"/>
          <c:h val="6.0173447348852403E-2"/>
        </c:manualLayout>
      </c:layout>
      <c:txPr>
        <a:bodyPr/>
        <a:lstStyle/>
        <a:p>
          <a:pPr>
            <a:defRPr lang="en-US">
              <a:latin typeface="Corbel" pitchFamily="34" charset="0"/>
            </a:defRPr>
          </a:pPr>
          <a:endParaRPr lang="en-US"/>
        </a:p>
      </c:txPr>
    </c:legend>
    <c:plotVisOnly val="1"/>
    <c:dispBlanksAs val="gap"/>
  </c:chart>
  <c:spPr>
    <a:solidFill>
      <a:schemeClr val="accent4">
        <a:lumMod val="20000"/>
        <a:lumOff val="80000"/>
      </a:schemeClr>
    </a:solidFill>
    <a:scene3d>
      <a:camera prst="orthographicFront"/>
      <a:lightRig rig="threePt" dir="t"/>
    </a:scene3d>
    <a:sp3d prstMaterial="softEdge"/>
  </c:spPr>
  <c:txPr>
    <a:bodyPr/>
    <a:lstStyle/>
    <a:p>
      <a:pPr>
        <a:defRPr sz="1800"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Sheet1!$E$5</c:f>
              <c:strCache>
                <c:ptCount val="1"/>
                <c:pt idx="0">
                  <c:v>% of satisfication</c:v>
                </c:pt>
              </c:strCache>
            </c:strRef>
          </c:tx>
          <c:spPr>
            <a:solidFill>
              <a:srgbClr val="92D050"/>
            </a:solidFill>
          </c:spPr>
          <c:cat>
            <c:numRef>
              <c:f>Sheet1!$D$6:$D$13</c:f>
              <c:numCache>
                <c:formatCode>mmm\/yy</c:formatCode>
                <c:ptCount val="8"/>
                <c:pt idx="0">
                  <c:v>43525</c:v>
                </c:pt>
                <c:pt idx="1">
                  <c:v>43497</c:v>
                </c:pt>
                <c:pt idx="2">
                  <c:v>43466</c:v>
                </c:pt>
                <c:pt idx="3">
                  <c:v>43435</c:v>
                </c:pt>
                <c:pt idx="4">
                  <c:v>43405</c:v>
                </c:pt>
                <c:pt idx="5">
                  <c:v>43374</c:v>
                </c:pt>
                <c:pt idx="6">
                  <c:v>43344</c:v>
                </c:pt>
                <c:pt idx="7">
                  <c:v>43313</c:v>
                </c:pt>
              </c:numCache>
            </c:numRef>
          </c:cat>
          <c:val>
            <c:numRef>
              <c:f>Sheet1!$E$6:$E$13</c:f>
              <c:numCache>
                <c:formatCode>General</c:formatCode>
                <c:ptCount val="8"/>
                <c:pt idx="0">
                  <c:v>88</c:v>
                </c:pt>
                <c:pt idx="1">
                  <c:v>90</c:v>
                </c:pt>
                <c:pt idx="2">
                  <c:v>67</c:v>
                </c:pt>
                <c:pt idx="3">
                  <c:v>67</c:v>
                </c:pt>
                <c:pt idx="4">
                  <c:v>66</c:v>
                </c:pt>
                <c:pt idx="5">
                  <c:v>66</c:v>
                </c:pt>
                <c:pt idx="6">
                  <c:v>66</c:v>
                </c:pt>
                <c:pt idx="7">
                  <c:v>67</c:v>
                </c:pt>
              </c:numCache>
            </c:numRef>
          </c:val>
        </c:ser>
        <c:shape val="box"/>
        <c:axId val="124640640"/>
        <c:axId val="124747136"/>
        <c:axId val="0"/>
      </c:bar3DChart>
      <c:dateAx>
        <c:axId val="124640640"/>
        <c:scaling>
          <c:orientation val="minMax"/>
        </c:scaling>
        <c:axPos val="b"/>
        <c:numFmt formatCode="mmm\/yy" sourceLinked="1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24747136"/>
        <c:crosses val="autoZero"/>
        <c:auto val="1"/>
        <c:lblOffset val="100"/>
      </c:dateAx>
      <c:valAx>
        <c:axId val="1247471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24640640"/>
        <c:crosses val="autoZero"/>
        <c:crossBetween val="between"/>
      </c:valAx>
    </c:plotArea>
    <c:plotVisOnly val="1"/>
  </c:chart>
  <c:spPr>
    <a:ln cmpd="dbl">
      <a:solidFill>
        <a:schemeClr val="accent1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autoTitleDeleted val="1"/>
    <c:plotArea>
      <c:layout/>
      <c:pieChart>
        <c:varyColors val="1"/>
        <c:ser>
          <c:idx val="0"/>
          <c:order val="0"/>
          <c:tx>
            <c:strRef>
              <c:f>'Sheet1 (2)'!$C$3</c:f>
              <c:strCache>
                <c:ptCount val="1"/>
                <c:pt idx="0">
                  <c:v>Meals Availed (%)</c:v>
                </c:pt>
              </c:strCache>
            </c:strRef>
          </c:tx>
          <c:dPt>
            <c:idx val="13"/>
            <c:explosion val="1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Val val="1"/>
            <c:showCatName val="1"/>
            <c:showLeaderLines val="1"/>
          </c:dLbls>
          <c:cat>
            <c:strRef>
              <c:f>'Sheet1 (2)'!$B$4:$B$17</c:f>
              <c:strCache>
                <c:ptCount val="14"/>
                <c:pt idx="0">
                  <c:v>ATP</c:v>
                </c:pt>
                <c:pt idx="1">
                  <c:v>CHTR</c:v>
                </c:pt>
                <c:pt idx="2">
                  <c:v>E.G</c:v>
                </c:pt>
                <c:pt idx="3">
                  <c:v>GNTR</c:v>
                </c:pt>
                <c:pt idx="4">
                  <c:v>KDP</c:v>
                </c:pt>
                <c:pt idx="5">
                  <c:v>KRSH</c:v>
                </c:pt>
                <c:pt idx="6">
                  <c:v>KRNL</c:v>
                </c:pt>
                <c:pt idx="7">
                  <c:v>NLR</c:v>
                </c:pt>
                <c:pt idx="8">
                  <c:v>PRKS</c:v>
                </c:pt>
                <c:pt idx="9">
                  <c:v>SKLM</c:v>
                </c:pt>
                <c:pt idx="10">
                  <c:v>VSP</c:v>
                </c:pt>
                <c:pt idx="11">
                  <c:v>VZNR</c:v>
                </c:pt>
                <c:pt idx="12">
                  <c:v>W.G</c:v>
                </c:pt>
                <c:pt idx="13">
                  <c:v>Total</c:v>
                </c:pt>
              </c:strCache>
            </c:strRef>
          </c:cat>
          <c:val>
            <c:numRef>
              <c:f>'Sheet1 (2)'!$C$4:$C$17</c:f>
              <c:numCache>
                <c:formatCode>0%</c:formatCode>
                <c:ptCount val="14"/>
                <c:pt idx="0">
                  <c:v>0.97310000000000063</c:v>
                </c:pt>
                <c:pt idx="1">
                  <c:v>0.95120000000000005</c:v>
                </c:pt>
                <c:pt idx="2">
                  <c:v>0.82540000000000002</c:v>
                </c:pt>
                <c:pt idx="3">
                  <c:v>0.82900000000000063</c:v>
                </c:pt>
                <c:pt idx="4">
                  <c:v>0.94890000000000063</c:v>
                </c:pt>
                <c:pt idx="5">
                  <c:v>0.87010000000000065</c:v>
                </c:pt>
                <c:pt idx="6">
                  <c:v>0.93430000000000002</c:v>
                </c:pt>
                <c:pt idx="7">
                  <c:v>0.92260000000000064</c:v>
                </c:pt>
                <c:pt idx="8">
                  <c:v>0.89100000000000068</c:v>
                </c:pt>
                <c:pt idx="9">
                  <c:v>0.94359999999999999</c:v>
                </c:pt>
                <c:pt idx="10">
                  <c:v>0.90150000000000008</c:v>
                </c:pt>
                <c:pt idx="11">
                  <c:v>0.95690000000000064</c:v>
                </c:pt>
                <c:pt idx="12">
                  <c:v>0.88040000000000052</c:v>
                </c:pt>
                <c:pt idx="13">
                  <c:v>0.90549999999999997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  <c:dispBlanksAs val="zero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600" b="1">
          <a:solidFill>
            <a:schemeClr val="bg1"/>
          </a:solidFill>
        </a:defRPr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autoTitleDeleted val="1"/>
    <c:view3D>
      <c:rotX val="80"/>
      <c:perspective val="0"/>
    </c:view3D>
    <c:plotArea>
      <c:layout>
        <c:manualLayout>
          <c:layoutTarget val="inner"/>
          <c:xMode val="edge"/>
          <c:yMode val="edge"/>
          <c:x val="2.6533861698372442E-2"/>
          <c:y val="4.5546141507840622E-2"/>
          <c:w val="0.92824350631015862"/>
          <c:h val="0.90484029126230714"/>
        </c:manualLayout>
      </c:layout>
      <c:pie3DChart>
        <c:varyColors val="1"/>
        <c:ser>
          <c:idx val="0"/>
          <c:order val="0"/>
          <c:tx>
            <c:strRef>
              <c:f>'pi chart'!$D$3</c:f>
              <c:strCache>
                <c:ptCount val="1"/>
                <c:pt idx="0">
                  <c:v>% of reported schools</c:v>
                </c:pt>
              </c:strCache>
            </c:strRef>
          </c:tx>
          <c:dPt>
            <c:idx val="13"/>
            <c:explosion val="17"/>
            <c:spPr>
              <a:solidFill>
                <a:srgbClr val="FFC000"/>
              </a:solidFill>
            </c:spPr>
          </c:dPt>
          <c:dLbls>
            <c:dLbl>
              <c:idx val="12"/>
              <c:layout>
                <c:manualLayout>
                  <c:x val="5.0070563456250314E-3"/>
                  <c:y val="1.0036779782156221E-2"/>
                </c:manualLayout>
              </c:layout>
              <c:showVal val="1"/>
              <c:showCatName val="1"/>
            </c:dLbl>
            <c:dLbl>
              <c:idx val="13"/>
              <c:layout>
                <c:manualLayout>
                  <c:x val="-4.9714027809951718E-2"/>
                  <c:y val="7.2767975673370434E-3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800" b="1" i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showVal val="1"/>
            <c:showCatName val="1"/>
            <c:showLeaderLines val="1"/>
          </c:dLbls>
          <c:cat>
            <c:strRef>
              <c:f>'pi chart'!$C$4:$C$17</c:f>
              <c:strCache>
                <c:ptCount val="14"/>
                <c:pt idx="0">
                  <c:v>ATP</c:v>
                </c:pt>
                <c:pt idx="1">
                  <c:v>CHTR</c:v>
                </c:pt>
                <c:pt idx="2">
                  <c:v>CUDDPA</c:v>
                </c:pt>
                <c:pt idx="3">
                  <c:v>EAST</c:v>
                </c:pt>
                <c:pt idx="4">
                  <c:v>GNTR</c:v>
                </c:pt>
                <c:pt idx="5">
                  <c:v>KRI</c:v>
                </c:pt>
                <c:pt idx="6">
                  <c:v>KRNL</c:v>
                </c:pt>
                <c:pt idx="7">
                  <c:v>NLR</c:v>
                </c:pt>
                <c:pt idx="8">
                  <c:v>PRSM</c:v>
                </c:pt>
                <c:pt idx="9">
                  <c:v>SKLM</c:v>
                </c:pt>
                <c:pt idx="10">
                  <c:v>VSKP</c:v>
                </c:pt>
                <c:pt idx="11">
                  <c:v>VZM</c:v>
                </c:pt>
                <c:pt idx="12">
                  <c:v>WEST</c:v>
                </c:pt>
                <c:pt idx="13">
                  <c:v>TOTAL</c:v>
                </c:pt>
              </c:strCache>
            </c:strRef>
          </c:cat>
          <c:val>
            <c:numRef>
              <c:f>'pi chart'!$D$4:$D$17</c:f>
              <c:numCache>
                <c:formatCode>0.0</c:formatCode>
                <c:ptCount val="14"/>
                <c:pt idx="0">
                  <c:v>96.525338081717109</c:v>
                </c:pt>
                <c:pt idx="1">
                  <c:v>97.038006868939789</c:v>
                </c:pt>
                <c:pt idx="2">
                  <c:v>92.962141742629328</c:v>
                </c:pt>
                <c:pt idx="3">
                  <c:v>96.995541771661181</c:v>
                </c:pt>
                <c:pt idx="4">
                  <c:v>97.365397870873508</c:v>
                </c:pt>
                <c:pt idx="5">
                  <c:v>96.436083197008642</c:v>
                </c:pt>
                <c:pt idx="6">
                  <c:v>96.366760387378946</c:v>
                </c:pt>
                <c:pt idx="7">
                  <c:v>96.659010789445574</c:v>
                </c:pt>
                <c:pt idx="8">
                  <c:v>97.989170362711178</c:v>
                </c:pt>
                <c:pt idx="9">
                  <c:v>95.898426240848565</c:v>
                </c:pt>
                <c:pt idx="10">
                  <c:v>97.254423428920305</c:v>
                </c:pt>
                <c:pt idx="11">
                  <c:v>95.540948056788224</c:v>
                </c:pt>
                <c:pt idx="12">
                  <c:v>99.099713157819949</c:v>
                </c:pt>
                <c:pt idx="13">
                  <c:v>96.6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spPr>
    <a:blipFill>
      <a:blip xmlns:r="http://schemas.openxmlformats.org/officeDocument/2006/relationships" r:embed="rId1"/>
      <a:tile tx="0" ty="0" sx="100000" sy="100000" flip="none" algn="tl"/>
    </a:blipFill>
    <a:effectLst>
      <a:innerShdw blurRad="63500" dist="50800" dir="13500000">
        <a:prstClr val="black">
          <a:alpha val="50000"/>
        </a:prstClr>
      </a:innerShdw>
    </a:effectLst>
  </c:spPr>
  <c:txPr>
    <a:bodyPr/>
    <a:lstStyle/>
    <a:p>
      <a:pPr>
        <a:defRPr sz="1100"/>
      </a:pPr>
      <a:endParaRPr lang="en-U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autoTitleDeleted val="1"/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Sheet1!$C$22:$O$22</c:f>
              <c:strCache>
                <c:ptCount val="13"/>
                <c:pt idx="0">
                  <c:v>Schools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</c:v>
                </c:pt>
                <c:pt idx="7">
                  <c:v>Oct</c:v>
                </c:pt>
                <c:pt idx="8">
                  <c:v>Nov</c:v>
                </c:pt>
                <c:pt idx="9">
                  <c:v>Dec</c:v>
                </c:pt>
                <c:pt idx="10">
                  <c:v>Jan.19</c:v>
                </c:pt>
                <c:pt idx="11">
                  <c:v>Feb.19</c:v>
                </c:pt>
                <c:pt idx="12">
                  <c:v>Mar.19</c:v>
                </c:pt>
              </c:strCache>
            </c:strRef>
          </c:cat>
          <c:val>
            <c:numRef>
              <c:f>Sheet1!$C$23:$O$23</c:f>
            </c:numRef>
          </c:val>
          <c:shape val="box"/>
        </c:ser>
        <c:ser>
          <c:idx val="1"/>
          <c:order val="1"/>
          <c:dPt>
            <c:idx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6"/>
              </a:solidFill>
            </c:spPr>
          </c:dPt>
          <c:dPt>
            <c:idx val="3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5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6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7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8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9"/>
            <c:spPr>
              <a:solidFill>
                <a:schemeClr val="bg2">
                  <a:lumMod val="50000"/>
                </a:schemeClr>
              </a:solidFill>
            </c:spPr>
          </c:dPt>
          <c:dPt>
            <c:idx val="1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12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Sheet1!$C$22:$O$22</c:f>
              <c:strCache>
                <c:ptCount val="13"/>
                <c:pt idx="0">
                  <c:v>Schools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</c:v>
                </c:pt>
                <c:pt idx="7">
                  <c:v>Oct</c:v>
                </c:pt>
                <c:pt idx="8">
                  <c:v>Nov</c:v>
                </c:pt>
                <c:pt idx="9">
                  <c:v>Dec</c:v>
                </c:pt>
                <c:pt idx="10">
                  <c:v>Jan.19</c:v>
                </c:pt>
                <c:pt idx="11">
                  <c:v>Feb.19</c:v>
                </c:pt>
                <c:pt idx="12">
                  <c:v>Mar.19</c:v>
                </c:pt>
              </c:strCache>
            </c:strRef>
          </c:cat>
          <c:val>
            <c:numRef>
              <c:f>Sheet1!$C$24:$O$24</c:f>
              <c:numCache>
                <c:formatCode>0%</c:formatCode>
                <c:ptCount val="13"/>
                <c:pt idx="0">
                  <c:v>1</c:v>
                </c:pt>
                <c:pt idx="1">
                  <c:v>0.99519188930467362</c:v>
                </c:pt>
                <c:pt idx="2">
                  <c:v>0.99499608389174055</c:v>
                </c:pt>
                <c:pt idx="3">
                  <c:v>0.99218953963971801</c:v>
                </c:pt>
                <c:pt idx="4">
                  <c:v>0.98988338699852052</c:v>
                </c:pt>
                <c:pt idx="5">
                  <c:v>0.98805586981115656</c:v>
                </c:pt>
                <c:pt idx="6">
                  <c:v>0.98759899051431554</c:v>
                </c:pt>
                <c:pt idx="7">
                  <c:v>0.98533635018710208</c:v>
                </c:pt>
                <c:pt idx="8">
                  <c:v>0.98172482812635953</c:v>
                </c:pt>
                <c:pt idx="9">
                  <c:v>0.97730832825689673</c:v>
                </c:pt>
                <c:pt idx="10">
                  <c:v>0.95339831172221656</c:v>
                </c:pt>
                <c:pt idx="11">
                  <c:v>0.92994517448438052</c:v>
                </c:pt>
                <c:pt idx="12">
                  <c:v>0.90292402749978362</c:v>
                </c:pt>
              </c:numCache>
            </c:numRef>
          </c:val>
        </c:ser>
        <c:dLbls>
          <c:showVal val="1"/>
        </c:dLbls>
        <c:gapWidth val="91"/>
        <c:gapDepth val="251"/>
        <c:shape val="cylinder"/>
        <c:axId val="153845760"/>
        <c:axId val="153854720"/>
        <c:axId val="0"/>
      </c:bar3DChart>
      <c:catAx>
        <c:axId val="1538457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 b="1">
                <a:solidFill>
                  <a:schemeClr val="bg1"/>
                </a:solidFill>
              </a:defRPr>
            </a:pPr>
            <a:endParaRPr lang="en-US"/>
          </a:p>
        </c:txPr>
        <c:crossAx val="153854720"/>
        <c:crossesAt val="0.1"/>
        <c:auto val="1"/>
        <c:lblAlgn val="ctr"/>
        <c:lblOffset val="100"/>
        <c:tickLblSkip val="1"/>
      </c:catAx>
      <c:valAx>
        <c:axId val="153854720"/>
        <c:scaling>
          <c:orientation val="minMax"/>
          <c:min val="0.2"/>
        </c:scaling>
        <c:delete val="1"/>
        <c:axPos val="l"/>
        <c:numFmt formatCode="0%" sourceLinked="1"/>
        <c:majorTickMark val="none"/>
        <c:tickLblPos val="none"/>
        <c:crossAx val="15384576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t"/>
      <c:layout/>
      <c:spPr>
        <a:solidFill>
          <a:srgbClr val="D24726"/>
        </a:solidFill>
      </c:spPr>
      <c:txPr>
        <a:bodyPr/>
        <a:lstStyle/>
        <a:p>
          <a:pPr>
            <a:defRPr sz="1800" b="1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11108" y="0"/>
            <a:ext cx="429260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29260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11108" y="6453596"/>
            <a:ext cx="429260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11108" y="0"/>
            <a:ext cx="429260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0600" y="3269853"/>
            <a:ext cx="7924800" cy="2675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29260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11108" y="6453596"/>
            <a:ext cx="429260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N" alt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52B830-89F0-44BF-9808-E08F9E3E47F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N" alt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1C6D1C-41E2-4787-9DB5-28266DEE614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N" alt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0FEA75-79AC-41CA-B09B-61A802EC39C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N" alt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D192BC-49F8-4C51-9FE3-A902C2BC4EF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28.4.14</a:t>
            </a:r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5610264" y="6453384"/>
            <a:ext cx="4293497" cy="33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25" tIns="44862" rIns="89725" bIns="44862" anchor="b"/>
          <a:lstStyle/>
          <a:p>
            <a:pPr algn="r"/>
            <a:fld id="{6C18D569-7F4F-44A7-8EE0-44B3384C6B2D}" type="slidenum">
              <a:rPr lang="en-US" sz="1200">
                <a:latin typeface="Arial" pitchFamily="34" charset="0"/>
              </a:rPr>
              <a:pPr algn="r"/>
              <a:t>22</a:t>
            </a:fld>
            <a:endParaRPr lang="en-US" sz="1200" dirty="0">
              <a:latin typeface="Arial" pitchFamily="34" charset="0"/>
            </a:endParaRPr>
          </a:p>
        </p:txBody>
      </p:sp>
      <p:sp>
        <p:nvSpPr>
          <p:cNvPr id="53252" name="Rectangle 7"/>
          <p:cNvSpPr txBox="1">
            <a:spLocks noGrp="1" noChangeArrowheads="1"/>
          </p:cNvSpPr>
          <p:nvPr/>
        </p:nvSpPr>
        <p:spPr bwMode="auto">
          <a:xfrm>
            <a:off x="5610264" y="6453384"/>
            <a:ext cx="4293497" cy="33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16" tIns="44858" rIns="89716" bIns="44858" anchor="b"/>
          <a:lstStyle/>
          <a:p>
            <a:pPr algn="r"/>
            <a:fld id="{21D46B38-46B1-4602-B3CC-4812E242FA5E}" type="slidenum">
              <a:rPr lang="en-US" sz="1200">
                <a:latin typeface="Arial" pitchFamily="34" charset="0"/>
              </a:rPr>
              <a:pPr algn="r"/>
              <a:t>22</a:t>
            </a:fld>
            <a:endParaRPr lang="en-US" sz="1200" dirty="0">
              <a:latin typeface="Arial" pitchFamily="34" charset="0"/>
            </a:endParaRPr>
          </a:p>
        </p:txBody>
      </p:sp>
      <p:sp>
        <p:nvSpPr>
          <p:cNvPr id="532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716" tIns="44858" rIns="89716" bIns="44858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570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65BF1-59E8-4D3B-AAAD-E23066099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603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824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22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7565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  <p:sldLayoutId id="2147483669" r:id="rId7"/>
    <p:sldLayoutId id="2147483670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 cstate="print"/>
          <a:srcRect l="27809" t="13106" r="27809" b="10213"/>
          <a:stretch>
            <a:fillRect/>
          </a:stretch>
        </p:blipFill>
        <p:spPr bwMode="auto">
          <a:xfrm>
            <a:off x="10462685" y="76199"/>
            <a:ext cx="1729316" cy="182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18"/>
          <p:cNvSpPr txBox="1">
            <a:spLocks noChangeArrowheads="1"/>
          </p:cNvSpPr>
          <p:nvPr/>
        </p:nvSpPr>
        <p:spPr bwMode="auto">
          <a:xfrm>
            <a:off x="88721" y="2612025"/>
            <a:ext cx="1198815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Annual Work Plan &amp; Budget –</a:t>
            </a:r>
            <a:r>
              <a:rPr lang="en-IN" altLang="en-US" sz="3600" b="1" dirty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 </a:t>
            </a:r>
            <a:r>
              <a:rPr lang="en-IN" altLang="en-US" sz="3600" b="1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2019-20     </a:t>
            </a:r>
            <a:endParaRPr lang="en-IN" altLang="en-US" sz="3600" b="1" dirty="0">
              <a:solidFill>
                <a:schemeClr val="accent3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447" y="6606863"/>
            <a:ext cx="2512811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B050"/>
                </a:solidFill>
                <a:latin typeface="Arial "/>
              </a:rPr>
              <a:t>Dept. </a:t>
            </a:r>
            <a:r>
              <a:rPr lang="en-US" sz="1400" b="1" dirty="0">
                <a:solidFill>
                  <a:srgbClr val="00B050"/>
                </a:solidFill>
                <a:latin typeface="Arial "/>
              </a:rPr>
              <a:t>of School Education </a:t>
            </a:r>
          </a:p>
        </p:txBody>
      </p:sp>
      <p:pic>
        <p:nvPicPr>
          <p:cNvPr id="5126" name="Picture 1" descr="G:\WEBSITE\imagesCAK43VU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00" y="-1"/>
            <a:ext cx="2032000" cy="189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0402" y="3258356"/>
            <a:ext cx="3046457" cy="336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1849971" y="1578377"/>
            <a:ext cx="8525933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N" altLang="en-US" sz="4400" b="1" dirty="0" smtClean="0">
                <a:solidFill>
                  <a:schemeClr val="bg1"/>
                </a:solidFill>
                <a:latin typeface="Corbel" pitchFamily="34" charset="0"/>
              </a:rPr>
              <a:t>Mid Day Meal Scheme     </a:t>
            </a:r>
            <a:endParaRPr lang="en-IN" altLang="en-US" sz="4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2" name="Picture 2" descr="C:\Users\Admin\Desktop\Model Kitchen PHOTOS\81acb421-0a11-4582-b4b5-343aa1eac3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77831" y="3275232"/>
            <a:ext cx="2583541" cy="334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Model Kitchen PHOTOS\1f64a1c1-1f77-4a02-bea2-69460f9b37f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7296" y="3275231"/>
            <a:ext cx="2968583" cy="334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dmin\Desktop\Model Kitchen PHOTOS\edc8b5db-8229-4737-89c6-3fc95661daa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00" y="3275233"/>
            <a:ext cx="3481844" cy="334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638950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06" y="133678"/>
            <a:ext cx="11709779" cy="1039816"/>
          </a:xfrm>
          <a:solidFill>
            <a:schemeClr val="accent6">
              <a:lumMod val="7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orbel" pitchFamily="34" charset="0"/>
              </a:rPr>
              <a:t>Model MDM Kitchens being promoted</a:t>
            </a:r>
            <a:endParaRPr lang="en-US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3995174" cy="45259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286603" y="1214438"/>
            <a:ext cx="5225923" cy="5505450"/>
            <a:chOff x="313419" y="828672"/>
            <a:chExt cx="5944506" cy="5891216"/>
          </a:xfrm>
          <a:solidFill>
            <a:schemeClr val="accent6">
              <a:lumMod val="20000"/>
              <a:lumOff val="80000"/>
            </a:schemeClr>
          </a:solidFill>
        </p:grpSpPr>
        <p:pic>
          <p:nvPicPr>
            <p:cNvPr id="6" name="Picture 10" descr="E:\DISK TOP AS ON 02.03.2019\work shop on 13.02.2019\APRONS PHOTS\School Photos 12-03-2019\7.GHS Polavaram\WhatsApp Image 2019-03-13 at 12.22.55.jpe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419" y="828672"/>
              <a:ext cx="2283519" cy="2957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1" descr="E:\DISK TOP AS ON 02.03.2019\work shop on 13.02.2019\APRONS PHOTS\School Photos 12-03-2019\7.GHS Polavaram\WhatsApp Image 2019-03-13 at 12.22.53 (1)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420" y="3786184"/>
              <a:ext cx="2272674" cy="29194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 descr="E:\DISK TOP AS ON 02.03.2019\work shop on 13.02.2019\APRONS PHOTS\School Photos 12-03-2019\24.ZPHS Bhimulapuram\WhatsApp Image 2019-03-12 at 10.37.15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6939" y="842960"/>
              <a:ext cx="3660986" cy="58769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671AA297-209A-C84D-986B-D68AA884A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4777" y="1306286"/>
            <a:ext cx="5969727" cy="5551714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t">
            <a:noAutofit/>
          </a:bodyPr>
          <a:lstStyle/>
          <a:p>
            <a:pPr marL="216000" indent="-34290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sz="2400" b="1" smtClean="0"/>
              <a:t>MEOs &amp; HMs encouraged to </a:t>
            </a:r>
            <a:r>
              <a:rPr lang="en-US" sz="2400" b="1" dirty="0" smtClean="0"/>
              <a:t>modify/develop </a:t>
            </a:r>
            <a:r>
              <a:rPr sz="2400" b="1" smtClean="0"/>
              <a:t>M</a:t>
            </a:r>
            <a:r>
              <a:rPr lang="en-US" sz="2400" b="1" dirty="0" err="1" smtClean="0"/>
              <a:t>odel</a:t>
            </a:r>
            <a:r>
              <a:rPr lang="en-US" sz="2400" b="1" dirty="0" smtClean="0"/>
              <a:t> kitchens </a:t>
            </a:r>
            <a:r>
              <a:rPr lang="en-US" sz="2400" b="1" dirty="0"/>
              <a:t>with community </a:t>
            </a:r>
            <a:r>
              <a:rPr lang="en-US" sz="2400" b="1" dirty="0" smtClean="0"/>
              <a:t>support</a:t>
            </a:r>
          </a:p>
          <a:p>
            <a:pPr marL="216000" indent="-34290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2400" b="1" dirty="0" smtClean="0"/>
              <a:t>Pilot 252 Model Kitchens under development.</a:t>
            </a:r>
          </a:p>
          <a:p>
            <a:pPr marL="216000" indent="-34290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sz="2400" b="1" smtClean="0"/>
              <a:t>T</a:t>
            </a:r>
            <a:r>
              <a:rPr lang="en-US" sz="2400" b="1" dirty="0" smtClean="0"/>
              <a:t>raining was given to the MEOs/HMs related to these </a:t>
            </a:r>
            <a:r>
              <a:rPr lang="en-US" sz="2400" b="1" dirty="0"/>
              <a:t>s</a:t>
            </a:r>
            <a:r>
              <a:rPr lang="en-US" sz="2400" b="1" dirty="0" smtClean="0"/>
              <a:t>chools.</a:t>
            </a:r>
            <a:endParaRPr lang="en-US" sz="2400" b="1" dirty="0"/>
          </a:p>
          <a:p>
            <a:pPr marL="216000" indent="-34290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2400" b="1" dirty="0" smtClean="0"/>
              <a:t>CCHs  </a:t>
            </a:r>
            <a:r>
              <a:rPr lang="en-US" sz="2400" b="1" dirty="0"/>
              <a:t>will be trained to maintain kitchen and hygienic conditions within the budget provision.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193655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651000" y="304800"/>
            <a:ext cx="7010400" cy="781050"/>
          </a:xfrm>
          <a:solidFill>
            <a:schemeClr val="accent6">
              <a:lumMod val="75000"/>
            </a:schemeClr>
          </a:solidFill>
        </p:spPr>
        <p:txBody>
          <a:bodyPr anchor="ctr">
            <a:normAutofit/>
          </a:bodyPr>
          <a:lstStyle/>
          <a:p>
            <a:pPr lvl="1">
              <a:defRPr/>
            </a:pPr>
            <a:r>
              <a:rPr lang="en-US" altLang="en-US" sz="3200" b="1" dirty="0" smtClean="0">
                <a:solidFill>
                  <a:schemeClr val="bg1"/>
                </a:solidFill>
                <a:latin typeface="Corbel" pitchFamily="34" charset="0"/>
              </a:rPr>
              <a:t>Involvement </a:t>
            </a:r>
            <a:r>
              <a:rPr lang="en-US" altLang="en-US" sz="3200" b="1" dirty="0">
                <a:solidFill>
                  <a:schemeClr val="bg1"/>
                </a:solidFill>
                <a:latin typeface="Corbel" pitchFamily="34" charset="0"/>
              </a:rPr>
              <a:t>of NGOs / </a:t>
            </a:r>
            <a:r>
              <a:rPr lang="en-US" altLang="en-US" sz="3200" b="1" dirty="0" smtClean="0">
                <a:solidFill>
                  <a:schemeClr val="bg1"/>
                </a:solidFill>
                <a:latin typeface="Corbel" pitchFamily="34" charset="0"/>
              </a:rPr>
              <a:t>Trusts                       </a:t>
            </a:r>
            <a:endParaRPr lang="en-US" altLang="en-US" sz="32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078513" y="1138240"/>
            <a:ext cx="7351487" cy="5465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-28575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7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NGOs/Trusts are involved in serving Mid-Day Meal Scheme covering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2,12,964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students in 1794 schools. </a:t>
            </a:r>
          </a:p>
          <a:p>
            <a:pPr indent="-28575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Out of approved Centralized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Kitchens in 71 clusters covering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17,974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schools in 281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Mandals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/Blocs, 11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kitchens started serving meals covering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2.20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lakh students.</a:t>
            </a:r>
          </a:p>
          <a:p>
            <a:pPr indent="-28575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altLang="en-US" sz="2400" dirty="0" smtClean="0">
                <a:latin typeface="Calibri" pitchFamily="34" charset="0"/>
                <a:cs typeface="Calibri" pitchFamily="34" charset="0"/>
              </a:rPr>
              <a:t>Cooked Meals </a:t>
            </a:r>
            <a:r>
              <a:rPr lang="en-US" altLang="en-US" sz="2400" dirty="0">
                <a:latin typeface="Calibri" pitchFamily="34" charset="0"/>
                <a:cs typeface="Calibri" pitchFamily="34" charset="0"/>
              </a:rPr>
              <a:t>transported in insulated </a:t>
            </a:r>
            <a:r>
              <a:rPr lang="en-US" altLang="en-US" sz="2400" dirty="0" smtClean="0">
                <a:latin typeface="Calibri" pitchFamily="34" charset="0"/>
                <a:cs typeface="Calibri" pitchFamily="34" charset="0"/>
              </a:rPr>
              <a:t>containers</a:t>
            </a:r>
            <a:endParaRPr lang="en-US" altLang="en-US" sz="2400" dirty="0">
              <a:latin typeface="Calibri" pitchFamily="34" charset="0"/>
              <a:cs typeface="Calibri" pitchFamily="34" charset="0"/>
            </a:endParaRPr>
          </a:p>
          <a:p>
            <a:pPr indent="-28575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altLang="en-US" sz="2400" dirty="0" smtClean="0">
                <a:latin typeface="Calibri" pitchFamily="34" charset="0"/>
                <a:cs typeface="Calibri" pitchFamily="34" charset="0"/>
              </a:rPr>
              <a:t>Responsibility </a:t>
            </a:r>
            <a:r>
              <a:rPr lang="en-US" altLang="en-US" sz="2400" dirty="0">
                <a:latin typeface="Calibri" pitchFamily="34" charset="0"/>
                <a:cs typeface="Calibri" pitchFamily="34" charset="0"/>
              </a:rPr>
              <a:t>of receiving cooked meals at the schools from the centralized kitchens </a:t>
            </a:r>
            <a:r>
              <a:rPr lang="en-US" altLang="en-US" sz="2400" dirty="0" smtClean="0">
                <a:latin typeface="Calibri" pitchFamily="34" charset="0"/>
                <a:cs typeface="Calibri" pitchFamily="34" charset="0"/>
              </a:rPr>
              <a:t>is </a:t>
            </a:r>
            <a:r>
              <a:rPr lang="en-US" altLang="en-US" sz="2400" dirty="0">
                <a:latin typeface="Calibri" pitchFamily="34" charset="0"/>
                <a:cs typeface="Calibri" pitchFamily="34" charset="0"/>
              </a:rPr>
              <a:t>the HM / </a:t>
            </a:r>
            <a:r>
              <a:rPr lang="en-US" altLang="en-US" sz="2400" dirty="0" smtClean="0">
                <a:latin typeface="Calibri" pitchFamily="34" charset="0"/>
                <a:cs typeface="Calibri" pitchFamily="34" charset="0"/>
              </a:rPr>
              <a:t>Teacher.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1" y="-4763"/>
            <a:ext cx="3424767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" descr="G:\WEBSITE\imagesCAK43VU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712" y="91191"/>
            <a:ext cx="1106096" cy="89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Admin\Desktop\potos\WhatsApp Image 2019-04-30 at 3.54.04 P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886" y="1175658"/>
            <a:ext cx="3672114" cy="519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071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03907758"/>
              </p:ext>
            </p:extLst>
          </p:nvPr>
        </p:nvGraphicFramePr>
        <p:xfrm>
          <a:off x="0" y="1204685"/>
          <a:ext cx="5884351" cy="4818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362857" y="333829"/>
            <a:ext cx="5007429" cy="55154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FF00"/>
                </a:solidFill>
                <a:latin typeface="Apple Chancery" pitchFamily="66" charset="0"/>
              </a:rPr>
              <a:t>Meals  Availed % 2018-19</a:t>
            </a:r>
            <a:endParaRPr lang="en-US" sz="2800" b="1" dirty="0">
              <a:solidFill>
                <a:srgbClr val="FFFF00"/>
              </a:solidFill>
              <a:latin typeface="Apple Chancery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516914" y="318182"/>
            <a:ext cx="5283199" cy="714373"/>
          </a:xfrm>
          <a:solidFill>
            <a:srgbClr val="EE833A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orbel" pitchFamily="34" charset="0"/>
              </a:rPr>
              <a:t>Automated Monitoring System</a:t>
            </a:r>
            <a:endParaRPr lang="en-US" sz="3200" b="1" dirty="0">
              <a:solidFill>
                <a:srgbClr val="FFFF00"/>
              </a:solidFill>
              <a:latin typeface="Corbel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16379378"/>
              </p:ext>
            </p:extLst>
          </p:nvPr>
        </p:nvGraphicFramePr>
        <p:xfrm>
          <a:off x="5994399" y="1059542"/>
          <a:ext cx="6023430" cy="5007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83962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24637" y="159655"/>
            <a:ext cx="10138558" cy="91439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IN" sz="3200" b="1" dirty="0">
                <a:solidFill>
                  <a:schemeClr val="bg1"/>
                </a:solidFill>
                <a:latin typeface="Corbel" pitchFamily="34" charset="0"/>
                <a:ea typeface="+mj-ea"/>
                <a:cs typeface="+mj-cs"/>
              </a:rPr>
              <a:t>MIS-Online Data Entry Status </a:t>
            </a:r>
            <a:r>
              <a:rPr lang="en-IN" sz="3200" b="1" dirty="0" smtClean="0">
                <a:solidFill>
                  <a:schemeClr val="bg1"/>
                </a:solidFill>
                <a:latin typeface="Corbel" pitchFamily="34" charset="0"/>
                <a:ea typeface="+mj-ea"/>
                <a:cs typeface="+mj-cs"/>
              </a:rPr>
              <a:t>2018-19, GOI</a:t>
            </a:r>
            <a:endParaRPr lang="en-IN" sz="3200" b="1" dirty="0">
              <a:solidFill>
                <a:schemeClr val="bg1"/>
              </a:solidFill>
              <a:latin typeface="Corbel" pitchFamily="34" charset="0"/>
              <a:ea typeface="+mj-ea"/>
              <a:cs typeface="+mj-cs"/>
            </a:endParaRPr>
          </a:p>
        </p:txBody>
      </p:sp>
      <p:pic>
        <p:nvPicPr>
          <p:cNvPr id="2053" name="Picture 1" descr="G:\WEBSITE\imagesCAK43VU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84748" y="28574"/>
            <a:ext cx="1407252" cy="114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hart 4"/>
          <p:cNvGraphicFramePr/>
          <p:nvPr/>
        </p:nvGraphicFramePr>
        <p:xfrm>
          <a:off x="420914" y="1233714"/>
          <a:ext cx="11771086" cy="5399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6751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484094" y="1384300"/>
          <a:ext cx="11098306" cy="50556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3601"/>
                <a:gridCol w="2407353"/>
                <a:gridCol w="2148030"/>
                <a:gridCol w="2219661"/>
                <a:gridCol w="2219661"/>
              </a:tblGrid>
              <a:tr h="68175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 dirty="0">
                          <a:solidFill>
                            <a:schemeClr val="tx1"/>
                          </a:solidFill>
                        </a:rPr>
                        <a:t>Component</a:t>
                      </a:r>
                      <a:endParaRPr lang="en-IN" sz="2200" b="1" i="0" u="none" strike="noStrike" dirty="0">
                        <a:solidFill>
                          <a:schemeClr val="tx1"/>
                        </a:solidFill>
                        <a:latin typeface="Book Antiqua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 dirty="0">
                          <a:solidFill>
                            <a:schemeClr val="tx1"/>
                          </a:solidFill>
                        </a:rPr>
                        <a:t>Central</a:t>
                      </a:r>
                      <a:endParaRPr lang="en-IN" sz="2200" b="1" i="0" u="none" strike="noStrike" dirty="0">
                        <a:solidFill>
                          <a:schemeClr val="tx1"/>
                        </a:solidFill>
                        <a:latin typeface="Book Antiqu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 dirty="0">
                          <a:solidFill>
                            <a:schemeClr val="tx1"/>
                          </a:solidFill>
                        </a:rPr>
                        <a:t>State</a:t>
                      </a:r>
                      <a:endParaRPr lang="en-IN" sz="2200" b="1" i="0" u="none" strike="noStrike" dirty="0">
                        <a:solidFill>
                          <a:schemeClr val="tx1"/>
                        </a:solidFill>
                        <a:latin typeface="Book Antiqu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IN" sz="2200" b="1" i="0" u="none" strike="noStrike" dirty="0">
                        <a:solidFill>
                          <a:schemeClr val="tx1"/>
                        </a:solidFill>
                        <a:latin typeface="Book Antiqua"/>
                      </a:endParaRPr>
                    </a:p>
                  </a:txBody>
                  <a:tcPr marL="0" marR="0" marT="0" marB="0" anchor="ctr"/>
                </a:tc>
              </a:tr>
              <a:tr h="6817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2200" b="1" u="none" strike="noStrike" dirty="0"/>
                        <a:t>Recurring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2200" u="none" strike="noStrike" dirty="0"/>
                        <a:t>Normal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2200" u="none" strike="noStrike" dirty="0"/>
                        <a:t>26206.73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2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17471.15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2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43677.88</a:t>
                      </a:r>
                    </a:p>
                  </a:txBody>
                  <a:tcPr marL="9525" marR="9525" marT="9525" marB="0" anchor="ctr"/>
                </a:tc>
              </a:tr>
              <a:tr h="68175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2200" u="none" strike="noStrike" dirty="0"/>
                        <a:t>Drought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2200" u="none" strike="noStrike" dirty="0"/>
                        <a:t>2379.93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2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1586.62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2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3966.55</a:t>
                      </a:r>
                    </a:p>
                  </a:txBody>
                  <a:tcPr marL="9525" marR="9525" marT="9525" marB="0" anchor="ctr"/>
                </a:tc>
              </a:tr>
              <a:tr h="82345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N" sz="2200" b="1" u="none" strike="noStrike" dirty="0"/>
                        <a:t>Non-Recurring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2200" u="none" strike="noStrike" dirty="0" smtClean="0"/>
                        <a:t>Kitchen Devices/ Replacement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2200" u="none" strike="noStrike" dirty="0"/>
                        <a:t>3424.09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2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2282.73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2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5706.82</a:t>
                      </a:r>
                    </a:p>
                  </a:txBody>
                  <a:tcPr marL="9525" marR="9525" marT="9525" marB="0" anchor="ctr"/>
                </a:tc>
              </a:tr>
              <a:tr h="82345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2200" u="none" strike="noStrike" dirty="0"/>
                        <a:t>Repairs to Kitchen Sheds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2200" u="none" strike="noStrike" dirty="0"/>
                        <a:t>423.42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2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282.28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2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705.70</a:t>
                      </a:r>
                    </a:p>
                  </a:txBody>
                  <a:tcPr marL="9525" marR="9525" marT="9525" marB="0" anchor="ctr"/>
                </a:tc>
              </a:tr>
              <a:tr h="68175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2200" u="none" strike="noStrike" dirty="0"/>
                        <a:t>Flexi Funds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2200" u="none" strike="noStrike"/>
                        <a:t>1540.83</a:t>
                      </a:r>
                      <a:endParaRPr lang="en-IN" sz="2200" b="0" i="0" u="none" strike="noStrike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2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1027.22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2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2568.05</a:t>
                      </a:r>
                    </a:p>
                  </a:txBody>
                  <a:tcPr marL="9525" marR="9525" marT="9525" marB="0" anchor="ctr"/>
                </a:tc>
              </a:tr>
              <a:tr h="68175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2200" b="1" u="none" strike="noStrike" dirty="0"/>
                        <a:t>TOTAL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2200" b="1" u="none" strike="noStrike" dirty="0"/>
                        <a:t>33975.00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22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22650.00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22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56625.00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10988" y="318247"/>
            <a:ext cx="11040035" cy="8919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400" b="1" dirty="0" smtClean="0">
                <a:solidFill>
                  <a:schemeClr val="bg1"/>
                </a:solidFill>
                <a:latin typeface="Corbel" pitchFamily="34" charset="0"/>
              </a:rPr>
              <a:t>Budget Proposed for 2019-20    </a:t>
            </a:r>
            <a:r>
              <a:rPr lang="en-US" sz="3600" b="1" dirty="0" smtClean="0">
                <a:solidFill>
                  <a:schemeClr val="bg1"/>
                </a:solidFill>
                <a:latin typeface="Corbel" pitchFamily="34" charset="0"/>
              </a:rPr>
              <a:t>             </a:t>
            </a:r>
            <a:r>
              <a:rPr lang="en-US" sz="2800" b="1" dirty="0" smtClean="0">
                <a:solidFill>
                  <a:schemeClr val="bg1"/>
                </a:solidFill>
                <a:latin typeface="Corbel" pitchFamily="34" charset="0"/>
              </a:rPr>
              <a:t>(Rs.56625.00 lakhs)</a:t>
            </a:r>
            <a:endParaRPr lang="en-US" sz="2800" b="1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095" y="112942"/>
            <a:ext cx="11025734" cy="1135287"/>
          </a:xfrm>
        </p:spPr>
        <p:txBody>
          <a:bodyPr anchor="ctr">
            <a:noAutofit/>
          </a:bodyPr>
          <a:lstStyle/>
          <a:p>
            <a:r>
              <a:rPr lang="en-US" sz="3200" b="1" dirty="0" smtClean="0">
                <a:latin typeface="Corbel" pitchFamily="34" charset="0"/>
              </a:rPr>
              <a:t>Government of A.P Additional Budget – Rs.684 </a:t>
            </a:r>
            <a:r>
              <a:rPr lang="en-US" sz="3200" b="1" dirty="0" err="1" smtClean="0">
                <a:latin typeface="Corbel" pitchFamily="34" charset="0"/>
              </a:rPr>
              <a:t>crs</a:t>
            </a:r>
            <a:r>
              <a:rPr lang="en-US" sz="3200" b="1" dirty="0" smtClean="0">
                <a:latin typeface="Corbel" pitchFamily="34" charset="0"/>
              </a:rPr>
              <a:t>. </a:t>
            </a:r>
            <a:endParaRPr lang="en-US" sz="3200" b="1" dirty="0">
              <a:latin typeface="Corbel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78970" y="4673600"/>
            <a:ext cx="11292115" cy="1843314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Antique Olive Roman" pitchFamily="34" charset="0"/>
              </a:rPr>
              <a:t>During the year 2018-19 the Scheme was extended to 174683 students of 450  Government Junior Colleges with an expenditure of Rs.5200.00 Lakhs (100% State share).</a:t>
            </a: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02470770"/>
              </p:ext>
            </p:extLst>
          </p:nvPr>
        </p:nvGraphicFramePr>
        <p:xfrm>
          <a:off x="457200" y="1204688"/>
          <a:ext cx="10892118" cy="3288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139"/>
                <a:gridCol w="2341296"/>
                <a:gridCol w="2646683"/>
              </a:tblGrid>
              <a:tr h="7190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tique Olive Roman" pitchFamily="34" charset="0"/>
                        </a:rPr>
                        <a:t>Item</a:t>
                      </a:r>
                      <a:endParaRPr lang="en-US" sz="2400" dirty="0">
                        <a:latin typeface="Antique Olive Roman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tique Olive Roman" pitchFamily="34" charset="0"/>
                        </a:rPr>
                        <a:t>2018-19</a:t>
                      </a:r>
                      <a:endParaRPr lang="en-US" sz="2400" dirty="0">
                        <a:latin typeface="Antique Olive Roman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tique Olive Roman" pitchFamily="34" charset="0"/>
                        </a:rPr>
                        <a:t>2019-20                           (proposed)</a:t>
                      </a:r>
                      <a:endParaRPr lang="en-US" sz="2400" dirty="0">
                        <a:latin typeface="Antique Olive Roman" pitchFamily="34" charset="0"/>
                      </a:endParaRPr>
                    </a:p>
                  </a:txBody>
                  <a:tcPr anchor="ctr"/>
                </a:tc>
              </a:tr>
              <a:tr h="51361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ntique Olive Roman" pitchFamily="34" charset="0"/>
                        </a:rPr>
                        <a:t>Coverage to IX &amp; X class </a:t>
                      </a:r>
                      <a:endParaRPr lang="en-US" sz="2400" b="1" dirty="0">
                        <a:latin typeface="Antique Olive Roman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tique Olive Roman" pitchFamily="34" charset="0"/>
                        </a:rPr>
                        <a:t>12235.00</a:t>
                      </a:r>
                      <a:endParaRPr lang="en-US" sz="2400" b="1" dirty="0">
                        <a:latin typeface="Antique Olive Roman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tique Olive Roman" pitchFamily="34" charset="0"/>
                        </a:rPr>
                        <a:t>18878.00</a:t>
                      </a:r>
                      <a:endParaRPr lang="en-US" sz="2400" b="1" dirty="0">
                        <a:latin typeface="Antique Olive Roman" pitchFamily="34" charset="0"/>
                      </a:endParaRPr>
                    </a:p>
                  </a:txBody>
                  <a:tcPr anchor="ctr"/>
                </a:tc>
              </a:tr>
              <a:tr h="92450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ntique Olive Roman" pitchFamily="34" charset="0"/>
                        </a:rPr>
                        <a:t>Supply of Eggs (5</a:t>
                      </a:r>
                      <a:r>
                        <a:rPr lang="en-US" sz="2400" b="1" baseline="0" dirty="0" smtClean="0">
                          <a:latin typeface="Antique Olive Roman" pitchFamily="34" charset="0"/>
                        </a:rPr>
                        <a:t> Eggs for a week)</a:t>
                      </a:r>
                    </a:p>
                    <a:p>
                      <a:r>
                        <a:rPr lang="en-US" sz="2400" b="1" baseline="0" dirty="0" smtClean="0">
                          <a:latin typeface="Antique Olive Roman" pitchFamily="34" charset="0"/>
                        </a:rPr>
                        <a:t>for I to X classes</a:t>
                      </a:r>
                      <a:endParaRPr lang="en-US" sz="2400" b="1" dirty="0">
                        <a:latin typeface="Antique Olive Roman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tique Olive Roman" pitchFamily="34" charset="0"/>
                        </a:rPr>
                        <a:t>26672.00</a:t>
                      </a:r>
                      <a:endParaRPr lang="en-US" sz="2400" b="1" dirty="0">
                        <a:latin typeface="Antique Olive Roman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tique Olive Roman" pitchFamily="34" charset="0"/>
                        </a:rPr>
                        <a:t>26672.00</a:t>
                      </a:r>
                      <a:endParaRPr lang="en-US" sz="2400" b="1" dirty="0">
                        <a:latin typeface="Antique Olive Roman" pitchFamily="34" charset="0"/>
                      </a:endParaRPr>
                    </a:p>
                  </a:txBody>
                  <a:tcPr anchor="ctr"/>
                </a:tc>
              </a:tr>
              <a:tr h="51361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ntique Olive Roman" pitchFamily="34" charset="0"/>
                        </a:rPr>
                        <a:t>Enhanced Honorarium to CCHs</a:t>
                      </a:r>
                      <a:endParaRPr lang="en-US" sz="2400" b="1" dirty="0">
                        <a:latin typeface="Antique Olive Roman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tique Olive Roman" pitchFamily="34" charset="0"/>
                        </a:rPr>
                        <a:t>4238.21</a:t>
                      </a:r>
                      <a:endParaRPr lang="en-US" sz="2400" b="1" dirty="0">
                        <a:latin typeface="Antique Olive Roman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tique Olive Roman" pitchFamily="34" charset="0"/>
                        </a:rPr>
                        <a:t>17659.20</a:t>
                      </a:r>
                      <a:endParaRPr lang="en-US" sz="2400" b="1" dirty="0">
                        <a:latin typeface="Antique Olive Roman" pitchFamily="34" charset="0"/>
                      </a:endParaRPr>
                    </a:p>
                  </a:txBody>
                  <a:tcPr anchor="ctr"/>
                </a:tc>
              </a:tr>
              <a:tr h="51361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tique Olive Roman" pitchFamily="34" charset="0"/>
                        </a:rPr>
                        <a:t>TOTAL</a:t>
                      </a:r>
                      <a:endParaRPr lang="en-US" sz="2400" b="1" dirty="0">
                        <a:latin typeface="Antique Olive Roman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tique Olive Roman" pitchFamily="34" charset="0"/>
                        </a:rPr>
                        <a:t>43145.21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tique Olive Roman" pitchFamily="34" charset="0"/>
                        </a:rPr>
                        <a:t>63209.20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tique Olive Roman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6" name="Picture 1" descr="G:\WEBSITE\imagesCAK43VU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9943" y="28574"/>
            <a:ext cx="1499508" cy="109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9460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2012" y="286603"/>
            <a:ext cx="11778018" cy="897341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rIns="0" bIns="0" anchor="ctr"/>
          <a:lstStyle/>
          <a:p>
            <a:pPr algn="ctr">
              <a:defRPr/>
            </a:pPr>
            <a:r>
              <a:rPr lang="en-US" sz="3000" b="1" dirty="0" smtClean="0">
                <a:latin typeface="Corbel" pitchFamily="34" charset="0"/>
                <a:cs typeface="Times New Roman" pitchFamily="18" charset="0"/>
              </a:rPr>
              <a:t>Construction of Kitchen cum Store Rooms</a:t>
            </a:r>
            <a:endParaRPr lang="en-US" sz="3000" b="1" dirty="0">
              <a:latin typeface="Corbel" pitchFamily="34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3501533"/>
              </p:ext>
            </p:extLst>
          </p:nvPr>
        </p:nvGraphicFramePr>
        <p:xfrm>
          <a:off x="259307" y="1170296"/>
          <a:ext cx="11737075" cy="473701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80782"/>
                <a:gridCol w="2478366"/>
                <a:gridCol w="2891988"/>
                <a:gridCol w="2328812"/>
                <a:gridCol w="2557127"/>
              </a:tblGrid>
              <a:tr h="1451647">
                <a:tc>
                  <a:txBody>
                    <a:bodyPr/>
                    <a:lstStyle/>
                    <a:p>
                      <a:pPr algn="ctr"/>
                      <a:r>
                        <a:rPr lang="en-IN" sz="2400" u="none" strike="noStrike" dirty="0" smtClean="0">
                          <a:solidFill>
                            <a:schemeClr val="tx1"/>
                          </a:solidFill>
                        </a:rPr>
                        <a:t>Phase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Apple Chancery" pitchFamily="66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u="none" strike="noStrike" dirty="0" smtClean="0">
                          <a:solidFill>
                            <a:schemeClr val="tx1"/>
                          </a:solidFill>
                        </a:rPr>
                        <a:t>Units Sanction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Apple Chancery" pitchFamily="66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u="none" strike="noStrike" dirty="0" smtClean="0">
                          <a:solidFill>
                            <a:schemeClr val="tx1"/>
                          </a:solidFill>
                        </a:rPr>
                        <a:t>Completed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Apple Chancery" pitchFamily="66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u="none" strike="noStrike" dirty="0" smtClean="0">
                          <a:solidFill>
                            <a:schemeClr val="tx1"/>
                          </a:solidFill>
                        </a:rPr>
                        <a:t>Progress</a:t>
                      </a:r>
                      <a:endParaRPr lang="en-IN" sz="2400" b="1" u="none" strike="noStrike" dirty="0" smtClean="0">
                        <a:solidFill>
                          <a:schemeClr val="tx1"/>
                        </a:solidFill>
                        <a:latin typeface="Apple Chancery" pitchFamily="66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solidFill>
                            <a:schemeClr val="tx1"/>
                          </a:solidFill>
                        </a:rPr>
                        <a:t>To be started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Apple Chancery" pitchFamily="66" charset="0"/>
                      </a:endParaRPr>
                    </a:p>
                  </a:txBody>
                  <a:tcPr marL="121920" marR="121920" anchor="ctr"/>
                </a:tc>
              </a:tr>
              <a:tr h="995893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 I</a:t>
                      </a:r>
                      <a:endParaRPr lang="en-IN" sz="2400" b="1" dirty="0">
                        <a:latin typeface="Apple Chancery" pitchFamily="66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/>
                        <a:t>31,213</a:t>
                      </a:r>
                      <a:endParaRPr lang="en-IN" sz="2400" b="1" dirty="0">
                        <a:latin typeface="Apple Chancery" pitchFamily="66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11,690</a:t>
                      </a:r>
                      <a:endParaRPr lang="en-IN" sz="2400" b="1" dirty="0">
                        <a:latin typeface="Apple Chancery" pitchFamily="66" charset="0"/>
                      </a:endParaRPr>
                    </a:p>
                  </a:txBody>
                  <a:tcPr marL="121920" marR="121920"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             19,523 </a:t>
                      </a:r>
                      <a:r>
                        <a:rPr lang="en-US" sz="1600" b="1" dirty="0" smtClean="0"/>
                        <a:t>(units surrender to Govt.)</a:t>
                      </a:r>
                      <a:endParaRPr lang="en-IN" sz="1200" b="1" dirty="0">
                        <a:latin typeface="Apple Chancery" pitchFamily="66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2907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II</a:t>
                      </a:r>
                      <a:endParaRPr lang="en-IN" sz="2400" b="1" dirty="0">
                        <a:latin typeface="Apple Chancery" pitchFamily="66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/>
                        <a:t>13,103</a:t>
                      </a:r>
                      <a:endParaRPr lang="en-IN" sz="2400" b="1" dirty="0">
                        <a:latin typeface="Apple Chancery" pitchFamily="66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/>
                        <a:t>6,601</a:t>
                      </a:r>
                      <a:endParaRPr lang="en-IN" sz="2400" b="1" dirty="0">
                        <a:latin typeface="Apple Chancery" pitchFamily="66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/>
                        <a:t>1,033</a:t>
                      </a:r>
                      <a:endParaRPr lang="en-IN" sz="2400" b="1" dirty="0">
                        <a:latin typeface="Apple Chancery" pitchFamily="66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/>
                        <a:t>5,469</a:t>
                      </a:r>
                      <a:endParaRPr lang="en-IN" sz="2400" b="1" dirty="0">
                        <a:latin typeface="Apple Chancery" pitchFamily="66" charset="0"/>
                      </a:endParaRPr>
                    </a:p>
                  </a:txBody>
                  <a:tcPr marL="121920" marR="121920" anchor="ctr"/>
                </a:tc>
              </a:tr>
              <a:tr h="9958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III</a:t>
                      </a:r>
                      <a:endParaRPr lang="en-IN" sz="2400" b="1" dirty="0">
                        <a:latin typeface="Apple Chancery" pitchFamily="66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0" dirty="0" smtClean="0"/>
                        <a:t>Re-allotment</a:t>
                      </a:r>
                    </a:p>
                    <a:p>
                      <a:pPr algn="ctr"/>
                      <a:r>
                        <a:rPr lang="en-IN" sz="2400" b="0" dirty="0" smtClean="0"/>
                        <a:t>From Phase-I</a:t>
                      </a:r>
                      <a:endParaRPr lang="en-IN" sz="2400" b="0" dirty="0">
                        <a:latin typeface="Apple Chancery" pitchFamily="66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/>
                        <a:t>-</a:t>
                      </a:r>
                      <a:endParaRPr lang="en-IN" sz="2400" b="1" dirty="0">
                        <a:latin typeface="Apple Chancery" pitchFamily="66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/>
                        <a:t>-</a:t>
                      </a:r>
                      <a:endParaRPr lang="en-IN" sz="2400" b="1" dirty="0">
                        <a:latin typeface="Apple Chancery" pitchFamily="66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/>
                        <a:t>16,689</a:t>
                      </a:r>
                      <a:endParaRPr lang="en-IN" sz="2400" b="1" dirty="0">
                        <a:latin typeface="Apple Chancery" pitchFamily="66" charset="0"/>
                      </a:endParaRPr>
                    </a:p>
                  </a:txBody>
                  <a:tcPr marL="121920" marR="121920" anchor="ctr"/>
                </a:tc>
              </a:tr>
              <a:tr h="600678"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/>
                        <a:t>TOTAL</a:t>
                      </a:r>
                      <a:endParaRPr lang="en-IN" sz="2400" b="1" dirty="0">
                        <a:latin typeface="Apple Chancery" pitchFamily="66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/>
                        <a:t>44,316</a:t>
                      </a:r>
                      <a:endParaRPr lang="en-IN" sz="2400" b="1" dirty="0">
                        <a:latin typeface="Apple Chancery" pitchFamily="66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/>
                        <a:t>18,291</a:t>
                      </a:r>
                      <a:endParaRPr lang="en-IN" sz="2400" b="1" dirty="0">
                        <a:latin typeface="Apple Chancery" pitchFamily="66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/>
                        <a:t>1,033</a:t>
                      </a:r>
                      <a:endParaRPr lang="en-IN" sz="2400" b="1" dirty="0">
                        <a:latin typeface="Apple Chancery" pitchFamily="66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22,158</a:t>
                      </a:r>
                      <a:endParaRPr lang="en-US" sz="2400" b="1" dirty="0">
                        <a:latin typeface="Apple Chancery" pitchFamily="66" charset="0"/>
                      </a:endParaRPr>
                    </a:p>
                  </a:txBody>
                  <a:tcPr marL="121920" marR="121920" anchor="ctr"/>
                </a:tc>
              </a:tr>
            </a:tbl>
          </a:graphicData>
        </a:graphic>
      </p:graphicFrame>
      <p:pic>
        <p:nvPicPr>
          <p:cNvPr id="23603" name="Picture 1" descr="G:\WEBSITE\imagesCAK43VU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04255" y="28574"/>
            <a:ext cx="1405196" cy="114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6641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291" y="360969"/>
            <a:ext cx="10204852" cy="640080"/>
          </a:xfrm>
        </p:spPr>
        <p:txBody>
          <a:bodyPr anchor="ctr">
            <a:normAutofit/>
          </a:bodyPr>
          <a:lstStyle/>
          <a:p>
            <a:pPr algn="r"/>
            <a:r>
              <a:rPr lang="en-US" b="1" dirty="0" smtClean="0">
                <a:latin typeface="Century Gothic" pitchFamily="34" charset="0"/>
              </a:rPr>
              <a:t>Estimated Budget for Kitchen cum Store Rooms</a:t>
            </a:r>
            <a:endParaRPr lang="en-US" b="1" dirty="0">
              <a:latin typeface="Century Gothic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xmlns="" val="2303582468"/>
              </p:ext>
            </p:extLst>
          </p:nvPr>
        </p:nvGraphicFramePr>
        <p:xfrm>
          <a:off x="539750" y="1219202"/>
          <a:ext cx="10237107" cy="4389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48471"/>
                <a:gridCol w="1867640"/>
                <a:gridCol w="4320996"/>
              </a:tblGrid>
              <a:tr h="6485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pple Chancery" pitchFamily="66" charset="0"/>
                        </a:rPr>
                        <a:t>Enrollment Range</a:t>
                      </a:r>
                      <a:endParaRPr lang="en-US" sz="2400" dirty="0">
                        <a:latin typeface="Apple Chancery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pple Chancery" pitchFamily="66" charset="0"/>
                        </a:rPr>
                        <a:t>No.of</a:t>
                      </a:r>
                      <a:r>
                        <a:rPr lang="en-US" sz="2400" dirty="0" smtClean="0">
                          <a:latin typeface="Apple Chancery" pitchFamily="66" charset="0"/>
                        </a:rPr>
                        <a:t> Schools</a:t>
                      </a:r>
                      <a:endParaRPr lang="en-US" sz="2400" dirty="0">
                        <a:latin typeface="Apple Chancery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pple Chancery" pitchFamily="66" charset="0"/>
                        </a:rPr>
                        <a:t>Estimated </a:t>
                      </a:r>
                      <a:r>
                        <a:rPr lang="en-US" sz="2400" dirty="0" err="1" smtClean="0">
                          <a:latin typeface="Apple Chancery" pitchFamily="66" charset="0"/>
                        </a:rPr>
                        <a:t>Expendr</a:t>
                      </a:r>
                      <a:r>
                        <a:rPr lang="en-US" sz="2400" dirty="0" smtClean="0">
                          <a:latin typeface="Apple Chancery" pitchFamily="66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pple Chancery" pitchFamily="66" charset="0"/>
                        </a:rPr>
                        <a:t>In Lakhs</a:t>
                      </a:r>
                      <a:endParaRPr lang="en-US" sz="2400" dirty="0">
                        <a:latin typeface="Apple Chancery" pitchFamily="66" charset="0"/>
                      </a:endParaRPr>
                    </a:p>
                  </a:txBody>
                  <a:tcPr anchor="ctr"/>
                </a:tc>
              </a:tr>
              <a:tr h="39824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pple Chancery" pitchFamily="66" charset="0"/>
                        </a:rPr>
                        <a:t>0-100 (20sq </a:t>
                      </a:r>
                      <a:r>
                        <a:rPr lang="en-US" sz="2400" dirty="0" err="1" smtClean="0">
                          <a:latin typeface="Apple Chancery" pitchFamily="66" charset="0"/>
                        </a:rPr>
                        <a:t>Mtr</a:t>
                      </a:r>
                      <a:r>
                        <a:rPr lang="en-US" sz="2400" dirty="0" smtClean="0">
                          <a:latin typeface="Apple Chancery" pitchFamily="66" charset="0"/>
                        </a:rPr>
                        <a:t>)</a:t>
                      </a:r>
                      <a:endParaRPr lang="en-US" sz="2400" dirty="0">
                        <a:latin typeface="Apple Chancery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Apple Chancery" pitchFamily="66" charset="0"/>
                        </a:rPr>
                        <a:t>18251</a:t>
                      </a:r>
                      <a:endParaRPr lang="en-US" sz="2400" dirty="0">
                        <a:latin typeface="Apple Chancery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Apple Chancery" pitchFamily="66" charset="0"/>
                        </a:rPr>
                        <a:t>52927.90</a:t>
                      </a:r>
                      <a:endParaRPr lang="en-US" sz="2400" dirty="0">
                        <a:latin typeface="Apple Chancery" pitchFamily="66" charset="0"/>
                      </a:endParaRPr>
                    </a:p>
                  </a:txBody>
                  <a:tcPr anchor="ctr"/>
                </a:tc>
              </a:tr>
              <a:tr h="39824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pple Chancery" pitchFamily="66" charset="0"/>
                        </a:rPr>
                        <a:t>101-200 (24sq </a:t>
                      </a:r>
                      <a:r>
                        <a:rPr lang="en-US" sz="2400" dirty="0" err="1" smtClean="0">
                          <a:latin typeface="Apple Chancery" pitchFamily="66" charset="0"/>
                        </a:rPr>
                        <a:t>Mtr</a:t>
                      </a:r>
                      <a:r>
                        <a:rPr lang="en-US" sz="2400" dirty="0" smtClean="0">
                          <a:latin typeface="Apple Chancery" pitchFamily="66" charset="0"/>
                        </a:rPr>
                        <a:t>)</a:t>
                      </a:r>
                      <a:endParaRPr lang="en-US" sz="2400" dirty="0">
                        <a:latin typeface="Apple Chancery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Apple Chancery" pitchFamily="66" charset="0"/>
                        </a:rPr>
                        <a:t>1818</a:t>
                      </a:r>
                      <a:endParaRPr lang="en-US" sz="2400" dirty="0">
                        <a:latin typeface="Apple Chancery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Apple Chancery" pitchFamily="66" charset="0"/>
                        </a:rPr>
                        <a:t>6326.64</a:t>
                      </a:r>
                      <a:endParaRPr lang="en-US" sz="2400" dirty="0">
                        <a:latin typeface="Apple Chancery" pitchFamily="66" charset="0"/>
                      </a:endParaRPr>
                    </a:p>
                  </a:txBody>
                  <a:tcPr anchor="ctr"/>
                </a:tc>
              </a:tr>
              <a:tr h="39824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pple Chancery" pitchFamily="66" charset="0"/>
                        </a:rPr>
                        <a:t>201-300 (28sq </a:t>
                      </a:r>
                      <a:r>
                        <a:rPr lang="en-US" sz="2400" dirty="0" err="1" smtClean="0">
                          <a:latin typeface="Apple Chancery" pitchFamily="66" charset="0"/>
                        </a:rPr>
                        <a:t>Mtr</a:t>
                      </a:r>
                      <a:r>
                        <a:rPr lang="en-US" sz="2400" dirty="0" smtClean="0">
                          <a:latin typeface="Apple Chancery" pitchFamily="66" charset="0"/>
                        </a:rPr>
                        <a:t>)</a:t>
                      </a:r>
                      <a:endParaRPr lang="en-US" sz="2400" dirty="0">
                        <a:latin typeface="Apple Chancery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Apple Chancery" pitchFamily="66" charset="0"/>
                        </a:rPr>
                        <a:t>429</a:t>
                      </a:r>
                      <a:endParaRPr lang="en-US" sz="2400" dirty="0">
                        <a:latin typeface="Apple Chancery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Apple Chancery" pitchFamily="66" charset="0"/>
                        </a:rPr>
                        <a:t>1741.74</a:t>
                      </a:r>
                      <a:endParaRPr lang="en-US" sz="2400" dirty="0">
                        <a:latin typeface="Apple Chancery" pitchFamily="66" charset="0"/>
                      </a:endParaRPr>
                    </a:p>
                  </a:txBody>
                  <a:tcPr anchor="ctr"/>
                </a:tc>
              </a:tr>
              <a:tr h="39824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pple Chancery" pitchFamily="66" charset="0"/>
                        </a:rPr>
                        <a:t>301-400 (32sq </a:t>
                      </a:r>
                      <a:r>
                        <a:rPr lang="en-US" sz="2400" dirty="0" err="1" smtClean="0">
                          <a:latin typeface="Apple Chancery" pitchFamily="66" charset="0"/>
                        </a:rPr>
                        <a:t>Mtr</a:t>
                      </a:r>
                      <a:r>
                        <a:rPr lang="en-US" sz="2400" dirty="0" smtClean="0">
                          <a:latin typeface="Apple Chancery" pitchFamily="66" charset="0"/>
                        </a:rPr>
                        <a:t>)</a:t>
                      </a:r>
                      <a:endParaRPr lang="en-US" sz="2400" dirty="0">
                        <a:latin typeface="Apple Chancery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Apple Chancery" pitchFamily="66" charset="0"/>
                        </a:rPr>
                        <a:t>213</a:t>
                      </a:r>
                      <a:endParaRPr lang="en-US" sz="2400" dirty="0">
                        <a:latin typeface="Apple Chancery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Apple Chancery" pitchFamily="66" charset="0"/>
                        </a:rPr>
                        <a:t>988.32</a:t>
                      </a:r>
                      <a:endParaRPr lang="en-US" sz="2400" dirty="0">
                        <a:latin typeface="Apple Chancery" pitchFamily="66" charset="0"/>
                      </a:endParaRPr>
                    </a:p>
                  </a:txBody>
                  <a:tcPr anchor="ctr"/>
                </a:tc>
              </a:tr>
              <a:tr h="39824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pple Chancery" pitchFamily="66" charset="0"/>
                        </a:rPr>
                        <a:t>401-500 (36sq </a:t>
                      </a:r>
                      <a:r>
                        <a:rPr lang="en-US" sz="2400" dirty="0" err="1" smtClean="0">
                          <a:latin typeface="Apple Chancery" pitchFamily="66" charset="0"/>
                        </a:rPr>
                        <a:t>Mtr</a:t>
                      </a:r>
                      <a:r>
                        <a:rPr lang="en-US" sz="2400" dirty="0" smtClean="0">
                          <a:latin typeface="Apple Chancery" pitchFamily="66" charset="0"/>
                        </a:rPr>
                        <a:t>)</a:t>
                      </a:r>
                      <a:endParaRPr lang="en-US" sz="2400" dirty="0">
                        <a:latin typeface="Apple Chancery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Apple Chancery" pitchFamily="66" charset="0"/>
                        </a:rPr>
                        <a:t>125</a:t>
                      </a:r>
                      <a:endParaRPr lang="en-US" sz="2400" dirty="0">
                        <a:latin typeface="Apple Chancery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Apple Chancery" pitchFamily="66" charset="0"/>
                        </a:rPr>
                        <a:t>652.50</a:t>
                      </a:r>
                      <a:endParaRPr lang="en-US" sz="2400" dirty="0">
                        <a:latin typeface="Apple Chancery" pitchFamily="66" charset="0"/>
                      </a:endParaRPr>
                    </a:p>
                  </a:txBody>
                  <a:tcPr anchor="ctr"/>
                </a:tc>
              </a:tr>
              <a:tr h="648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pple Chancery" pitchFamily="66" charset="0"/>
                        </a:rPr>
                        <a:t>501</a:t>
                      </a:r>
                      <a:r>
                        <a:rPr lang="en-US" sz="2400" baseline="0" dirty="0" smtClean="0">
                          <a:latin typeface="Apple Chancery" pitchFamily="66" charset="0"/>
                        </a:rPr>
                        <a:t> &amp; Above </a:t>
                      </a:r>
                      <a:r>
                        <a:rPr lang="en-US" sz="2400" dirty="0" smtClean="0">
                          <a:latin typeface="Apple Chancery" pitchFamily="66" charset="0"/>
                        </a:rPr>
                        <a:t>(40sq </a:t>
                      </a:r>
                      <a:r>
                        <a:rPr lang="en-US" sz="2400" dirty="0" err="1" smtClean="0">
                          <a:latin typeface="Apple Chancery" pitchFamily="66" charset="0"/>
                        </a:rPr>
                        <a:t>Mtr</a:t>
                      </a:r>
                      <a:r>
                        <a:rPr lang="en-US" sz="2400" dirty="0" smtClean="0">
                          <a:latin typeface="Apple Chancery" pitchFamily="66" charset="0"/>
                        </a:rPr>
                        <a:t> &amp; above)</a:t>
                      </a:r>
                      <a:endParaRPr lang="en-US" sz="2400" dirty="0">
                        <a:latin typeface="Apple Chancery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Apple Chancery" pitchFamily="66" charset="0"/>
                        </a:rPr>
                        <a:t>151</a:t>
                      </a:r>
                      <a:endParaRPr lang="en-US" sz="2400" dirty="0">
                        <a:latin typeface="Apple Chancery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Apple Chancery" pitchFamily="66" charset="0"/>
                        </a:rPr>
                        <a:t>1037.04</a:t>
                      </a:r>
                      <a:endParaRPr lang="en-US" sz="2400" dirty="0">
                        <a:latin typeface="Apple Chancery" pitchFamily="66" charset="0"/>
                      </a:endParaRPr>
                    </a:p>
                  </a:txBody>
                  <a:tcPr anchor="ctr"/>
                </a:tc>
              </a:tr>
              <a:tr h="39824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pple Chancery" pitchFamily="66" charset="0"/>
                        </a:rPr>
                        <a:t>TOTAL</a:t>
                      </a:r>
                      <a:endParaRPr lang="en-US" sz="2400" b="1" dirty="0">
                        <a:latin typeface="Apple Chancery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pple Chancery" pitchFamily="66" charset="0"/>
                        </a:rPr>
                        <a:t>20,987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ple Chancery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ple Chancery" pitchFamily="66" charset="0"/>
                        </a:rPr>
                        <a:t>63674.14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03200" y="5660571"/>
            <a:ext cx="11742057" cy="89216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Amount already sanctioned  by GOI Rs.11713.80 lakhs+ State Share Rs7809.20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lacs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Additional Requirement  Rs.26490.68 lakhs (Central share) + Rs.17660.45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lakh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(State share)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29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5495" y="1331259"/>
            <a:ext cx="5408706" cy="416859"/>
          </a:xfrm>
          <a:solidFill>
            <a:srgbClr val="EE833A"/>
          </a:solidFill>
        </p:spPr>
        <p:txBody>
          <a:bodyPr>
            <a:noAutofit/>
          </a:bodyPr>
          <a:lstStyle/>
          <a:p>
            <a:pPr lvl="0"/>
            <a:r>
              <a:rPr lang="en-US" sz="2400" dirty="0" smtClean="0"/>
              <a:t>Pilot - Breakfast: &amp; Supplementary food</a:t>
            </a:r>
            <a:endParaRPr lang="en-IN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14406" y="1765300"/>
            <a:ext cx="5475194" cy="31369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marL="457200" lvl="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Segoe UI Symbol" pitchFamily="34" charset="0"/>
              </a:rPr>
              <a:t>Primary class children drought affected areas of two districts (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Segoe UI Symbol" pitchFamily="34" charset="0"/>
              </a:rPr>
              <a:t>Anantapur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Segoe UI Symbol" pitchFamily="34" charset="0"/>
              </a:rPr>
              <a:t> and 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Segoe UI Symbol" pitchFamily="34" charset="0"/>
              </a:rPr>
              <a:t>Prakasam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Segoe UI Symbol" pitchFamily="34" charset="0"/>
              </a:rPr>
              <a:t>) are covered. (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Segoe UI Symbol" pitchFamily="34" charset="0"/>
              </a:rPr>
              <a:t>Veg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Segoe UI Symbol" pitchFamily="34" charset="0"/>
              </a:rPr>
              <a:t> bath, 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Segoe UI Symbol" pitchFamily="34" charset="0"/>
              </a:rPr>
              <a:t>Raagi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Segoe UI Symbol" pitchFamily="34" charset="0"/>
              </a:rPr>
              <a:t> 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Segoe UI Symbol" pitchFamily="34" charset="0"/>
              </a:rPr>
              <a:t>Laddu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Segoe UI Symbol" pitchFamily="34" charset="0"/>
              </a:rPr>
              <a:t> and 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Segoe UI Symbol" pitchFamily="34" charset="0"/>
              </a:rPr>
              <a:t>Chikki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Segoe UI Symbol" pitchFamily="34" charset="0"/>
              </a:rPr>
              <a:t> 2 days each)</a:t>
            </a:r>
          </a:p>
          <a:p>
            <a:pPr marL="457200" lvl="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ea typeface="Segoe UI Symbol" pitchFamily="34" charset="0"/>
            </a:endParaRPr>
          </a:p>
          <a:p>
            <a:pPr marL="457200" lvl="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Segoe UI Symbol" pitchFamily="34" charset="0"/>
              </a:rPr>
              <a:t>Chikki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Segoe UI Symbol" pitchFamily="34" charset="0"/>
              </a:rPr>
              <a:t> and 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Segoe UI Symbol" pitchFamily="34" charset="0"/>
              </a:rPr>
              <a:t>Raagi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Segoe UI Symbol" pitchFamily="34" charset="0"/>
              </a:rPr>
              <a:t> 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Segoe UI Symbol" pitchFamily="34" charset="0"/>
              </a:rPr>
              <a:t>Laddu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Segoe UI Symbol" pitchFamily="34" charset="0"/>
              </a:rPr>
              <a:t> for three days each is proposed to be provided to 2000 children, who are selected by SAAP for National Games in convergence with AP State Sports Authority.</a:t>
            </a:r>
            <a:endParaRPr lang="en-IN" sz="1800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9401" y="4950011"/>
            <a:ext cx="5473699" cy="447489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>
              <a:lnSpc>
                <a:spcPts val="24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Segoe UI Symbol" pitchFamily="34" charset="0"/>
                <a:ea typeface="Segoe UI Symbol" pitchFamily="34" charset="0"/>
                <a:cs typeface="Gautami" pitchFamily="34" charset="0"/>
              </a:rPr>
              <a:t>Kitchen Gardens</a:t>
            </a:r>
            <a:r>
              <a:rPr lang="en-US" sz="2000" b="1" dirty="0" smtClean="0">
                <a:solidFill>
                  <a:schemeClr val="bg1"/>
                </a:solidFill>
                <a:latin typeface="Segoe UI Symbol" pitchFamily="34" charset="0"/>
                <a:ea typeface="Segoe UI Symbol" pitchFamily="34" charset="0"/>
                <a:cs typeface="Gautami" pitchFamily="34" charset="0"/>
              </a:rPr>
              <a:t>:</a:t>
            </a:r>
            <a:endParaRPr lang="en-US" sz="2000" b="1" dirty="0" smtClean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2388" y="349624"/>
            <a:ext cx="11631705" cy="87405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Utilization of Flexi Funds (Estimate:Rs.2665.55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lakh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)</a:t>
            </a:r>
            <a:endParaRPr kumimoji="0" lang="en-I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5153" y="5974229"/>
            <a:ext cx="11685494" cy="475129"/>
          </a:xfrm>
          <a:prstGeom prst="rect">
            <a:avLst/>
          </a:prstGeom>
          <a:solidFill>
            <a:srgbClr val="DD462F"/>
          </a:solidFill>
        </p:spPr>
        <p:txBody>
          <a:bodyPr vert="horz" lIns="91440" tIns="45720" rIns="91440" bIns="45720" rtlCol="0" anchor="b" anchorCtr="0">
            <a:no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Total </a:t>
            </a:r>
            <a:r>
              <a:rPr lang="en-US" sz="24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Estimated </a:t>
            </a:r>
            <a:r>
              <a:rPr lang="en-US" sz="24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Expenditure : Rs.2560.09 </a:t>
            </a:r>
            <a:r>
              <a:rPr lang="en-US" sz="2400" b="1" noProof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lakh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5750112" y="1320579"/>
          <a:ext cx="5565588" cy="3563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1788"/>
                <a:gridCol w="1155700"/>
                <a:gridCol w="1308100"/>
                <a:gridCol w="1270000"/>
              </a:tblGrid>
              <a:tr h="564562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Item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Unit Price (in Rs)</a:t>
                      </a:r>
                      <a:endParaRPr lang="en-IN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</a:p>
                    <a:p>
                      <a:pPr algn="ctr" fontAlgn="b"/>
                      <a:r>
                        <a:rPr lang="en-IN" sz="1800" b="1" i="0" u="none" strike="noStrike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W.Days</a:t>
                      </a:r>
                      <a:endParaRPr lang="en-IN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Est. Cost       (in </a:t>
                      </a:r>
                      <a:r>
                        <a:rPr lang="en-IN" sz="1800" b="1" i="0" u="none" strike="noStrike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lakhs</a:t>
                      </a:r>
                      <a:r>
                        <a:rPr lang="en-IN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)</a:t>
                      </a:r>
                      <a:endParaRPr lang="en-IN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755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Drought Affected Areas: (197829 children)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7554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Veg. bath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564.66</a:t>
                      </a:r>
                    </a:p>
                  </a:txBody>
                  <a:tcPr marL="9525" marR="9525" marT="9525" marB="0" anchor="ctr"/>
                </a:tc>
              </a:tr>
              <a:tr h="400751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Raagi</a:t>
                      </a:r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IN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Laddu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4.00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577.66</a:t>
                      </a:r>
                    </a:p>
                  </a:txBody>
                  <a:tcPr marL="9525" marR="9525" marT="9525" marB="0" anchor="ctr"/>
                </a:tc>
              </a:tr>
              <a:tr h="317554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Chikki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5.00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731.97</a:t>
                      </a:r>
                    </a:p>
                  </a:txBody>
                  <a:tcPr marL="9525" marR="9525" marT="9525" marB="0" anchor="ctr"/>
                </a:tc>
              </a:tr>
              <a:tr h="47796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IN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Children selected for </a:t>
                      </a:r>
                      <a:r>
                        <a:rPr lang="en-IN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National Games (2000):</a:t>
                      </a:r>
                      <a:endParaRPr lang="en-IN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74483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Raagi</a:t>
                      </a:r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IN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Laddu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4.00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8.80</a:t>
                      </a:r>
                    </a:p>
                  </a:txBody>
                  <a:tcPr marL="9525" marR="9525" marT="9525" marB="0" anchor="ctr"/>
                </a:tc>
              </a:tr>
              <a:tr h="317554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Chikki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5.00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11.00</a:t>
                      </a:r>
                    </a:p>
                  </a:txBody>
                  <a:tcPr marL="9525" marR="9525" marT="9525" marB="0" anchor="ctr"/>
                </a:tc>
              </a:tr>
              <a:tr h="31755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Expenditure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b="1" i="0" u="none" strike="noStrike" dirty="0">
                          <a:solidFill>
                            <a:srgbClr val="923922"/>
                          </a:solidFill>
                          <a:latin typeface="Calibri"/>
                        </a:rPr>
                        <a:t>1894.09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304800" y="5407211"/>
            <a:ext cx="11455400" cy="4220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>
              <a:lnSpc>
                <a:spcPts val="2400"/>
              </a:lnSpc>
            </a:pPr>
            <a:r>
              <a:rPr lang="en-US" sz="1900" b="1" dirty="0" smtClean="0">
                <a:latin typeface="Segoe UI Symbol" pitchFamily="34" charset="0"/>
                <a:ea typeface="Segoe UI Symbol" pitchFamily="34" charset="0"/>
                <a:cs typeface="Gautami" pitchFamily="34" charset="0"/>
              </a:rPr>
              <a:t>Proposed for development: 13,324 -  Budget (@Rs.5000/- ) 	</a:t>
            </a:r>
            <a:r>
              <a:rPr lang="en-US" sz="2000" b="1" dirty="0" smtClean="0">
                <a:solidFill>
                  <a:srgbClr val="923922"/>
                </a:solidFill>
                <a:latin typeface="Segoe UI Symbol" pitchFamily="34" charset="0"/>
                <a:ea typeface="Segoe UI Symbol" pitchFamily="34" charset="0"/>
                <a:cs typeface="Gautami" pitchFamily="34" charset="0"/>
              </a:rPr>
              <a:t>Rs.666.00 lakhs</a:t>
            </a:r>
            <a:endParaRPr lang="en-US" sz="1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14" y="96889"/>
            <a:ext cx="11959988" cy="645732"/>
          </a:xfrm>
          <a:solidFill>
            <a:schemeClr val="accent6">
              <a:lumMod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orbel" pitchFamily="34" charset="0"/>
              </a:rPr>
              <a:t>Kitchen / </a:t>
            </a:r>
            <a:r>
              <a:rPr lang="en-US" sz="3200" b="1" dirty="0" err="1" smtClean="0">
                <a:solidFill>
                  <a:schemeClr val="bg1"/>
                </a:solidFill>
                <a:latin typeface="Corbel" pitchFamily="34" charset="0"/>
              </a:rPr>
              <a:t>Nutri</a:t>
            </a:r>
            <a:r>
              <a:rPr lang="en-US" sz="32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Corbel" pitchFamily="34" charset="0"/>
              </a:rPr>
              <a:t>Gardens  </a:t>
            </a:r>
            <a:endParaRPr lang="en-IN" sz="3200" b="1" dirty="0">
              <a:solidFill>
                <a:schemeClr val="bg1"/>
              </a:solidFill>
              <a:latin typeface="Corbe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76471134"/>
              </p:ext>
            </p:extLst>
          </p:nvPr>
        </p:nvGraphicFramePr>
        <p:xfrm>
          <a:off x="3701142" y="710292"/>
          <a:ext cx="8519886" cy="594375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85031"/>
                <a:gridCol w="1801549"/>
                <a:gridCol w="1662758"/>
                <a:gridCol w="1635274"/>
                <a:gridCol w="1635274"/>
              </a:tblGrid>
              <a:tr h="9119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District</a:t>
                      </a:r>
                      <a:endParaRPr lang="en-IN" sz="1800" b="1" dirty="0">
                        <a:latin typeface="+mn-lt"/>
                      </a:endParaRPr>
                    </a:p>
                  </a:txBody>
                  <a:tcPr marL="66635" marR="6663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 smtClean="0">
                          <a:effectLst/>
                          <a:latin typeface="+mn-lt"/>
                        </a:rPr>
                        <a:t>Kitchen gardens - Scope</a:t>
                      </a:r>
                      <a:endParaRPr lang="en-IN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 smtClean="0">
                          <a:effectLst/>
                          <a:latin typeface="+mn-lt"/>
                        </a:rPr>
                        <a:t>Already </a:t>
                      </a:r>
                    </a:p>
                    <a:p>
                      <a:pPr algn="ctr" fontAlgn="ctr"/>
                      <a:r>
                        <a:rPr lang="en-IN" sz="1800" b="1" i="0" u="none" strike="noStrike" dirty="0" smtClean="0">
                          <a:effectLst/>
                          <a:latin typeface="+mn-lt"/>
                        </a:rPr>
                        <a:t>Set</a:t>
                      </a:r>
                      <a:r>
                        <a:rPr lang="en-IN" sz="1800" b="1" i="0" u="none" strike="noStrike" baseline="0" dirty="0" smtClean="0">
                          <a:effectLst/>
                          <a:latin typeface="+mn-lt"/>
                        </a:rPr>
                        <a:t> up &amp; functioning</a:t>
                      </a:r>
                      <a:endParaRPr lang="en-IN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 smtClean="0">
                          <a:effectLst/>
                          <a:latin typeface="+mn-lt"/>
                        </a:rPr>
                        <a:t>Kitchen Gardens</a:t>
                      </a:r>
                      <a:r>
                        <a:rPr lang="en-IN" sz="1800" u="none" strike="noStrike" baseline="0" dirty="0" smtClean="0">
                          <a:effectLst/>
                          <a:latin typeface="+mn-lt"/>
                        </a:rPr>
                        <a:t> U/</a:t>
                      </a:r>
                      <a:r>
                        <a:rPr lang="en-IN" sz="1800" u="none" strike="noStrike" dirty="0" smtClean="0">
                          <a:effectLst/>
                          <a:latin typeface="+mn-lt"/>
                        </a:rPr>
                        <a:t> Progress</a:t>
                      </a:r>
                      <a:endParaRPr lang="en-IN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effectLst/>
                          <a:latin typeface="+mn-lt"/>
                        </a:rPr>
                        <a:t>Proposed 2019-20</a:t>
                      </a:r>
                      <a:endParaRPr lang="en-IN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45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  <a:latin typeface="+mn-lt"/>
                        </a:rPr>
                        <a:t>Srikakulam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978</a:t>
                      </a:r>
                    </a:p>
                  </a:txBody>
                  <a:tcPr marL="0" marR="0" marT="0" marB="0" anchor="ctr"/>
                </a:tc>
              </a:tr>
              <a:tr h="345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  <a:latin typeface="+mn-lt"/>
                        </a:rPr>
                        <a:t>Vizianagaram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2091</a:t>
                      </a:r>
                    </a:p>
                  </a:txBody>
                  <a:tcPr marL="0" marR="0" marT="0" marB="0" anchor="ctr"/>
                </a:tc>
              </a:tr>
              <a:tr h="4910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Visakhapatnam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</a:t>
                      </a:r>
                    </a:p>
                  </a:txBody>
                  <a:tcPr marL="0" marR="0" marT="0" marB="0" anchor="ctr"/>
                </a:tc>
              </a:tr>
              <a:tr h="345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East Godavari</a:t>
                      </a:r>
                      <a:endParaRPr lang="en-US" sz="18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911</a:t>
                      </a:r>
                    </a:p>
                  </a:txBody>
                  <a:tcPr marL="0" marR="0" marT="0" marB="0" anchor="ctr"/>
                </a:tc>
              </a:tr>
              <a:tr h="345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West Godavari</a:t>
                      </a:r>
                      <a:endParaRPr lang="en-US" sz="18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3253</a:t>
                      </a:r>
                    </a:p>
                  </a:txBody>
                  <a:tcPr marL="0" marR="0" marT="0" marB="0" anchor="ctr"/>
                </a:tc>
              </a:tr>
              <a:tr h="345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Krishna</a:t>
                      </a:r>
                      <a:endParaRPr lang="en-US" sz="18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234</a:t>
                      </a:r>
                    </a:p>
                  </a:txBody>
                  <a:tcPr marL="0" marR="0" marT="0" marB="0" anchor="ctr"/>
                </a:tc>
              </a:tr>
              <a:tr h="345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Guntur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550</a:t>
                      </a:r>
                    </a:p>
                  </a:txBody>
                  <a:tcPr marL="0" marR="0" marT="0" marB="0" anchor="ctr"/>
                </a:tc>
              </a:tr>
              <a:tr h="345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  <a:latin typeface="+mn-lt"/>
                        </a:rPr>
                        <a:t>Prakasam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700</a:t>
                      </a:r>
                    </a:p>
                  </a:txBody>
                  <a:tcPr marL="0" marR="0" marT="0" marB="0" anchor="ctr"/>
                </a:tc>
              </a:tr>
              <a:tr h="345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Nellore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3136</a:t>
                      </a:r>
                    </a:p>
                  </a:txBody>
                  <a:tcPr marL="0" marR="0" marT="0" marB="0" anchor="ctr"/>
                </a:tc>
              </a:tr>
              <a:tr h="345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Chittoor</a:t>
                      </a:r>
                      <a:endParaRPr lang="en-US" sz="18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907</a:t>
                      </a:r>
                    </a:p>
                  </a:txBody>
                  <a:tcPr marL="0" marR="0" marT="0" marB="0" anchor="ctr"/>
                </a:tc>
              </a:tr>
              <a:tr h="345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Kadapa</a:t>
                      </a:r>
                      <a:endParaRPr lang="en-US" sz="18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0" marR="0" marT="0" marB="0" anchor="ctr"/>
                </a:tc>
              </a:tr>
              <a:tr h="345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Ananthapur</a:t>
                      </a:r>
                      <a:endParaRPr lang="en-US" sz="18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0" marR="0" marT="0" marB="0" anchor="ctr"/>
                </a:tc>
              </a:tr>
              <a:tr h="345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Kurnool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0" marR="0" marT="0" marB="0" anchor="ctr"/>
                </a:tc>
              </a:tr>
              <a:tr h="39515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n-lt"/>
                        </a:rPr>
                        <a:t>TOTAL</a:t>
                      </a:r>
                      <a:endParaRPr lang="en-IN" sz="1800" b="1" dirty="0">
                        <a:latin typeface="+mn-lt"/>
                      </a:endParaRPr>
                    </a:p>
                  </a:txBody>
                  <a:tcPr marL="66635" marR="6663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23,830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6,914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3,592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13,324</a:t>
                      </a:r>
                      <a:endParaRPr lang="en-IN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026" name="Picture 2" descr="C:\Users\Admin\Desktop\Model Kitchen PHOTOS\5c1e411f-5933-4aa4-9909-f5d859f7ac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550" y="1003299"/>
            <a:ext cx="3419121" cy="28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Admin\Pictures\jhjh.jf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30" y="3892465"/>
            <a:ext cx="3644672" cy="296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7744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14411" y="206062"/>
            <a:ext cx="6503831" cy="632138"/>
          </a:xfr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Corbel" pitchFamily="34" charset="0"/>
              </a:rPr>
              <a:t>Coverage during 2018-19</a:t>
            </a:r>
          </a:p>
        </p:txBody>
      </p:sp>
      <p:graphicFrame>
        <p:nvGraphicFramePr>
          <p:cNvPr id="4170" name="Group 7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2437507689"/>
              </p:ext>
            </p:extLst>
          </p:nvPr>
        </p:nvGraphicFramePr>
        <p:xfrm>
          <a:off x="156754" y="1143002"/>
          <a:ext cx="11608888" cy="360994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123406"/>
                <a:gridCol w="2053092"/>
                <a:gridCol w="1891228"/>
                <a:gridCol w="1629709"/>
                <a:gridCol w="1585059"/>
                <a:gridCol w="1902505"/>
                <a:gridCol w="1423889"/>
              </a:tblGrid>
              <a:tr h="56718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2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Sl.No</a:t>
                      </a: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Type of Schools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Approved by PAB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Achievement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(31.03.2019)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of 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Achievement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</a:tr>
              <a:tr h="4400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Schools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Children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Schools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Children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</a:tr>
              <a:tr h="71034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Primary (I to V)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34,812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16,80,000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34,776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15,40,018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92%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121920" marR="121920" marT="45716" marB="45716" anchor="ctr" horzOverflow="overflow"/>
                </a:tc>
              </a:tr>
              <a:tr h="4076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STC (NCLP)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  <a:defRPr/>
                      </a:pPr>
                      <a:r>
                        <a:rPr kumimoji="0" lang="en-US" sz="2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3955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3566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90%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121920" marR="121920" marT="45716" marB="45716" anchor="ctr" horzOverflow="overflow"/>
                </a:tc>
              </a:tr>
              <a:tr h="7089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Upper Primary </a:t>
                      </a:r>
                    </a:p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(VI to VIII)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10629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9,70,000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10583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9,23,636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95%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</a:tr>
              <a:tr h="409027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GRAND TOTAL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3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45,505</a:t>
                      </a: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3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26,53,955</a:t>
                      </a: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3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45,423</a:t>
                      </a: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3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24,67,220</a:t>
                      </a: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3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93%</a:t>
                      </a: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</a:tr>
            </a:tbl>
          </a:graphicData>
        </a:graphic>
      </p:graphicFrame>
      <p:pic>
        <p:nvPicPr>
          <p:cNvPr id="9266" name="Picture 1" descr="G:\WEBSITE\imagesCAK43VU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96651" y="28575"/>
            <a:ext cx="812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8167605"/>
              </p:ext>
            </p:extLst>
          </p:nvPr>
        </p:nvGraphicFramePr>
        <p:xfrm>
          <a:off x="1030515" y="4905904"/>
          <a:ext cx="9492342" cy="157744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9308"/>
                <a:gridCol w="4714761"/>
                <a:gridCol w="156242"/>
                <a:gridCol w="3742031"/>
              </a:tblGrid>
              <a:tr h="525815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/>
                </a:tc>
                <a:tc gridSpan="2">
                  <a:txBody>
                    <a:bodyPr/>
                    <a:lstStyle/>
                    <a:p>
                      <a:r>
                        <a:rPr lang="en-IN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CCHs  now working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en-IN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85143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/>
                </a:tc>
              </a:tr>
              <a:tr h="525815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/>
                </a:tc>
                <a:tc gridSpan="2">
                  <a:txBody>
                    <a:bodyPr/>
                    <a:lstStyle/>
                    <a:p>
                      <a:r>
                        <a:rPr lang="en-IN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Working Days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en-IN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220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/>
                </a:tc>
              </a:tr>
              <a:tr h="525815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IN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/>
                </a:tc>
                <a:tc gridSpan="2">
                  <a:txBody>
                    <a:bodyPr/>
                    <a:lstStyle/>
                    <a:p>
                      <a:r>
                        <a:rPr lang="en-IN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Working Days for NCLP</a:t>
                      </a:r>
                      <a:endParaRPr lang="en-IN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en-IN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302</a:t>
                      </a:r>
                      <a:endParaRPr lang="en-IN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4146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2599"/>
            <a:ext cx="10972800" cy="871991"/>
          </a:xfrm>
          <a:solidFill>
            <a:schemeClr val="accent4">
              <a:lumMod val="50000"/>
            </a:schemeClr>
          </a:solidFill>
        </p:spPr>
        <p:txBody>
          <a:bodyPr anchor="ctr">
            <a:noAutofit/>
          </a:bodyPr>
          <a:lstStyle/>
          <a:p>
            <a:r>
              <a:rPr lang="en-I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imes New Roman" panose="02020603050405020304" pitchFamily="18" charset="0"/>
              </a:rPr>
              <a:t>     </a:t>
            </a:r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imes New Roman" panose="02020603050405020304" pitchFamily="18" charset="0"/>
              </a:rPr>
              <a:t>Requirement of additional Sub </a:t>
            </a:r>
            <a:r>
              <a:rPr lang="en-IN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imes New Roman" panose="02020603050405020304" pitchFamily="18" charset="0"/>
              </a:rPr>
              <a:t>sidized</a:t>
            </a:r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imes New Roman" panose="02020603050405020304" pitchFamily="18" charset="0"/>
              </a:rPr>
              <a:t> LPG cylinders</a:t>
            </a:r>
            <a:endParaRPr lang="en-US" sz="4000" dirty="0">
              <a:solidFill>
                <a:schemeClr val="bg1"/>
              </a:solidFill>
              <a:latin typeface="Corbel" pitchFamily="34" charset="0"/>
            </a:endParaRPr>
          </a:p>
        </p:txBody>
      </p:sp>
      <p:graphicFrame>
        <p:nvGraphicFramePr>
          <p:cNvPr id="20" name="Table Placeholder 1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1335533443"/>
              </p:ext>
            </p:extLst>
          </p:nvPr>
        </p:nvGraphicFramePr>
        <p:xfrm>
          <a:off x="2714171" y="1436912"/>
          <a:ext cx="9027886" cy="4950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9143"/>
                <a:gridCol w="2278743"/>
              </a:tblGrid>
              <a:tr h="72555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entury Gothic" pitchFamily="34" charset="0"/>
                        </a:rPr>
                        <a:t>Item</a:t>
                      </a:r>
                      <a:endParaRPr lang="en-US" sz="28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entury Gothic" pitchFamily="34" charset="0"/>
                        </a:rPr>
                        <a:t>Details</a:t>
                      </a:r>
                      <a:endParaRPr lang="en-US" sz="28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64019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entury Gothic" pitchFamily="34" charset="0"/>
                        </a:rPr>
                        <a:t>Weight of domestic cylinder 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entury Gothic" pitchFamily="34" charset="0"/>
                        </a:rPr>
                        <a:t>14.2 </a:t>
                      </a:r>
                      <a:r>
                        <a:rPr lang="en-US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entury Gothic" pitchFamily="34" charset="0"/>
                        </a:rPr>
                        <a:t>kgs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6401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entury Gothic" pitchFamily="34" charset="0"/>
                        </a:rPr>
                        <a:t>1 cylinder sufficient to cook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entury Gothic" pitchFamily="34" charset="0"/>
                        </a:rPr>
                        <a:t>720 Meals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115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entury Gothic" pitchFamily="34" charset="0"/>
                        </a:rPr>
                        <a:t>Number cylinders actually required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IN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7,72,063</a:t>
                      </a:r>
                    </a:p>
                  </a:txBody>
                  <a:tcPr marL="9525" marR="9525" marT="9525" marB="0" anchor="ctr"/>
                </a:tc>
              </a:tr>
              <a:tr h="6401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entury Gothic" pitchFamily="34" charset="0"/>
                        </a:rPr>
                        <a:t>Number of cylinders provided on subsidy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IN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5,45,076</a:t>
                      </a:r>
                    </a:p>
                  </a:txBody>
                  <a:tcPr marL="9525" marR="9525" marT="9525" marB="0" anchor="ctr"/>
                </a:tc>
              </a:tr>
              <a:tr h="1152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entury Gothic" pitchFamily="34" charset="0"/>
                        </a:rPr>
                        <a:t>Additional requirement of cylinders on subsidy based 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entury Gothic" pitchFamily="34" charset="0"/>
                        </a:rPr>
                        <a:t>on meals 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entury Gothic" pitchFamily="34" charset="0"/>
                        </a:rPr>
                        <a:t>availed students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IN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2,26,987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90293" y="1740497"/>
            <a:ext cx="2423877" cy="4050703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396" y="3170291"/>
            <a:ext cx="1555726" cy="70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7883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6600" y="419101"/>
            <a:ext cx="10363200" cy="736600"/>
          </a:xfrm>
          <a:solidFill>
            <a:schemeClr val="accent6">
              <a:lumMod val="7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Initiatives under MME - 2019-20 </a:t>
            </a:r>
            <a:endParaRPr lang="en-IN" sz="4000" b="1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65200" y="1460500"/>
            <a:ext cx="10629900" cy="47117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914400" lvl="0" indent="-457200" algn="just">
              <a:lnSpc>
                <a:spcPct val="100000"/>
              </a:lnSpc>
              <a:buFont typeface="Wingdings" pitchFamily="2" charset="2"/>
              <a:buChar char="v"/>
            </a:pPr>
            <a:r>
              <a:rPr lang="en-IN" sz="2400" dirty="0" smtClean="0">
                <a:solidFill>
                  <a:schemeClr val="accent6">
                    <a:lumMod val="50000"/>
                  </a:schemeClr>
                </a:solidFill>
              </a:rPr>
              <a:t>Improving the existing kitchens into </a:t>
            </a:r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Model Kitchens </a:t>
            </a:r>
            <a:r>
              <a:rPr lang="en-IN" sz="2400" dirty="0" smtClean="0">
                <a:solidFill>
                  <a:schemeClr val="accent6">
                    <a:lumMod val="50000"/>
                  </a:schemeClr>
                </a:solidFill>
              </a:rPr>
              <a:t>with small </a:t>
            </a:r>
            <a:r>
              <a:rPr lang="en-IN" sz="2400" dirty="0" smtClean="0">
                <a:solidFill>
                  <a:schemeClr val="accent6">
                    <a:lumMod val="50000"/>
                  </a:schemeClr>
                </a:solidFill>
              </a:rPr>
              <a:t>improved storage, hygiene.</a:t>
            </a:r>
            <a:endParaRPr lang="en-IN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914400" lvl="0" indent="-457200" algn="just">
              <a:lnSpc>
                <a:spcPct val="100000"/>
              </a:lnSpc>
              <a:buFont typeface="Wingdings" pitchFamily="2" charset="2"/>
              <a:buChar char="v"/>
            </a:pPr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Workshops to Cook-cum-Helpers and teachers/ Officers </a:t>
            </a:r>
            <a:r>
              <a:rPr lang="en-IN" sz="2400" dirty="0" smtClean="0">
                <a:solidFill>
                  <a:schemeClr val="accent6">
                    <a:lumMod val="50000"/>
                  </a:schemeClr>
                </a:solidFill>
              </a:rPr>
              <a:t>on the aspects like hygienic conditions at kitchens, maintenance of kitchen, storage of food grains, quality of meals, etc.</a:t>
            </a:r>
          </a:p>
          <a:p>
            <a:pPr marL="914400" lvl="0" indent="-457200" algn="just">
              <a:lnSpc>
                <a:spcPct val="100000"/>
              </a:lnSpc>
              <a:buFont typeface="Wingdings" pitchFamily="2" charset="2"/>
              <a:buChar char="v"/>
            </a:pPr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Training Programmes to </a:t>
            </a:r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Cook-cum-Helpers </a:t>
            </a:r>
            <a:r>
              <a:rPr lang="en-IN" sz="2400" dirty="0" smtClean="0">
                <a:solidFill>
                  <a:schemeClr val="accent6">
                    <a:lumMod val="50000"/>
                  </a:schemeClr>
                </a:solidFill>
              </a:rPr>
              <a:t>and </a:t>
            </a:r>
            <a:r>
              <a:rPr lang="en-IN" sz="2400" dirty="0" smtClean="0">
                <a:solidFill>
                  <a:schemeClr val="accent6">
                    <a:lumMod val="50000"/>
                  </a:schemeClr>
                </a:solidFill>
              </a:rPr>
              <a:t>Field Functionaries</a:t>
            </a:r>
            <a:r>
              <a:rPr lang="en-IN" sz="2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914400" lvl="0" indent="-457200" algn="just">
              <a:lnSpc>
                <a:spcPct val="100000"/>
              </a:lnSpc>
              <a:buFont typeface="Wingdings" pitchFamily="2" charset="2"/>
              <a:buChar char="v"/>
            </a:pPr>
            <a:r>
              <a:rPr lang="en-IN" sz="2400" dirty="0" smtClean="0">
                <a:solidFill>
                  <a:schemeClr val="accent6">
                    <a:lumMod val="50000"/>
                  </a:schemeClr>
                </a:solidFill>
              </a:rPr>
              <a:t>Conducting </a:t>
            </a:r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cooking competitions </a:t>
            </a:r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for CCH – Expert &amp; Children Panel as Jury for selecting Awardees &amp; different levels</a:t>
            </a:r>
            <a:r>
              <a:rPr lang="en-IN" sz="2400" dirty="0" smtClean="0">
                <a:solidFill>
                  <a:schemeClr val="accent6">
                    <a:lumMod val="50000"/>
                  </a:schemeClr>
                </a:solidFill>
              </a:rPr>
              <a:t>. The </a:t>
            </a:r>
            <a:r>
              <a:rPr lang="en-IN" sz="2400" dirty="0" smtClean="0">
                <a:solidFill>
                  <a:schemeClr val="accent6">
                    <a:lumMod val="50000"/>
                  </a:schemeClr>
                </a:solidFill>
              </a:rPr>
              <a:t>recipe so selected will be taking up to other schools,</a:t>
            </a:r>
            <a:endParaRPr lang="en-IN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647700" y="188688"/>
            <a:ext cx="10896600" cy="9942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Corbel" pitchFamily="34" charset="0"/>
              </a:rPr>
              <a:t>Issues for Discussion </a:t>
            </a:r>
            <a:endParaRPr lang="en-US" sz="4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9" name="Content Placeholder 11"/>
          <p:cNvSpPr txBox="1">
            <a:spLocks/>
          </p:cNvSpPr>
          <p:nvPr/>
        </p:nvSpPr>
        <p:spPr>
          <a:xfrm>
            <a:off x="905330" y="1465943"/>
            <a:ext cx="10348684" cy="49856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457200" marR="0" lvl="0" indent="-457200" algn="just" defTabSz="914400" rtl="0" eaLnBrk="1" fontAlgn="auto" latinLnBrk="0" hangingPunct="1">
              <a:spcBef>
                <a:spcPts val="1000"/>
              </a:spcBef>
              <a:spcAft>
                <a:spcPts val="120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Enhancement of Cooking Cost in view of </a:t>
            </a: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hike in 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prices of Vegetables,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Oil and all other ingredients.</a:t>
            </a:r>
            <a:endParaRPr kumimoji="0" lang="e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spcBef>
                <a:spcPts val="1000"/>
              </a:spcBef>
              <a:spcAft>
                <a:spcPts val="120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Providing necessary budget provision for procurement LPG Gas Stoves, storage bins in addition to the Kitchen devices.</a:t>
            </a:r>
          </a:p>
          <a:p>
            <a:pPr marL="457200" marR="0" lvl="0" indent="-457200" algn="just" defTabSz="914400" rtl="0" eaLnBrk="1" fontAlgn="auto" latinLnBrk="0" hangingPunct="1">
              <a:spcBef>
                <a:spcPts val="1000"/>
              </a:spcBef>
              <a:spcAft>
                <a:spcPts val="120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lang="en-US" sz="2800" dirty="0" smtClean="0"/>
              <a:t>Providing additional subsidized LPG cylinders.</a:t>
            </a:r>
            <a:endParaRPr lang="en-IN" sz="2800" dirty="0" smtClean="0"/>
          </a:p>
          <a:p>
            <a:pPr marL="457200" marR="0" lvl="0" indent="-457200" algn="just" defTabSz="914400" rtl="0" eaLnBrk="1" fontAlgn="auto" latinLnBrk="0" hangingPunct="1">
              <a:spcBef>
                <a:spcPts val="1000"/>
              </a:spcBef>
              <a:spcAft>
                <a:spcPts val="120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lang="en-US" sz="2800" dirty="0" smtClean="0"/>
              <a:t>Providing budget for construction of Kitchen sheds as per plinth area norm.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21768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Desktop\Model Kitchen PHOTOS\c6df773b-f125-4b85-8edc-2b7e6e7559e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84500"/>
            <a:ext cx="5739566" cy="3873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1F8F7BDF-4C5F-4B0D-AE1A-C24030492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3315" y="4532767"/>
            <a:ext cx="4710566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Thank you!</a:t>
            </a:r>
          </a:p>
        </p:txBody>
      </p:sp>
      <p:pic>
        <p:nvPicPr>
          <p:cNvPr id="1026" name="Picture 2" descr="C:\Users\HI\Desktop\AWFB - PAB 2019-2020\20.5.2019_Samagra Shiksha\Photos\chen garden - tomotos from polavaram GH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1834" y="457200"/>
            <a:ext cx="6013766" cy="39204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17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</p:spPr>
        <p:txBody>
          <a:bodyPr/>
          <a:lstStyle/>
          <a:p>
            <a:fld id="{D2DB5837-6FD9-4376-B88F-4DD2920B4F55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780281861"/>
              </p:ext>
            </p:extLst>
          </p:nvPr>
        </p:nvGraphicFramePr>
        <p:xfrm>
          <a:off x="117034" y="180305"/>
          <a:ext cx="12074966" cy="652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404894" y="1399033"/>
            <a:ext cx="2057416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5F15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In Lakhs</a:t>
            </a:r>
            <a:endParaRPr kumimoji="0" lang="en-I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D5F15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25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151411624"/>
              </p:ext>
            </p:extLst>
          </p:nvPr>
        </p:nvGraphicFramePr>
        <p:xfrm>
          <a:off x="103031" y="795338"/>
          <a:ext cx="11993541" cy="51700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8626"/>
                <a:gridCol w="1535509"/>
                <a:gridCol w="1474982"/>
                <a:gridCol w="1489881"/>
                <a:gridCol w="1445185"/>
                <a:gridCol w="1355792"/>
                <a:gridCol w="1430285"/>
                <a:gridCol w="1173281"/>
              </a:tblGrid>
              <a:tr h="54661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+mj-lt"/>
                        </a:rPr>
                        <a:t>Component</a:t>
                      </a:r>
                      <a:endParaRPr lang="en-IN" sz="2400" b="1" dirty="0">
                        <a:latin typeface="+mj-lt"/>
                      </a:endParaRPr>
                    </a:p>
                  </a:txBody>
                  <a:tcPr marL="121920" marR="12192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Releases</a:t>
                      </a:r>
                      <a:endParaRPr lang="en-IN" sz="2400" b="1" dirty="0">
                        <a:latin typeface="+mj-lt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2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+mj-lt"/>
                        </a:rPr>
                        <a:t>     Expenditure</a:t>
                      </a:r>
                      <a:endParaRPr lang="en-IN" sz="2400" b="1" dirty="0">
                        <a:latin typeface="+mj-lt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latin typeface="+mj-lt"/>
                        </a:rPr>
                        <a:t>% of </a:t>
                      </a:r>
                      <a:r>
                        <a:rPr lang="en-IN" sz="2400" b="1" dirty="0" err="1" smtClean="0">
                          <a:latin typeface="+mj-lt"/>
                        </a:rPr>
                        <a:t>expdtr</a:t>
                      </a:r>
                      <a:endParaRPr lang="en-IN" sz="2400" b="1" dirty="0">
                        <a:latin typeface="+mj-lt"/>
                      </a:endParaRPr>
                    </a:p>
                  </a:txBody>
                  <a:tcPr marL="121920" marR="121920" anchor="ctr"/>
                </a:tc>
              </a:tr>
              <a:tr h="531629">
                <a:tc>
                  <a:txBody>
                    <a:bodyPr/>
                    <a:lstStyle/>
                    <a:p>
                      <a:endParaRPr lang="en-IN" sz="2400" b="1" dirty="0">
                        <a:latin typeface="+mj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Central</a:t>
                      </a:r>
                      <a:endParaRPr lang="en-IN" sz="2400" b="1" dirty="0">
                        <a:latin typeface="+mj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State</a:t>
                      </a:r>
                      <a:endParaRPr lang="en-IN" sz="2400" b="1" dirty="0">
                        <a:latin typeface="+mj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TOTAL</a:t>
                      </a:r>
                      <a:endParaRPr lang="en-IN" sz="2400" b="1" dirty="0">
                        <a:latin typeface="+mj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Central</a:t>
                      </a:r>
                      <a:endParaRPr lang="en-IN" sz="2400" b="1" dirty="0">
                        <a:latin typeface="+mj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State</a:t>
                      </a:r>
                      <a:endParaRPr lang="en-IN" sz="2400" b="1" dirty="0">
                        <a:latin typeface="+mj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TOTAL</a:t>
                      </a:r>
                      <a:endParaRPr lang="en-IN" sz="2400" b="1" dirty="0">
                        <a:latin typeface="+mj-lt"/>
                      </a:endParaRPr>
                    </a:p>
                  </a:txBody>
                  <a:tcPr marL="121920" marR="12192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IN" sz="1800" b="1" dirty="0"/>
                    </a:p>
                  </a:txBody>
                  <a:tcPr marL="121920" marR="121920"/>
                </a:tc>
              </a:tr>
              <a:tr h="66736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Food-Grains</a:t>
                      </a:r>
                      <a:endParaRPr lang="en-US" sz="2400" b="1" dirty="0" smtClean="0">
                        <a:latin typeface="+mj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400" b="1" dirty="0" smtClean="0">
                          <a:latin typeface="+mj-lt"/>
                        </a:rPr>
                        <a:t>1990.47</a:t>
                      </a:r>
                      <a:endParaRPr lang="en-IN" sz="2400" b="1" dirty="0">
                        <a:latin typeface="+mj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latin typeface="+mj-lt"/>
                        </a:rPr>
                        <a:t>--</a:t>
                      </a:r>
                      <a:endParaRPr lang="en-IN" sz="2400" b="1" dirty="0">
                        <a:latin typeface="+mj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dirty="0" smtClean="0">
                          <a:latin typeface="+mj-lt"/>
                        </a:rPr>
                        <a:t>1990.47</a:t>
                      </a:r>
                      <a:endParaRPr lang="en-IN" sz="2400" b="1" dirty="0">
                        <a:latin typeface="+mj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  <a:latin typeface="+mj-lt"/>
                        </a:rPr>
                        <a:t>1897.29</a:t>
                      </a:r>
                      <a:endParaRPr lang="en-US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latin typeface="+mj-lt"/>
                        </a:rPr>
                        <a:t>--</a:t>
                      </a:r>
                      <a:endParaRPr lang="en-IN" sz="2400" b="1" dirty="0">
                        <a:latin typeface="+mj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400" b="1" dirty="0" smtClean="0">
                          <a:latin typeface="+mj-lt"/>
                        </a:rPr>
                        <a:t>1897.29</a:t>
                      </a:r>
                      <a:endParaRPr lang="en-IN" sz="2400" b="1" dirty="0">
                        <a:latin typeface="+mj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2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9525" marR="9525" marT="9525" marB="0" anchor="ctr"/>
                </a:tc>
              </a:tr>
              <a:tr h="61906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Transportation</a:t>
                      </a:r>
                      <a:endParaRPr lang="en-IN" sz="2400" b="1" dirty="0">
                        <a:latin typeface="+mj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400" b="1" dirty="0" smtClean="0">
                          <a:latin typeface="+mj-lt"/>
                        </a:rPr>
                        <a:t>497.62</a:t>
                      </a:r>
                      <a:endParaRPr lang="en-IN" sz="2400" b="1" dirty="0">
                        <a:latin typeface="+mj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latin typeface="+mj-lt"/>
                        </a:rPr>
                        <a:t>--</a:t>
                      </a:r>
                      <a:endParaRPr lang="en-IN" sz="2400" b="1" dirty="0">
                        <a:latin typeface="+mj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400" b="1" dirty="0" smtClean="0">
                          <a:latin typeface="+mj-lt"/>
                        </a:rPr>
                        <a:t>497.62</a:t>
                      </a:r>
                      <a:endParaRPr lang="en-IN" sz="2400" b="1" dirty="0">
                        <a:latin typeface="+mj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400" b="1" dirty="0" smtClean="0">
                          <a:latin typeface="+mj-lt"/>
                        </a:rPr>
                        <a:t>497.62</a:t>
                      </a:r>
                      <a:endParaRPr lang="en-IN" sz="2400" b="1" dirty="0">
                        <a:latin typeface="+mj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latin typeface="+mj-lt"/>
                        </a:rPr>
                        <a:t>--</a:t>
                      </a:r>
                      <a:endParaRPr lang="en-IN" sz="2400" b="1" dirty="0">
                        <a:latin typeface="+mj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400" b="1" dirty="0" smtClean="0">
                          <a:latin typeface="+mj-lt"/>
                        </a:rPr>
                        <a:t>497.62</a:t>
                      </a:r>
                      <a:endParaRPr lang="en-IN" sz="2400" b="1" dirty="0">
                        <a:latin typeface="+mj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2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</a:tr>
              <a:tr h="65491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Cooking Cost</a:t>
                      </a:r>
                      <a:endParaRPr lang="en-IN" sz="2400" b="1" dirty="0">
                        <a:latin typeface="+mj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400" b="1" dirty="0" smtClean="0">
                          <a:latin typeface="+mj-lt"/>
                        </a:rPr>
                        <a:t>17268.02</a:t>
                      </a:r>
                      <a:r>
                        <a:rPr lang="en-IN" sz="1800" b="1" dirty="0" smtClean="0">
                          <a:latin typeface="+mj-lt"/>
                        </a:rPr>
                        <a:t>*</a:t>
                      </a:r>
                      <a:endParaRPr lang="en-IN" sz="1800" b="1" dirty="0">
                        <a:latin typeface="+mj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400" b="1" dirty="0" smtClean="0">
                          <a:latin typeface="+mj-lt"/>
                        </a:rPr>
                        <a:t>11512.01</a:t>
                      </a:r>
                      <a:endParaRPr lang="en-IN" sz="2400" b="1" dirty="0">
                        <a:latin typeface="+mj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 smtClean="0">
                          <a:effectLst/>
                          <a:latin typeface="+mj-lt"/>
                        </a:rPr>
                        <a:t>28780.03</a:t>
                      </a:r>
                      <a:endParaRPr lang="en-US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  <a:latin typeface="+mj-lt"/>
                        </a:rPr>
                        <a:t>16830.01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11206.39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28036.40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2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9525" marR="9525" marT="9525" marB="0" anchor="ctr"/>
                </a:tc>
              </a:tr>
              <a:tr h="86164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Honorarium to CCHs</a:t>
                      </a:r>
                      <a:endParaRPr lang="en-IN" sz="2400" b="1" dirty="0">
                        <a:latin typeface="+mj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400" b="1" dirty="0" smtClean="0">
                          <a:latin typeface="+mj-lt"/>
                        </a:rPr>
                        <a:t>4858.50</a:t>
                      </a:r>
                      <a:r>
                        <a:rPr lang="en-IN" sz="2000" b="1" dirty="0" smtClean="0">
                          <a:latin typeface="+mj-lt"/>
                        </a:rPr>
                        <a:t>*</a:t>
                      </a:r>
                      <a:endParaRPr lang="en-IN" sz="2000" b="1" dirty="0">
                        <a:latin typeface="+mj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400" b="1" dirty="0" smtClean="0">
                          <a:latin typeface="+mj-lt"/>
                        </a:rPr>
                        <a:t>3239.01</a:t>
                      </a:r>
                      <a:endParaRPr lang="en-IN" sz="2400" b="1" dirty="0">
                        <a:latin typeface="+mj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effectLst/>
                          <a:latin typeface="+mj-lt"/>
                        </a:rPr>
                        <a:t>8097.51</a:t>
                      </a:r>
                      <a:endParaRPr lang="en-US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  <a:latin typeface="+mj-lt"/>
                        </a:rPr>
                        <a:t>5108.58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3239.01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8347.59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2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</a:tr>
              <a:tr h="50489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MME</a:t>
                      </a:r>
                      <a:endParaRPr lang="en-IN" sz="2400" b="1" dirty="0">
                        <a:latin typeface="+mj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400" b="1" dirty="0" smtClean="0">
                          <a:latin typeface="+mj-lt"/>
                        </a:rPr>
                        <a:t>464.81</a:t>
                      </a:r>
                      <a:endParaRPr lang="en-IN" sz="2400" b="1" dirty="0">
                        <a:latin typeface="+mj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latin typeface="+mj-lt"/>
                        </a:rPr>
                        <a:t>--</a:t>
                      </a:r>
                      <a:endParaRPr lang="en-IN" sz="2400" b="1" dirty="0">
                        <a:latin typeface="+mj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400" b="1" dirty="0" smtClean="0">
                          <a:latin typeface="+mj-lt"/>
                        </a:rPr>
                        <a:t>464.81</a:t>
                      </a:r>
                      <a:endParaRPr lang="en-IN" sz="2400" b="1" dirty="0">
                        <a:latin typeface="+mj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400" b="1" dirty="0" smtClean="0">
                          <a:latin typeface="+mj-lt"/>
                        </a:rPr>
                        <a:t>464.81</a:t>
                      </a:r>
                      <a:endParaRPr lang="en-IN" sz="2400" b="1" dirty="0">
                        <a:latin typeface="+mj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latin typeface="+mj-lt"/>
                        </a:rPr>
                        <a:t>--</a:t>
                      </a:r>
                      <a:endParaRPr lang="en-IN" sz="2400" b="1" dirty="0">
                        <a:latin typeface="+mj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400" b="1" dirty="0" smtClean="0">
                          <a:latin typeface="+mj-lt"/>
                        </a:rPr>
                        <a:t>464.81</a:t>
                      </a:r>
                      <a:endParaRPr lang="en-IN" sz="2400" b="1" dirty="0">
                        <a:latin typeface="+mj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2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</a:tr>
              <a:tr h="78389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+mj-lt"/>
                        </a:rPr>
                        <a:t>TOTAL</a:t>
                      </a:r>
                      <a:endParaRPr lang="en-IN" sz="2400" b="1" dirty="0">
                        <a:latin typeface="+mj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25079.42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14751.02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latin typeface="Segoe UI Light"/>
                        </a:rPr>
                        <a:t>39830.44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24798.31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14612.11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39410.42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2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99%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290286" y="89613"/>
            <a:ext cx="11006365" cy="6191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 eaLnBrk="0" hangingPunct="0">
              <a:defRPr/>
            </a:pPr>
            <a:r>
              <a:rPr lang="en-US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+mj-ea"/>
              </a:rPr>
              <a:t>Budget  Releases Vs Expenditure  </a:t>
            </a:r>
            <a:r>
              <a:rPr lang="en-US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+mj-ea"/>
              </a:rPr>
              <a:t>2018-19 </a:t>
            </a:r>
            <a:endParaRPr lang="en-US" sz="32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ea typeface="+mj-ea"/>
            </a:endParaRPr>
          </a:p>
        </p:txBody>
      </p:sp>
      <p:pic>
        <p:nvPicPr>
          <p:cNvPr id="10314" name="Picture 1" descr="G:\WEBSITE\imagesCAK43VU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96651" y="76200"/>
            <a:ext cx="812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6172386"/>
            <a:ext cx="12192000" cy="4308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*Excluding Rs.769.18 lakhs  for Cooking Cost &amp; Rs.403.80 Lakhs for CCHs of </a:t>
            </a:r>
            <a:r>
              <a:rPr lang="en-US" sz="2000" b="1" dirty="0" smtClean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Opening balance.</a:t>
            </a:r>
            <a:endParaRPr lang="en-US" sz="2200" b="1" dirty="0" smtClean="0">
              <a:solidFill>
                <a:schemeClr val="bg1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7" name="Rectangle 200"/>
          <p:cNvSpPr>
            <a:spLocks noChangeArrowheads="1"/>
          </p:cNvSpPr>
          <p:nvPr/>
        </p:nvSpPr>
        <p:spPr bwMode="auto">
          <a:xfrm>
            <a:off x="9424385" y="861038"/>
            <a:ext cx="1522657" cy="3857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i="1" dirty="0" smtClean="0">
                <a:solidFill>
                  <a:schemeClr val="bg1"/>
                </a:solidFill>
              </a:rPr>
              <a:t>In Lakhs</a:t>
            </a:r>
            <a:endParaRPr lang="en-US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93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1" y="160338"/>
            <a:ext cx="11953876" cy="754062"/>
          </a:xfrm>
          <a:solidFill>
            <a:schemeClr val="accent6">
              <a:lumMod val="75000"/>
            </a:schemeClr>
          </a:solidFill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Arial" pitchFamily="34" charset="0"/>
              </a:rPr>
              <a:t>                  School Health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Arial" pitchFamily="34" charset="0"/>
              </a:rPr>
              <a:t>Programme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Arial" pitchFamily="34" charset="0"/>
              </a:rPr>
              <a:t> (RBSK)</a:t>
            </a:r>
            <a:endParaRPr lang="en-I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5131" y="1296538"/>
            <a:ext cx="9065624" cy="264844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marL="0" indent="0" algn="just">
              <a:lnSpc>
                <a:spcPct val="10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en-US" altLang="en-US" sz="2000" b="1" kern="1200" dirty="0" smtClean="0">
                <a:solidFill>
                  <a:srgbClr val="1B06BA"/>
                </a:solidFill>
                <a:cs typeface="Arial" charset="0"/>
              </a:rPr>
              <a:t>The </a:t>
            </a:r>
            <a:r>
              <a:rPr lang="en-US" altLang="en-US" sz="2000" b="1" kern="1200" dirty="0">
                <a:solidFill>
                  <a:srgbClr val="1B06BA"/>
                </a:solidFill>
                <a:cs typeface="Arial" charset="0"/>
              </a:rPr>
              <a:t>number of </a:t>
            </a:r>
            <a:r>
              <a:rPr lang="en-US" altLang="en-US" sz="2000" b="1" kern="1200" dirty="0" smtClean="0">
                <a:solidFill>
                  <a:srgbClr val="1B06BA"/>
                </a:solidFill>
                <a:cs typeface="Arial" charset="0"/>
              </a:rPr>
              <a:t>institutes and Children </a:t>
            </a:r>
            <a:r>
              <a:rPr lang="en-US" altLang="en-US" sz="2000" b="1" kern="1200" dirty="0">
                <a:solidFill>
                  <a:srgbClr val="1B06BA"/>
                </a:solidFill>
                <a:cs typeface="Arial" charset="0"/>
              </a:rPr>
              <a:t>covered under RBSK</a:t>
            </a:r>
          </a:p>
          <a:p>
            <a:pPr algn="just">
              <a:lnSpc>
                <a:spcPct val="100000"/>
              </a:lnSpc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altLang="en-US" sz="1800" b="1" kern="1200" dirty="0" smtClean="0">
                <a:cs typeface="Arial" charset="0"/>
              </a:rPr>
              <a:t> </a:t>
            </a:r>
            <a:r>
              <a:rPr lang="en-US" altLang="en-US" sz="2200" b="1" kern="1200" dirty="0" smtClean="0">
                <a:latin typeface="Calibri" pitchFamily="34" charset="0"/>
                <a:cs typeface="Calibri" pitchFamily="34" charset="0"/>
              </a:rPr>
              <a:t>Health </a:t>
            </a:r>
            <a:r>
              <a:rPr lang="en-US" altLang="en-US" sz="2200" b="1" kern="1200" dirty="0">
                <a:latin typeface="Calibri" pitchFamily="34" charset="0"/>
                <a:cs typeface="Calibri" pitchFamily="34" charset="0"/>
              </a:rPr>
              <a:t>Checkups done under </a:t>
            </a:r>
            <a:r>
              <a:rPr lang="en-US" altLang="en-US" sz="2200" b="1" kern="1200" dirty="0" smtClean="0">
                <a:latin typeface="Calibri" pitchFamily="34" charset="0"/>
                <a:cs typeface="Calibri" pitchFamily="34" charset="0"/>
              </a:rPr>
              <a:t>RBSK</a:t>
            </a:r>
          </a:p>
          <a:p>
            <a:pPr algn="just">
              <a:lnSpc>
                <a:spcPct val="100000"/>
              </a:lnSpc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altLang="en-US" sz="2200" b="1" kern="1200" dirty="0" smtClean="0">
                <a:latin typeface="Calibri" pitchFamily="34" charset="0"/>
                <a:cs typeface="Calibri" pitchFamily="34" charset="0"/>
              </a:rPr>
              <a:t> Weekly Iron &amp; Folic Acid Supplementation (WIPS)</a:t>
            </a:r>
            <a:endParaRPr lang="en-US" altLang="en-US" sz="2200" b="1" kern="12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00000"/>
              </a:lnSpc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altLang="en-US" sz="2200" b="1" kern="1200" dirty="0" smtClean="0">
                <a:latin typeface="Calibri" pitchFamily="34" charset="0"/>
                <a:cs typeface="Calibri" pitchFamily="34" charset="0"/>
              </a:rPr>
              <a:t> De-worming </a:t>
            </a:r>
            <a:r>
              <a:rPr lang="en-US" altLang="en-US" sz="2200" b="1" kern="1200" dirty="0">
                <a:latin typeface="Calibri" pitchFamily="34" charset="0"/>
                <a:cs typeface="Calibri" pitchFamily="34" charset="0"/>
              </a:rPr>
              <a:t>Medicine </a:t>
            </a:r>
            <a:r>
              <a:rPr lang="en-US" altLang="en-US" sz="2200" b="1" kern="1200" dirty="0" smtClean="0">
                <a:latin typeface="Calibri" pitchFamily="34" charset="0"/>
                <a:cs typeface="Calibri" pitchFamily="34" charset="0"/>
              </a:rPr>
              <a:t>distributed.</a:t>
            </a:r>
          </a:p>
          <a:p>
            <a:pPr algn="just">
              <a:lnSpc>
                <a:spcPct val="100000"/>
              </a:lnSpc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altLang="en-US" sz="2200" b="1" kern="1200" dirty="0" smtClean="0">
                <a:latin typeface="Calibri" pitchFamily="34" charset="0"/>
                <a:cs typeface="Calibri" pitchFamily="34" charset="0"/>
              </a:rPr>
              <a:t> Spectacles distributed.</a:t>
            </a:r>
            <a:endParaRPr lang="en-IN" altLang="en-US" sz="2200" b="1" kern="1200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00000"/>
              </a:lnSpc>
              <a:buFont typeface="Wingdings" pitchFamily="2" charset="2"/>
              <a:buNone/>
              <a:defRPr/>
            </a:pPr>
            <a:endParaRPr lang="en-IN" sz="105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D420B1FD-2B2D-4444-A752-DBB15FA2D027}" type="slidenum">
              <a:rPr lang="en-US" smtClean="0">
                <a:solidFill>
                  <a:srgbClr val="000000"/>
                </a:solidFill>
              </a:rPr>
              <a:pPr algn="r"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0088" y="2489200"/>
            <a:ext cx="2673349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5614759"/>
              </p:ext>
            </p:extLst>
          </p:nvPr>
        </p:nvGraphicFramePr>
        <p:xfrm>
          <a:off x="307975" y="4002310"/>
          <a:ext cx="9121776" cy="258955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606071"/>
                <a:gridCol w="1167523"/>
                <a:gridCol w="1267246"/>
                <a:gridCol w="1225207"/>
                <a:gridCol w="1512520"/>
                <a:gridCol w="1123784"/>
                <a:gridCol w="1219425"/>
              </a:tblGrid>
              <a:tr h="7904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/>
                        <a:t>Stage</a:t>
                      </a:r>
                      <a:endParaRPr lang="en-IN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993" marR="8299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/>
                        <a:t>Health Check </a:t>
                      </a:r>
                      <a:r>
                        <a:rPr lang="en-US" sz="2000" b="1" dirty="0" smtClean="0"/>
                        <a:t>up </a:t>
                      </a:r>
                      <a:endParaRPr lang="en-IN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993" marR="82993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/>
                        <a:t>Distribution of Iron Folic </a:t>
                      </a:r>
                      <a:r>
                        <a:rPr lang="en-US" sz="2000" b="1" dirty="0" smtClean="0"/>
                        <a:t>Acid</a:t>
                      </a:r>
                      <a:endParaRPr lang="en-IN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993" marR="82993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/>
                        <a:t> De-worming </a:t>
                      </a:r>
                      <a:endParaRPr lang="en-IN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993" marR="82993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8C45"/>
                    </a:solidFill>
                  </a:tcPr>
                </a:tc>
              </a:tr>
              <a:tr h="61340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Centers</a:t>
                      </a:r>
                      <a:endParaRPr lang="en-IN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993" marR="8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Children</a:t>
                      </a:r>
                      <a:endParaRPr lang="en-IN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993" marR="8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Centers</a:t>
                      </a:r>
                      <a:endParaRPr lang="en-IN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993" marR="8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Children</a:t>
                      </a:r>
                      <a:endParaRPr lang="en-IN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993" marR="8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Centers</a:t>
                      </a:r>
                      <a:endParaRPr lang="en-IN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993" marR="829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Children</a:t>
                      </a:r>
                      <a:endParaRPr lang="en-IN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993" marR="82993" marT="0" marB="0" anchor="ctr"/>
                </a:tc>
              </a:tr>
              <a:tr h="1185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/>
                        <a:t>Primary </a:t>
                      </a:r>
                      <a:r>
                        <a:rPr lang="en-US" sz="2000" b="1" dirty="0"/>
                        <a:t>&amp; Upper </a:t>
                      </a:r>
                      <a:r>
                        <a:rPr lang="en-US" sz="2000" b="1" dirty="0" err="1" smtClean="0"/>
                        <a:t>Priy</a:t>
                      </a:r>
                      <a:endParaRPr lang="en-IN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993" marR="82993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42600</a:t>
                      </a:r>
                      <a:endParaRPr lang="en-US" sz="2000" b="1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2644150</a:t>
                      </a:r>
                      <a:endParaRPr lang="en-US" sz="2000" b="1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</a:rPr>
                        <a:t>41433</a:t>
                      </a:r>
                      <a:endParaRPr lang="en-US" sz="2000" b="1" i="0" u="none" strike="noStrike" dirty="0">
                        <a:effectLst/>
                        <a:latin typeface="Book Antiqu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2377648</a:t>
                      </a:r>
                      <a:endParaRPr lang="en-US" sz="2000" b="1" i="0" u="none" strike="noStrike">
                        <a:effectLst/>
                        <a:latin typeface="Book Antiqu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41859</a:t>
                      </a:r>
                      <a:endParaRPr lang="en-US" sz="2000" b="1" i="0" u="none" strike="noStrike" dirty="0">
                        <a:effectLst/>
                        <a:latin typeface="Book Antiqu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2333654</a:t>
                      </a:r>
                      <a:endParaRPr lang="en-US" sz="2000" b="1" i="0" u="none" strike="noStrike" dirty="0">
                        <a:effectLst/>
                        <a:latin typeface="Book Antiqua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9501" name="Picture 1" descr="G:\WEBSITE\imagesCAK43VU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45504" y="28575"/>
            <a:ext cx="1205551" cy="91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" descr="Image result for Iron Folic Acid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Image result for De-worming tablets images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4050" y="1036640"/>
            <a:ext cx="2322505" cy="14779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9353539" y="965406"/>
            <a:ext cx="2838461" cy="5677441"/>
            <a:chOff x="9353539" y="911216"/>
            <a:chExt cx="2838461" cy="5418147"/>
          </a:xfrm>
        </p:grpSpPr>
        <p:pic>
          <p:nvPicPr>
            <p:cNvPr id="1027" name="Picture 3" descr="C:\Users\Admin\Desktop\Model Kitchen PHOTOS\98be9165-c37e-4e2d-a87f-f98955399739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5252" y="3555476"/>
              <a:ext cx="2788172" cy="2773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Admin\Desktop\Model Kitchen PHOTOS\IMG-201902098-WA0135 (1)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3539" y="911216"/>
              <a:ext cx="2838461" cy="2591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7955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70" y="9741"/>
            <a:ext cx="11859904" cy="699943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Best Practices in Andhra Pradesh State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09897" y="1214846"/>
            <a:ext cx="10175966" cy="51598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sz="2600" b="1" dirty="0" smtClean="0">
              <a:latin typeface="Corbel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600" b="1" dirty="0" smtClean="0">
                <a:latin typeface="Corbel" pitchFamily="34" charset="0"/>
              </a:rPr>
              <a:t>E-Monitoring: </a:t>
            </a:r>
            <a:r>
              <a:rPr lang="en-IN" sz="2600" dirty="0" smtClean="0">
                <a:latin typeface="Corbel" pitchFamily="34" charset="0"/>
              </a:rPr>
              <a:t>Website for affective Online Monitoring of MDM was launched. Entry of MDM data through online is effectively working in the State.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600" b="1" smtClean="0">
                <a:latin typeface="Corbel" pitchFamily="34" charset="0"/>
              </a:rPr>
              <a:t>Aadhaar</a:t>
            </a:r>
            <a:r>
              <a:rPr lang="en-US" sz="2600" b="1" dirty="0" smtClean="0">
                <a:latin typeface="Corbel" pitchFamily="34" charset="0"/>
              </a:rPr>
              <a:t> Linkage: </a:t>
            </a:r>
            <a:r>
              <a:rPr lang="en-US" sz="2600" dirty="0" smtClean="0">
                <a:latin typeface="Corbel" pitchFamily="34" charset="0"/>
              </a:rPr>
              <a:t>To have accurate enrolment data the </a:t>
            </a:r>
            <a:r>
              <a:rPr lang="en-US" sz="2600" dirty="0" err="1" smtClean="0">
                <a:latin typeface="Corbel" pitchFamily="34" charset="0"/>
              </a:rPr>
              <a:t>Aadhar</a:t>
            </a:r>
            <a:r>
              <a:rPr lang="en-US" sz="2600" dirty="0" smtClean="0">
                <a:latin typeface="Corbel" pitchFamily="34" charset="0"/>
              </a:rPr>
              <a:t> Seeded Child info data, UDISE data &amp; Mid Day Meal data is being integrated.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600" b="1" dirty="0" smtClean="0">
                <a:latin typeface="Corbel" pitchFamily="34" charset="0"/>
              </a:rPr>
              <a:t>Supply of Eggs: </a:t>
            </a:r>
            <a:r>
              <a:rPr lang="en-US" sz="2600" dirty="0" smtClean="0">
                <a:latin typeface="Corbel" pitchFamily="34" charset="0"/>
              </a:rPr>
              <a:t>5 Eggs per week per child being supplied at an additional cost of  Rs.266.72 </a:t>
            </a:r>
            <a:r>
              <a:rPr lang="en-US" sz="2600" dirty="0" err="1" smtClean="0">
                <a:latin typeface="Corbel" pitchFamily="34" charset="0"/>
              </a:rPr>
              <a:t>crs</a:t>
            </a:r>
            <a:r>
              <a:rPr lang="en-US" sz="2600" dirty="0" smtClean="0">
                <a:latin typeface="Corbel" pitchFamily="34" charset="0"/>
              </a:rPr>
              <a:t>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n-US" sz="2600" b="1" dirty="0">
                <a:latin typeface="Corbel" pitchFamily="34" charset="0"/>
              </a:rPr>
              <a:t>Supply of Oil &amp; Dal: </a:t>
            </a:r>
            <a:r>
              <a:rPr lang="en-US" sz="2600" dirty="0">
                <a:latin typeface="Corbel" pitchFamily="34" charset="0"/>
              </a:rPr>
              <a:t>Edible Oil and Dal is being supply to School point through </a:t>
            </a:r>
            <a:r>
              <a:rPr lang="en-US" sz="2600" dirty="0" err="1">
                <a:latin typeface="Corbel" pitchFamily="34" charset="0"/>
              </a:rPr>
              <a:t>Centralised</a:t>
            </a:r>
            <a:r>
              <a:rPr lang="en-US" sz="2600" dirty="0">
                <a:latin typeface="Corbel" pitchFamily="34" charset="0"/>
              </a:rPr>
              <a:t> system from 2018-19.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4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3389" y="529538"/>
            <a:ext cx="10959011" cy="61183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sz="2400" b="1" dirty="0" smtClean="0">
                <a:latin typeface="Corbel" pitchFamily="34" charset="0"/>
              </a:rPr>
              <a:t>5. Civil Supplies </a:t>
            </a:r>
            <a:r>
              <a:rPr lang="en-US" sz="2400" b="1" dirty="0" smtClean="0">
                <a:latin typeface="Corbel" pitchFamily="34" charset="0"/>
              </a:rPr>
              <a:t>e-Pos System</a:t>
            </a:r>
            <a:r>
              <a:rPr sz="2400" b="1" dirty="0" smtClean="0">
                <a:latin typeface="Corbel" pitchFamily="34" charset="0"/>
              </a:rPr>
              <a:t> &amp; MDM integrated </a:t>
            </a:r>
            <a:r>
              <a:rPr lang="en-IN" sz="2400" b="1" dirty="0" smtClean="0">
                <a:latin typeface="Corbel" pitchFamily="34" charset="0"/>
              </a:rPr>
              <a:t>–</a:t>
            </a:r>
            <a:r>
              <a:rPr sz="2400" b="1" dirty="0" smtClean="0">
                <a:latin typeface="Corbel" pitchFamily="34" charset="0"/>
              </a:rPr>
              <a:t> </a:t>
            </a:r>
            <a:r>
              <a:rPr sz="2400" dirty="0" smtClean="0">
                <a:latin typeface="Corbel" pitchFamily="34" charset="0"/>
              </a:rPr>
              <a:t>All </a:t>
            </a:r>
            <a:r>
              <a:rPr lang="en-US" sz="2400" dirty="0" smtClean="0">
                <a:latin typeface="Corbel" pitchFamily="34" charset="0"/>
              </a:rPr>
              <a:t>Schools &amp; HMs mapped </a:t>
            </a:r>
            <a:r>
              <a:rPr lang="en-US" sz="2400" dirty="0">
                <a:latin typeface="Corbel" pitchFamily="34" charset="0"/>
              </a:rPr>
              <a:t>with the </a:t>
            </a:r>
            <a:r>
              <a:rPr lang="en-US" sz="2400" dirty="0" smtClean="0">
                <a:latin typeface="Corbel" pitchFamily="34" charset="0"/>
              </a:rPr>
              <a:t>nearest </a:t>
            </a:r>
            <a:r>
              <a:rPr lang="en-US" sz="2400" dirty="0">
                <a:latin typeface="Corbel" pitchFamily="34" charset="0"/>
              </a:rPr>
              <a:t>Fair Price </a:t>
            </a:r>
            <a:r>
              <a:rPr lang="en-US" sz="2400" dirty="0" smtClean="0">
                <a:latin typeface="Corbel" pitchFamily="34" charset="0"/>
              </a:rPr>
              <a:t>Shops; </a:t>
            </a:r>
            <a:r>
              <a:rPr lang="en-US" sz="2400" dirty="0" err="1" smtClean="0">
                <a:latin typeface="Corbel" pitchFamily="34" charset="0"/>
              </a:rPr>
              <a:t>Aadhaar</a:t>
            </a:r>
            <a:r>
              <a:rPr lang="en-US" sz="2400" dirty="0" smtClean="0">
                <a:latin typeface="Corbel" pitchFamily="34" charset="0"/>
              </a:rPr>
              <a:t> authentication for supply of Food-grains, Oil, </a:t>
            </a:r>
            <a:r>
              <a:rPr lang="en-US" sz="2400" dirty="0" err="1" smtClean="0">
                <a:latin typeface="Corbel" pitchFamily="34" charset="0"/>
              </a:rPr>
              <a:t>Dal</a:t>
            </a:r>
            <a:endParaRPr lang="en-US" sz="2400" dirty="0">
              <a:latin typeface="Corbel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latin typeface="Corbel" pitchFamily="34" charset="0"/>
              </a:rPr>
              <a:t>6. C</a:t>
            </a:r>
            <a:r>
              <a:rPr lang="en-IN" sz="2400" b="1" dirty="0" err="1" smtClean="0">
                <a:latin typeface="Corbel" pitchFamily="34" charset="0"/>
              </a:rPr>
              <a:t>entralisation</a:t>
            </a:r>
            <a:r>
              <a:rPr lang="en-IN" sz="2400" b="1" dirty="0" smtClean="0">
                <a:latin typeface="Corbel" pitchFamily="34" charset="0"/>
              </a:rPr>
              <a:t> </a:t>
            </a:r>
            <a:r>
              <a:rPr lang="en-IN" sz="2400" b="1" dirty="0">
                <a:latin typeface="Corbel" pitchFamily="34" charset="0"/>
              </a:rPr>
              <a:t>of payment</a:t>
            </a:r>
            <a:r>
              <a:rPr lang="en-IN" sz="2400" dirty="0">
                <a:latin typeface="Corbel" pitchFamily="34" charset="0"/>
              </a:rPr>
              <a:t>: I</a:t>
            </a:r>
            <a:r>
              <a:rPr lang="en-US" sz="2400" dirty="0">
                <a:latin typeface="Corbel" pitchFamily="34" charset="0"/>
              </a:rPr>
              <a:t>introduced from August 2017. The bank details of SHGs/NGOs are captured through the website and mapped to the School UDISE. </a:t>
            </a:r>
          </a:p>
          <a:p>
            <a:pPr algn="just">
              <a:lnSpc>
                <a:spcPct val="100000"/>
              </a:lnSpc>
            </a:pPr>
            <a:r>
              <a:rPr lang="en-IN" sz="2400" b="1" dirty="0" smtClean="0">
                <a:latin typeface="Corbel" pitchFamily="34" charset="0"/>
              </a:rPr>
              <a:t>7. MDM Citizen Satisfaction Surveys by Real Time Governance System – IVRS calls up monthly an average 30,000 P</a:t>
            </a:r>
            <a:r>
              <a:rPr lang="en-IN" sz="2400" dirty="0" smtClean="0">
                <a:latin typeface="Corbel" pitchFamily="34" charset="0"/>
              </a:rPr>
              <a:t>arents </a:t>
            </a:r>
            <a:r>
              <a:rPr lang="en-IN" sz="2400" dirty="0">
                <a:latin typeface="Corbel" pitchFamily="34" charset="0"/>
              </a:rPr>
              <a:t>of the children </a:t>
            </a:r>
            <a:r>
              <a:rPr lang="en-IN" sz="2400" dirty="0" smtClean="0">
                <a:latin typeface="Corbel" pitchFamily="34" charset="0"/>
              </a:rPr>
              <a:t>studying and </a:t>
            </a:r>
            <a:r>
              <a:rPr lang="en-IN" sz="2400" dirty="0">
                <a:latin typeface="Corbel" pitchFamily="34" charset="0"/>
              </a:rPr>
              <a:t>enquires about </a:t>
            </a:r>
            <a:r>
              <a:rPr lang="en-IN" sz="2400" dirty="0" smtClean="0">
                <a:latin typeface="Corbel" pitchFamily="34" charset="0"/>
              </a:rPr>
              <a:t>their </a:t>
            </a:r>
            <a:r>
              <a:rPr lang="en-IN" sz="2400" dirty="0">
                <a:latin typeface="Corbel" pitchFamily="34" charset="0"/>
              </a:rPr>
              <a:t>satisfaction </a:t>
            </a:r>
            <a:r>
              <a:rPr lang="en-IN" sz="2400" dirty="0" smtClean="0">
                <a:latin typeface="Corbel" pitchFamily="34" charset="0"/>
              </a:rPr>
              <a:t>about School MDM – Quality, Quantity, Hygiene, reasons for dissatisfaction etc. Improved from 66% satisfaction in January to 85</a:t>
            </a:r>
            <a:r>
              <a:rPr lang="en-IN" sz="2400" dirty="0">
                <a:latin typeface="Corbel" pitchFamily="34" charset="0"/>
              </a:rPr>
              <a:t>% </a:t>
            </a:r>
            <a:r>
              <a:rPr lang="en-IN" sz="2400" dirty="0" smtClean="0">
                <a:latin typeface="Corbel" pitchFamily="34" charset="0"/>
              </a:rPr>
              <a:t>in Feb. 2019</a:t>
            </a:r>
            <a:endParaRPr lang="en-IN" sz="2400" dirty="0">
              <a:latin typeface="Corbel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b="1" dirty="0" smtClean="0">
                <a:latin typeface="Corbel" pitchFamily="34" charset="0"/>
              </a:rPr>
              <a:t>8. Surprise Visits</a:t>
            </a:r>
            <a:r>
              <a:rPr lang="en-US" sz="2400" b="1" dirty="0">
                <a:latin typeface="Corbel" pitchFamily="34" charset="0"/>
              </a:rPr>
              <a:t>: </a:t>
            </a:r>
            <a:r>
              <a:rPr lang="en-IN" sz="2400" dirty="0">
                <a:latin typeface="Corbel" pitchFamily="34" charset="0"/>
              </a:rPr>
              <a:t>Centralised </a:t>
            </a:r>
            <a:r>
              <a:rPr lang="en-IN" sz="2400" dirty="0" smtClean="0">
                <a:latin typeface="Corbel" pitchFamily="34" charset="0"/>
              </a:rPr>
              <a:t>Monitoring S</a:t>
            </a:r>
            <a:r>
              <a:rPr lang="en-IN" sz="2400" i="1" dirty="0" smtClean="0">
                <a:latin typeface="Corbel" pitchFamily="34" charset="0"/>
              </a:rPr>
              <a:t>ystem</a:t>
            </a:r>
            <a:r>
              <a:rPr lang="en-IN" sz="2400" dirty="0" smtClean="0">
                <a:latin typeface="Corbel" pitchFamily="34" charset="0"/>
              </a:rPr>
              <a:t> introduced whereby surprise visits are made to random-computer </a:t>
            </a:r>
            <a:r>
              <a:rPr lang="en-IN" sz="2400" dirty="0">
                <a:latin typeface="Corbel" pitchFamily="34" charset="0"/>
              </a:rPr>
              <a:t>generated school </a:t>
            </a:r>
            <a:r>
              <a:rPr lang="en-IN" sz="2400" dirty="0" smtClean="0">
                <a:latin typeface="Corbel" pitchFamily="34" charset="0"/>
              </a:rPr>
              <a:t>to </a:t>
            </a:r>
            <a:r>
              <a:rPr lang="en-IN" sz="2400" dirty="0">
                <a:latin typeface="Corbel" pitchFamily="34" charset="0"/>
              </a:rPr>
              <a:t>review </a:t>
            </a:r>
            <a:r>
              <a:rPr lang="en-IN" sz="2400" dirty="0" smtClean="0">
                <a:latin typeface="Corbel" pitchFamily="34" charset="0"/>
              </a:rPr>
              <a:t>quality, hygiene, etc.3088 Schools visited from Oct’18 to Jan’19 Month 3088 Schools – Satisfaction levels improved significantly</a:t>
            </a:r>
            <a:endParaRPr lang="en-IN" sz="2400" dirty="0">
              <a:latin typeface="Corbel" pitchFamily="34" charset="0"/>
            </a:endParaRPr>
          </a:p>
          <a:p>
            <a:pPr algn="just">
              <a:lnSpc>
                <a:spcPct val="100000"/>
              </a:lnSpc>
            </a:pPr>
            <a:endParaRPr lang="en-US" sz="2400" dirty="0">
              <a:latin typeface="Corbel" pitchFamily="34" charset="0"/>
            </a:endParaRPr>
          </a:p>
          <a:p>
            <a:endParaRPr lang="en-US" sz="24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422400" y="1295400"/>
          <a:ext cx="9093200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977900" y="618481"/>
            <a:ext cx="9652000" cy="49244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IN" sz="2600" dirty="0" smtClean="0">
                <a:solidFill>
                  <a:schemeClr val="bg1"/>
                </a:solidFill>
                <a:latin typeface="Algerian" pitchFamily="82" charset="0"/>
              </a:rPr>
              <a:t>         </a:t>
            </a:r>
            <a:r>
              <a:rPr lang="en-IN" sz="2600" dirty="0">
                <a:solidFill>
                  <a:schemeClr val="bg1"/>
                </a:solidFill>
                <a:latin typeface="Algerian" pitchFamily="82" charset="0"/>
              </a:rPr>
              <a:t>RTGS Survey – PARENTS  Satisfaction  ON </a:t>
            </a:r>
            <a:r>
              <a:rPr lang="en-IN" sz="2600" dirty="0" err="1">
                <a:solidFill>
                  <a:schemeClr val="bg1"/>
                </a:solidFill>
                <a:latin typeface="Algerian" pitchFamily="82" charset="0"/>
              </a:rPr>
              <a:t>mdm</a:t>
            </a:r>
            <a:r>
              <a:rPr lang="en-IN" sz="2600" dirty="0">
                <a:solidFill>
                  <a:schemeClr val="bg1"/>
                </a:solidFill>
                <a:latin typeface="Algerian" pitchFamily="82" charset="0"/>
              </a:rPr>
              <a:t> in AP </a:t>
            </a: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1308100" y="5651501"/>
            <a:ext cx="937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N" b="1" dirty="0" smtClean="0">
                <a:latin typeface="Calibri" pitchFamily="34" charset="0"/>
              </a:rPr>
              <a:t>Improvement in </a:t>
            </a:r>
            <a:r>
              <a:rPr lang="en-IN" b="1" dirty="0">
                <a:latin typeface="Calibri" pitchFamily="34" charset="0"/>
              </a:rPr>
              <a:t>public </a:t>
            </a:r>
            <a:r>
              <a:rPr lang="en-IN" b="1" dirty="0" smtClean="0">
                <a:latin typeface="Calibri" pitchFamily="34" charset="0"/>
              </a:rPr>
              <a:t>Satisfaction over quality, Hygienic conditions, etc. of </a:t>
            </a:r>
            <a:r>
              <a:rPr lang="en-IN" b="1" dirty="0">
                <a:latin typeface="Calibri" pitchFamily="34" charset="0"/>
              </a:rPr>
              <a:t>MDM  from Feb-19 due to  </a:t>
            </a:r>
            <a:r>
              <a:rPr lang="en-IN" b="1" dirty="0" smtClean="0">
                <a:latin typeface="Calibri" pitchFamily="34" charset="0"/>
              </a:rPr>
              <a:t>happened owing to surprise visits through </a:t>
            </a:r>
            <a:r>
              <a:rPr lang="en-IN" b="1" dirty="0">
                <a:latin typeface="Calibri" pitchFamily="34" charset="0"/>
              </a:rPr>
              <a:t>Centralized monitoring system .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4400" y="1358900"/>
            <a:ext cx="68707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b="1" dirty="0">
                <a:solidFill>
                  <a:schemeClr val="tx1"/>
                </a:solidFill>
              </a:rPr>
              <a:t>Closing balance placed by the school in charge  through Mobile app/Web portal</a:t>
            </a:r>
          </a:p>
        </p:txBody>
      </p:sp>
      <p:sp>
        <p:nvSpPr>
          <p:cNvPr id="5" name="Down Arrow 4"/>
          <p:cNvSpPr/>
          <p:nvPr/>
        </p:nvSpPr>
        <p:spPr>
          <a:xfrm>
            <a:off x="5461000" y="2044700"/>
            <a:ext cx="711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2108200" y="2654300"/>
            <a:ext cx="71120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b="1" dirty="0">
                <a:solidFill>
                  <a:schemeClr val="tx1"/>
                </a:solidFill>
              </a:rPr>
              <a:t>Commodity RO’s generated based on allocation</a:t>
            </a:r>
          </a:p>
        </p:txBody>
      </p:sp>
      <p:sp>
        <p:nvSpPr>
          <p:cNvPr id="7" name="Down Arrow 6"/>
          <p:cNvSpPr/>
          <p:nvPr/>
        </p:nvSpPr>
        <p:spPr>
          <a:xfrm>
            <a:off x="5562600" y="3022600"/>
            <a:ext cx="609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2616200" y="3556000"/>
            <a:ext cx="6299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b="1" dirty="0">
                <a:solidFill>
                  <a:schemeClr val="tx1"/>
                </a:solidFill>
              </a:rPr>
              <a:t>Dispatch the MDM commodity  from MLS point to FP Shops  and then distribute to the schools</a:t>
            </a:r>
          </a:p>
        </p:txBody>
      </p:sp>
      <p:sp>
        <p:nvSpPr>
          <p:cNvPr id="9" name="Down Arrow 8"/>
          <p:cNvSpPr/>
          <p:nvPr/>
        </p:nvSpPr>
        <p:spPr>
          <a:xfrm>
            <a:off x="5664200" y="4241800"/>
            <a:ext cx="609600" cy="685800"/>
          </a:xfrm>
          <a:prstGeom prst="downArrow">
            <a:avLst>
              <a:gd name="adj1" fmla="val 50000"/>
              <a:gd name="adj2" fmla="val 5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4851400" y="4927600"/>
            <a:ext cx="2438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b="1" dirty="0">
                <a:solidFill>
                  <a:schemeClr val="tx1"/>
                </a:solidFill>
              </a:rPr>
              <a:t>MLS Points</a:t>
            </a:r>
          </a:p>
        </p:txBody>
      </p:sp>
      <p:sp>
        <p:nvSpPr>
          <p:cNvPr id="12" name="Left-Right-Up Arrow 11"/>
          <p:cNvSpPr/>
          <p:nvPr/>
        </p:nvSpPr>
        <p:spPr>
          <a:xfrm>
            <a:off x="5359400" y="5308600"/>
            <a:ext cx="1219200" cy="68580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3937000" y="5613400"/>
            <a:ext cx="1422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b="1" dirty="0">
                <a:solidFill>
                  <a:schemeClr val="tx1"/>
                </a:solidFill>
              </a:rPr>
              <a:t>FP Shop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78600" y="5537200"/>
            <a:ext cx="172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b="1" dirty="0">
                <a:solidFill>
                  <a:schemeClr val="tx1"/>
                </a:solidFill>
              </a:rPr>
              <a:t>FP Shop</a:t>
            </a:r>
          </a:p>
        </p:txBody>
      </p:sp>
      <p:sp>
        <p:nvSpPr>
          <p:cNvPr id="15" name="Left-Right-Up Arrow 14"/>
          <p:cNvSpPr/>
          <p:nvPr/>
        </p:nvSpPr>
        <p:spPr>
          <a:xfrm>
            <a:off x="4343400" y="5994400"/>
            <a:ext cx="1016000" cy="83820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6" name="Left-Right-Up Arrow 15"/>
          <p:cNvSpPr/>
          <p:nvPr/>
        </p:nvSpPr>
        <p:spPr>
          <a:xfrm>
            <a:off x="7188200" y="5918200"/>
            <a:ext cx="914400" cy="83820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7" name="Rectangle 16"/>
          <p:cNvSpPr/>
          <p:nvPr/>
        </p:nvSpPr>
        <p:spPr>
          <a:xfrm>
            <a:off x="2717800" y="6451600"/>
            <a:ext cx="1625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b="1" dirty="0">
                <a:solidFill>
                  <a:schemeClr val="tx1"/>
                </a:solidFill>
              </a:rPr>
              <a:t>School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102600" y="6451600"/>
            <a:ext cx="1930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b="1" dirty="0" smtClean="0">
                <a:solidFill>
                  <a:schemeClr val="tx1"/>
                </a:solidFill>
              </a:rPr>
              <a:t>Sc</a:t>
            </a:r>
            <a:r>
              <a:rPr lang="en-IN" b="1" dirty="0" smtClean="0">
                <a:solidFill>
                  <a:schemeClr val="tx1"/>
                </a:solidFill>
              </a:rPr>
              <a:t>hool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4112" name="TextBox 18"/>
          <p:cNvSpPr txBox="1">
            <a:spLocks noChangeArrowheads="1"/>
          </p:cNvSpPr>
          <p:nvPr/>
        </p:nvSpPr>
        <p:spPr bwMode="auto">
          <a:xfrm>
            <a:off x="927100" y="584200"/>
            <a:ext cx="99314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</a:rPr>
              <a:t>               </a:t>
            </a:r>
            <a:r>
              <a:rPr lang="en-IN" sz="2400" b="1" dirty="0" smtClean="0">
                <a:solidFill>
                  <a:schemeClr val="bg1"/>
                </a:solidFill>
              </a:rPr>
              <a:t>MDM  commodities Distribution </a:t>
            </a:r>
            <a:r>
              <a:rPr lang="en-IN" sz="2400" b="1" dirty="0">
                <a:solidFill>
                  <a:schemeClr val="bg1"/>
                </a:solidFill>
              </a:rPr>
              <a:t>through </a:t>
            </a:r>
            <a:r>
              <a:rPr lang="en-IN" sz="2400" b="1" dirty="0" smtClean="0">
                <a:solidFill>
                  <a:schemeClr val="bg1"/>
                </a:solidFill>
              </a:rPr>
              <a:t>– CS </a:t>
            </a:r>
            <a:r>
              <a:rPr lang="en-IN" sz="2400" b="1" dirty="0" err="1" smtClean="0">
                <a:solidFill>
                  <a:schemeClr val="bg1"/>
                </a:solidFill>
              </a:rPr>
              <a:t>ePOS</a:t>
            </a:r>
            <a:r>
              <a:rPr lang="en-IN" sz="2400" b="1" dirty="0" smtClean="0">
                <a:solidFill>
                  <a:schemeClr val="bg1"/>
                </a:solidFill>
              </a:rPr>
              <a:t> (NIC) </a:t>
            </a:r>
            <a:endParaRPr lang="en-I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000110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1A670225-786D-4D35-95D2-EE23BCCC822D}" vid="{047B070F-071F-4F7E-B21E-00157DBF8D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8F36FF-D6F8-4F25-B1D6-7893F2294B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ED6A94-6CEC-4690-B5D0-3E831BCC769C}">
  <ds:schemaRefs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60B3179-FCE1-482B-B473-8B7BB6F9AC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tf10001108</Template>
  <TotalTime>0</TotalTime>
  <Words>1496</Words>
  <Application>Microsoft Office PowerPoint</Application>
  <PresentationFormat>Custom</PresentationFormat>
  <Paragraphs>431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tf10001108</vt:lpstr>
      <vt:lpstr>Slide 1</vt:lpstr>
      <vt:lpstr>Coverage during 2018-19</vt:lpstr>
      <vt:lpstr>Slide 3</vt:lpstr>
      <vt:lpstr>Slide 4</vt:lpstr>
      <vt:lpstr>                  School Health Programme (RBSK)</vt:lpstr>
      <vt:lpstr>Best Practices in Andhra Pradesh State</vt:lpstr>
      <vt:lpstr>Slide 7</vt:lpstr>
      <vt:lpstr>Slide 8</vt:lpstr>
      <vt:lpstr>Slide 9</vt:lpstr>
      <vt:lpstr>Model MDM Kitchens being promoted</vt:lpstr>
      <vt:lpstr>Involvement of NGOs / Trusts                       </vt:lpstr>
      <vt:lpstr>Automated Monitoring System</vt:lpstr>
      <vt:lpstr>Slide 13</vt:lpstr>
      <vt:lpstr>Slide 14</vt:lpstr>
      <vt:lpstr>Government of A.P Additional Budget – Rs.684 crs. </vt:lpstr>
      <vt:lpstr>Slide 16</vt:lpstr>
      <vt:lpstr>Estimated Budget for Kitchen cum Store Rooms</vt:lpstr>
      <vt:lpstr>Pilot - Breakfast: &amp; Supplementary food</vt:lpstr>
      <vt:lpstr>Kitchen / Nutri Gardens  </vt:lpstr>
      <vt:lpstr>     Requirement of additional Sub sidized LPG cylinders</vt:lpstr>
      <vt:lpstr>Initiatives under MME - 2019-20 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2019-05-09T08:38:31Z</dcterms:created>
  <dcterms:modified xsi:type="dcterms:W3CDTF">2019-05-20T03:36:34Z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