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59" r:id="rId3"/>
    <p:sldId id="291" r:id="rId4"/>
    <p:sldId id="261" r:id="rId5"/>
    <p:sldId id="262" r:id="rId6"/>
    <p:sldId id="264" r:id="rId7"/>
    <p:sldId id="263" r:id="rId8"/>
    <p:sldId id="293" r:id="rId9"/>
    <p:sldId id="300" r:id="rId10"/>
    <p:sldId id="294" r:id="rId11"/>
    <p:sldId id="301" r:id="rId12"/>
    <p:sldId id="302" r:id="rId13"/>
    <p:sldId id="303" r:id="rId14"/>
    <p:sldId id="277" r:id="rId15"/>
    <p:sldId id="289" r:id="rId16"/>
    <p:sldId id="305" r:id="rId17"/>
    <p:sldId id="288" r:id="rId18"/>
    <p:sldId id="279" r:id="rId19"/>
    <p:sldId id="266" r:id="rId20"/>
    <p:sldId id="306" r:id="rId21"/>
    <p:sldId id="29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626" autoAdjust="0"/>
  </p:normalViewPr>
  <p:slideViewPr>
    <p:cSldViewPr>
      <p:cViewPr varScale="1">
        <p:scale>
          <a:sx n="59" d="100"/>
          <a:sy n="59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1400" b="1" i="0" baseline="0" dirty="0">
                <a:effectLst/>
              </a:rPr>
              <a:t>% of coverage against approval</a:t>
            </a:r>
            <a:endParaRPr lang="en-IN" sz="1400" baseline="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838403722261991"/>
          <c:y val="0.15733079943184067"/>
          <c:w val="0.78994929611071341"/>
          <c:h val="0.5950886657052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coverage (Pry)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93939393939394E-2"/>
                  <c:y val="-4.1145824896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1-4B25-B7DD-1EF97E03F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1-4B25-B7DD-1EF97E03F0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coverage (U. Pry)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222261989977138E-3"/>
                  <c:y val="-4.671094842705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71-4B25-B7DD-1EF97E03F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71-4B25-B7DD-1EF97E03F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187200"/>
        <c:axId val="145188736"/>
      </c:barChart>
      <c:catAx>
        <c:axId val="14518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5188736"/>
        <c:crosses val="autoZero"/>
        <c:auto val="1"/>
        <c:lblAlgn val="ctr"/>
        <c:lblOffset val="100"/>
        <c:noMultiLvlLbl val="0"/>
      </c:catAx>
      <c:valAx>
        <c:axId val="14518873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45187200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sz="1400" b="1" i="0" baseline="0" dirty="0">
                <a:effectLst/>
              </a:rPr>
              <a:t>% of coverage against approval</a:t>
            </a:r>
            <a:endParaRPr lang="en-IN" sz="1400" baseline="0" dirty="0">
              <a:effectLst/>
            </a:endParaRPr>
          </a:p>
        </c:rich>
      </c:tx>
      <c:layout>
        <c:manualLayout>
          <c:xMode val="edge"/>
          <c:yMode val="edge"/>
          <c:x val="0.208238311497369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71156924886464"/>
          <c:y val="0.15256323073252206"/>
          <c:w val="0.71649867677328716"/>
          <c:h val="0.60526087648134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coverage (Pry)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885389326334208E-2"/>
                  <c:y val="-2.687246480553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8-4502-8086-1081DB44F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0.96000000000000008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8-4502-8086-1081DB44F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coverage (U.Pry)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442403032953536E-3"/>
                  <c:y val="-2.0487950369840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8-4502-8086-1081DB44F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0.97000000000000008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8-4502-8086-1081DB44F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382848"/>
        <c:axId val="146384384"/>
      </c:barChart>
      <c:catAx>
        <c:axId val="14638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384384"/>
        <c:crosses val="autoZero"/>
        <c:auto val="1"/>
        <c:lblAlgn val="ctr"/>
        <c:lblOffset val="100"/>
        <c:noMultiLvlLbl val="0"/>
      </c:catAx>
      <c:valAx>
        <c:axId val="14638438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46382848"/>
        <c:crosses val="autoZero"/>
        <c:crossBetween val="between"/>
        <c:minorUnit val="0.2"/>
      </c:valAx>
    </c:plotArea>
    <c:legend>
      <c:legendPos val="r"/>
      <c:layout>
        <c:manualLayout>
          <c:xMode val="edge"/>
          <c:yMode val="edge"/>
          <c:x val="0.13715353786170914"/>
          <c:y val="0.86444444444444446"/>
          <c:w val="0.79441236512102653"/>
          <c:h val="0.13156565656565655"/>
        </c:manualLayout>
      </c:layout>
      <c:overlay val="0"/>
      <c:txPr>
        <a:bodyPr/>
        <a:lstStyle/>
        <a:p>
          <a:pPr>
            <a:defRPr sz="12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600"/>
            </a:pPr>
            <a:r>
              <a:rPr lang="en-US" sz="1600" dirty="0"/>
              <a:t>%age CCH engaged against PAB approval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763611995309096"/>
          <c:y val="0.26433716679970537"/>
          <c:w val="0.80335678784832742"/>
          <c:h val="0.65621465357031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0921985815602835E-3"/>
                  <c:y val="-1.807753176748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0B-48FF-A13F-5C7C1C4DA68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9-46A0-AB05-C3D649DE9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51840"/>
        <c:axId val="146457728"/>
      </c:barChart>
      <c:catAx>
        <c:axId val="14645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 b="1" i="0" baseline="0"/>
            </a:pPr>
            <a:endParaRPr lang="en-US"/>
          </a:p>
        </c:txPr>
        <c:crossAx val="146457728"/>
        <c:crosses val="autoZero"/>
        <c:auto val="1"/>
        <c:lblAlgn val="ctr"/>
        <c:lblOffset val="100"/>
        <c:noMultiLvlLbl val="0"/>
      </c:catAx>
      <c:valAx>
        <c:axId val="14645772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464518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600"/>
            </a:pPr>
            <a:r>
              <a:rPr lang="en-US" sz="1600" dirty="0"/>
              <a:t>% procurement</a:t>
            </a:r>
            <a:r>
              <a:rPr lang="en-US" sz="1600" baseline="0" dirty="0"/>
              <a:t> of Kitchen Devices against sanctioned </a:t>
            </a:r>
            <a:endParaRPr lang="en-US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247880072683222"/>
          <c:y val="0.25100270669291341"/>
          <c:w val="0.82226478901675748"/>
          <c:h val="0.58911294291338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025641025641083E-2"/>
                  <c:y val="-6.25738188976377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93-4828-A3E8-DB0E34D20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2-4B78-8990-746DBA7A7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14688"/>
        <c:axId val="152116224"/>
      </c:barChart>
      <c:catAx>
        <c:axId val="15211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 b="1" i="0" baseline="0"/>
            </a:pPr>
            <a:endParaRPr lang="en-US"/>
          </a:p>
        </c:txPr>
        <c:crossAx val="152116224"/>
        <c:crosses val="autoZero"/>
        <c:auto val="1"/>
        <c:lblAlgn val="ctr"/>
        <c:lblOffset val="100"/>
        <c:noMultiLvlLbl val="0"/>
      </c:catAx>
      <c:valAx>
        <c:axId val="1521162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52114688"/>
        <c:crosses val="autoZero"/>
        <c:crossBetween val="between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% Construction of Kitchen-cum-stores against sanctioned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Procurement of KDs against PAB approval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3-4803-94F3-41ADB7623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16544"/>
        <c:axId val="148318080"/>
      </c:barChart>
      <c:catAx>
        <c:axId val="14831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318080"/>
        <c:crosses val="autoZero"/>
        <c:auto val="1"/>
        <c:lblAlgn val="ctr"/>
        <c:lblOffset val="100"/>
        <c:noMultiLvlLbl val="0"/>
      </c:catAx>
      <c:valAx>
        <c:axId val="148318080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83165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%</a:t>
            </a:r>
            <a:r>
              <a:rPr lang="en-IN" b="1" baseline="0" dirty="0"/>
              <a:t> schools data entered</a:t>
            </a:r>
            <a:endParaRPr lang="en-IN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567081288751983E-2"/>
          <c:y val="0.14220681300450114"/>
          <c:w val="0.9331478945566587"/>
          <c:h val="0.61615796147405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9.6618357487922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0-4064-85FC-B677DBCBC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2463768115942412E-3"/>
                  <c:y val="2.631751816271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0-4064-85FC-B677DBCBC5B9}"/>
                </c:ext>
              </c:extLst>
            </c:dLbl>
            <c:dLbl>
              <c:idx val="2"/>
              <c:layout>
                <c:manualLayout>
                  <c:x val="1.20772946859902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30-4064-85FC-B677DBCBC5B9}"/>
                </c:ext>
              </c:extLst>
            </c:dLbl>
            <c:dLbl>
              <c:idx val="3"/>
              <c:layout>
                <c:manualLayout>
                  <c:x val="6.0386473429952037E-3"/>
                  <c:y val="-1.31587590813570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228213321160944E-2"/>
                      <c:h val="4.37133976682678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530-4064-85FC-B677DBCBC5B9}"/>
                </c:ext>
              </c:extLst>
            </c:dLbl>
            <c:dLbl>
              <c:idx val="5"/>
              <c:layout>
                <c:manualLayout>
                  <c:x val="1.08695652173912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30-4064-85FC-B677DBCBC5B9}"/>
                </c:ext>
              </c:extLst>
            </c:dLbl>
            <c:dLbl>
              <c:idx val="6"/>
              <c:layout>
                <c:manualLayout>
                  <c:x val="7.2463768115942412E-3"/>
                  <c:y val="7.8952554488142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0-4064-85FC-B677DBCBC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Daily (AMS) : Average (Apr, 2018-Mar, 2019)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0-4064-85FC-B677DBCBC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19"/>
        <c:axId val="142081024"/>
        <c:axId val="159728384"/>
      </c:barChart>
      <c:catAx>
        <c:axId val="1420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28384"/>
        <c:crosses val="autoZero"/>
        <c:auto val="1"/>
        <c:lblAlgn val="ctr"/>
        <c:lblOffset val="100"/>
        <c:noMultiLvlLbl val="0"/>
      </c:catAx>
      <c:valAx>
        <c:axId val="1597283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810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IN" sz="1800" b="1" dirty="0"/>
            <a:t>Convergence </a:t>
          </a:r>
        </a:p>
        <a:p>
          <a:r>
            <a:rPr lang="en-IN" sz="1800" b="1" dirty="0"/>
            <a:t>with line departments</a:t>
          </a:r>
          <a:endParaRPr lang="en-US" sz="1800" b="1" dirty="0"/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/>
            <a:t>The grown whole vegetables, fruits can be consumed. Some of the parts like stem (banana, bottle gourd, pumpkin) leaves (coriander, mint, spinach), flower (pumpkin flower, </a:t>
          </a:r>
          <a:r>
            <a:rPr lang="en-IN" sz="1600" dirty="0" err="1"/>
            <a:t>morringa</a:t>
          </a:r>
          <a:r>
            <a:rPr lang="en-IN" sz="1600" dirty="0"/>
            <a:t>). </a:t>
          </a:r>
          <a:endParaRPr lang="en-US" sz="16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School Nutrition Garden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IN" sz="1600" dirty="0" err="1"/>
            <a:t>Krishi</a:t>
          </a:r>
          <a:r>
            <a:rPr lang="en-IN" sz="1600" dirty="0"/>
            <a:t>  </a:t>
          </a:r>
          <a:r>
            <a:rPr lang="en-IN" sz="1600" dirty="0" err="1"/>
            <a:t>Vigyan</a:t>
          </a:r>
          <a:r>
            <a:rPr lang="en-IN" sz="1600" dirty="0"/>
            <a:t> </a:t>
          </a:r>
          <a:r>
            <a:rPr lang="en-IN" sz="1600" dirty="0" err="1"/>
            <a:t>Kendras</a:t>
          </a:r>
          <a:r>
            <a:rPr lang="en-IN" sz="1600" dirty="0"/>
            <a:t>, Department of Agriculture/Horticulture, Food &amp; Nutrition Board, State Agriculture Universities etc.</a:t>
          </a:r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>
        <a:solidFill>
          <a:srgbClr val="A7E9F9"/>
        </a:solidFill>
      </dgm:spPr>
      <dgm:t>
        <a:bodyPr/>
        <a:lstStyle/>
        <a:p>
          <a:r>
            <a:rPr lang="en-US" sz="1800" b="1" dirty="0"/>
            <a:t>School Nutrition Garden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dirty="0"/>
            <a:t>Where School Nutrition Garden can be set up?</a:t>
          </a:r>
          <a:endParaRPr lang="en-US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/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/>
            <a:t>Objectives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/>
            <a:t>SNG is a place where herbs, fruits and vegetables are grown in the school premises for use in  preparation of Mid-Day Meal.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IN" sz="1600" dirty="0"/>
            <a:t>To help address malnutrition and micro nutrient deficiencies</a:t>
          </a:r>
          <a:endParaRPr lang="en-US" sz="1600" dirty="0"/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What part of plants can be eaten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8E1B6D78-C2BF-4B11-9F93-C5E16132390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1600" dirty="0"/>
            <a:t>Plants may also be grown in small containers, cans, jars, discarded earthen pots, wooden </a:t>
          </a:r>
          <a:r>
            <a:rPr lang="en-IN" sz="1600" dirty="0" err="1"/>
            <a:t>peti</a:t>
          </a:r>
          <a:r>
            <a:rPr lang="en-IN" sz="1600" dirty="0"/>
            <a:t>, ceramic sinks, food tins, and </a:t>
          </a:r>
          <a:r>
            <a:rPr lang="en-IN" sz="1600" dirty="0" err="1"/>
            <a:t>atta</a:t>
          </a:r>
          <a:r>
            <a:rPr lang="en-IN" sz="1600" dirty="0"/>
            <a:t> bags etc, where land is not available. </a:t>
          </a:r>
          <a:endParaRPr lang="en-US" sz="1600" dirty="0"/>
        </a:p>
      </dgm:t>
    </dgm:pt>
    <dgm:pt modelId="{353D4F73-A9B7-47CB-A2C8-C38683C419DB}" type="sibTrans" cxnId="{D41D0BD0-7CEB-499D-8047-0BED7294FC0F}">
      <dgm:prSet/>
      <dgm:spPr/>
      <dgm:t>
        <a:bodyPr/>
        <a:lstStyle/>
        <a:p>
          <a:endParaRPr lang="en-US"/>
        </a:p>
      </dgm:t>
    </dgm:pt>
    <dgm:pt modelId="{6B420AAA-5A92-4C52-8F4B-032BA98E3E28}" type="parTrans" cxnId="{D41D0BD0-7CEB-499D-8047-0BED7294FC0F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/>
            <a:t>Large piece of land is not required even roof tops can be used for growing vegetable/fruits in containers.</a:t>
          </a:r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7E042D98-755D-4E07-98EE-DD94B2BEFAEB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/>
            <a:t>The leaves, fruits/vegetables and stems of some plants like bottle gourd (</a:t>
          </a:r>
          <a:r>
            <a:rPr lang="en-IN" sz="1600" dirty="0" err="1"/>
            <a:t>lauki</a:t>
          </a:r>
          <a:r>
            <a:rPr lang="en-IN" sz="1600" dirty="0"/>
            <a:t>), pumpkin (</a:t>
          </a:r>
          <a:r>
            <a:rPr lang="en-IN" sz="1600" dirty="0" err="1"/>
            <a:t>kaddu</a:t>
          </a:r>
          <a:r>
            <a:rPr lang="en-IN" sz="1600" dirty="0"/>
            <a:t>) etc can be consumed</a:t>
          </a:r>
          <a:endParaRPr lang="en-US" sz="1600" dirty="0"/>
        </a:p>
      </dgm:t>
    </dgm:pt>
    <dgm:pt modelId="{9877A373-E778-4817-A010-CBC1059189E0}" type="parTrans" cxnId="{F9265F9D-2EDB-4AB9-A8C7-8929A57AB702}">
      <dgm:prSet/>
      <dgm:spPr/>
      <dgm:t>
        <a:bodyPr/>
        <a:lstStyle/>
        <a:p>
          <a:endParaRPr lang="en-US"/>
        </a:p>
      </dgm:t>
    </dgm:pt>
    <dgm:pt modelId="{4362503C-461A-40EE-A534-467F96B18C41}" type="sibTrans" cxnId="{F9265F9D-2EDB-4AB9-A8C7-8929A57AB702}">
      <dgm:prSet/>
      <dgm:spPr/>
      <dgm:t>
        <a:bodyPr/>
        <a:lstStyle/>
        <a:p>
          <a:endParaRPr lang="en-US"/>
        </a:p>
      </dgm:t>
    </dgm:pt>
    <dgm:pt modelId="{E4BE0BE4-3CB3-4F1F-ABB9-9A9FF55CB43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IN" sz="1600" dirty="0"/>
            <a:t>To give children first-hand experience with nature and gardening. </a:t>
          </a:r>
          <a:endParaRPr lang="en-US" sz="1600" dirty="0"/>
        </a:p>
      </dgm:t>
    </dgm:pt>
    <dgm:pt modelId="{EEE4F0CE-BADB-42F0-B80B-F635BD6FD1CB}" type="parTrans" cxnId="{D01223D8-8B3C-42C9-BB7C-2C39782DD326}">
      <dgm:prSet/>
      <dgm:spPr/>
      <dgm:t>
        <a:bodyPr/>
        <a:lstStyle/>
        <a:p>
          <a:endParaRPr lang="en-US"/>
        </a:p>
      </dgm:t>
    </dgm:pt>
    <dgm:pt modelId="{9A9DA8CD-CF69-431A-9A88-A1920AACE6C6}" type="sibTrans" cxnId="{D01223D8-8B3C-42C9-BB7C-2C39782DD326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6" custScaleX="76327" custScaleY="140389" custLinFactNeighborX="-7791" custLinFactNeighborY="3325">
        <dgm:presLayoutVars>
          <dgm:chMax val="1"/>
          <dgm:bulletEnabled val="1"/>
        </dgm:presLayoutVars>
      </dgm:prSet>
      <dgm:spPr/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66991" custLinFactNeighborX="836" custLinFactNeighborY="-33746">
        <dgm:presLayoutVars>
          <dgm:bulletEnabled val="1"/>
        </dgm:presLayoutVars>
      </dgm:prSet>
      <dgm:spPr/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6" custScaleX="76327" custScaleY="180146" custLinFactNeighborX="-2143" custLinFactNeighborY="3101">
        <dgm:presLayoutVars>
          <dgm:chMax val="1"/>
          <dgm:bulletEnabled val="1"/>
        </dgm:presLayoutVars>
      </dgm:prSet>
      <dgm:spPr/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199187" custLinFactNeighborX="64940" custLinFactNeighborY="-10007">
        <dgm:presLayoutVars>
          <dgm:bulletEnabled val="1"/>
        </dgm:presLayoutVars>
      </dgm:prSet>
      <dgm:spPr/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6" custScaleX="76327" custScaleY="257432" custLinFactNeighborX="-2151" custLinFactNeighborY="-2781">
        <dgm:presLayoutVars>
          <dgm:chMax val="1"/>
          <dgm:bulletEnabled val="1"/>
        </dgm:presLayoutVars>
      </dgm:prSet>
      <dgm:spPr/>
    </dgm:pt>
    <dgm:pt modelId="{473C8F4B-602D-44C7-A5EF-0EB298883D66}" type="pres">
      <dgm:prSet presAssocID="{1C368E23-C205-4BDA-BDCA-2B0EC02439BA}" presName="descendantText" presStyleLbl="alignAccFollowNode1" presStyleIdx="2" presStyleCnt="5" custScaleX="114049" custScaleY="371098" custLinFactNeighborX="30" custLinFactNeighborY="-22951">
        <dgm:presLayoutVars>
          <dgm:bulletEnabled val="1"/>
        </dgm:presLayoutVars>
      </dgm:prSet>
      <dgm:spPr/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6" custScaleX="75098" custScaleY="240396" custLinFactNeighborX="-3810" custLinFactNeighborY="6338">
        <dgm:presLayoutVars>
          <dgm:chMax val="1"/>
          <dgm:bulletEnabled val="1"/>
        </dgm:presLayoutVars>
      </dgm:prSet>
      <dgm:spPr/>
    </dgm:pt>
    <dgm:pt modelId="{F2D02083-C095-46B6-8336-86DFA019FA15}" type="pres">
      <dgm:prSet presAssocID="{0FD5F004-5171-43F8-9A8B-B9E030D1E363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4" presStyleCnt="6" custScaleX="75817" custScaleY="225131" custLinFactNeighborX="-2156" custLinFactNeighborY="-5837">
        <dgm:presLayoutVars>
          <dgm:chMax val="1"/>
          <dgm:bulletEnabled val="1"/>
        </dgm:presLayoutVars>
      </dgm:prSet>
      <dgm:spPr/>
    </dgm:pt>
    <dgm:pt modelId="{EAD9F6A1-B048-417B-ADD5-10E34845BDC3}" type="pres">
      <dgm:prSet presAssocID="{4AD4B199-2F00-44E1-AD21-63BEDCC87BA4}" presName="descendantText" presStyleLbl="alignAccFollowNode1" presStyleIdx="3" presStyleCnt="5" custScaleX="113038" custScaleY="349168" custLinFactY="-100000" custLinFactNeighborX="4922" custLinFactNeighborY="-197399">
        <dgm:presLayoutVars>
          <dgm:bulletEnabled val="1"/>
        </dgm:presLayoutVars>
      </dgm:prSet>
      <dgm:spPr/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5" presStyleCnt="6" custScaleX="76327" custScaleY="230599" custLinFactNeighborX="-7791">
        <dgm:presLayoutVars>
          <dgm:chMax val="1"/>
          <dgm:bulletEnabled val="1"/>
        </dgm:presLayoutVars>
      </dgm:prSet>
      <dgm:spPr/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207726" custLinFactY="-140072" custLinFactNeighborX="1371" custLinFactNeighborY="-200000">
        <dgm:presLayoutVars>
          <dgm:bulletEnabled val="1"/>
        </dgm:presLayoutVars>
      </dgm:prSet>
      <dgm:spPr/>
    </dgm:pt>
  </dgm:ptLst>
  <dgm:cxnLst>
    <dgm:cxn modelId="{1D379307-847D-4504-8C4D-0E1C798389CD}" type="presOf" srcId="{7F368BA0-B9A8-4A03-AA6C-464E5650579B}" destId="{944E1ECD-3A86-4042-932B-27C0349CD91B}" srcOrd="0" destOrd="0" presId="urn:microsoft.com/office/officeart/2005/8/layout/vList5"/>
    <dgm:cxn modelId="{DF3C261A-B369-4FF2-89BD-A770AC414A75}" type="presOf" srcId="{4AD4B199-2F00-44E1-AD21-63BEDCC87BA4}" destId="{1CAFD841-D32E-4B21-BB53-A52E5BA75F8C}" srcOrd="0" destOrd="0" presId="urn:microsoft.com/office/officeart/2005/8/layout/vList5"/>
    <dgm:cxn modelId="{3F276C1F-7286-44B5-AE0F-9F53CE50BC6C}" type="presOf" srcId="{5158A189-202B-47C8-BE8B-6625C1D061C6}" destId="{E4C69CEA-D2B4-4245-81CC-6244868797AD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4F71463C-EAC9-4AF2-8DC1-EE70CF9B3982}" type="presOf" srcId="{16ED46F1-8A61-49B2-8F34-729040D0F741}" destId="{00405C89-0C79-4E98-9EF8-1CE5C01EFC58}" srcOrd="0" destOrd="0" presId="urn:microsoft.com/office/officeart/2005/8/layout/vList5"/>
    <dgm:cxn modelId="{432A3363-A971-4957-9142-E380DCC8F065}" srcId="{16ED46F1-8A61-49B2-8F34-729040D0F741}" destId="{6660F718-3E31-472D-A9E8-1FC5E718250F}" srcOrd="5" destOrd="0" parTransId="{DAFC5BAE-7271-440A-858D-02E8C7A8802E}" sibTransId="{337D54D5-CECB-47E0-B43D-52CE4C08B00B}"/>
    <dgm:cxn modelId="{B1B07A45-0062-43D7-AA8F-FA522AE8478A}" type="presOf" srcId="{1C368E23-C205-4BDA-BDCA-2B0EC02439BA}" destId="{02A5CEB2-C911-45CA-B46C-B7A80E9CDE78}" srcOrd="0" destOrd="0" presId="urn:microsoft.com/office/officeart/2005/8/layout/vList5"/>
    <dgm:cxn modelId="{0D035D47-AB82-409C-8FD8-A2020964BFFA}" type="presOf" srcId="{1D616D02-800C-48F9-B8C0-FAFDCD089647}" destId="{473C8F4B-602D-44C7-A5EF-0EB298883D66}" srcOrd="0" destOrd="0" presId="urn:microsoft.com/office/officeart/2005/8/layout/vList5"/>
    <dgm:cxn modelId="{764A704A-7B0E-4BF5-B1E7-833BB37D5874}" srcId="{16ED46F1-8A61-49B2-8F34-729040D0F741}" destId="{4AD4B199-2F00-44E1-AD21-63BEDCC87BA4}" srcOrd="4" destOrd="0" parTransId="{85D2605A-6FC0-4097-8A49-67D88C5182AB}" sibTransId="{EFADF196-5BC0-43E0-90A8-7638C8C384A0}"/>
    <dgm:cxn modelId="{3F77406D-074D-429E-8F18-A17159F60E1C}" type="presOf" srcId="{E4BE0BE4-3CB3-4F1F-ABB9-9A9FF55CB439}" destId="{AAC8AD6C-5EFA-453F-AD8D-42F85762E8D5}" srcOrd="0" destOrd="1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59B22B95-9810-46C0-B35D-1D94833E662F}" type="presOf" srcId="{81854573-89CB-4170-B68F-1A91781F1A7F}" destId="{7F431969-69E9-43B6-9568-B99B3B900103}" srcOrd="0" destOrd="0" presId="urn:microsoft.com/office/officeart/2005/8/layout/vList5"/>
    <dgm:cxn modelId="{F9265F9D-2EDB-4AB9-A8C7-8929A57AB702}" srcId="{4AD4B199-2F00-44E1-AD21-63BEDCC87BA4}" destId="{7E042D98-755D-4E07-98EE-DD94B2BEFAEB}" srcOrd="1" destOrd="0" parTransId="{9877A373-E778-4817-A010-CBC1059189E0}" sibTransId="{4362503C-461A-40EE-A534-467F96B18C41}"/>
    <dgm:cxn modelId="{E8ED299F-2B49-462C-BA86-FB9FB556A10F}" type="presOf" srcId="{7E042D98-755D-4E07-98EE-DD94B2BEFAEB}" destId="{EAD9F6A1-B048-417B-ADD5-10E34845BDC3}" srcOrd="0" destOrd="1" presId="urn:microsoft.com/office/officeart/2005/8/layout/vList5"/>
    <dgm:cxn modelId="{CF97EBA3-46BF-44CE-9AEB-AC7FA59605FD}" type="presOf" srcId="{0AC3ED6E-AADD-4885-9FEF-15636B916EBF}" destId="{EAD9F6A1-B048-417B-ADD5-10E34845BDC3}" srcOrd="0" destOrd="0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A709B7BB-CF5A-4082-A732-563ECB99878A}" type="presOf" srcId="{6660F718-3E31-472D-A9E8-1FC5E718250F}" destId="{28F709A0-81CF-49E5-AC89-9D7CDAD1FA2F}" srcOrd="0" destOrd="0" presId="urn:microsoft.com/office/officeart/2005/8/layout/vList5"/>
    <dgm:cxn modelId="{3901BFC6-344E-43A4-BAB0-43A896935751}" type="presOf" srcId="{F4021611-4149-4CF3-95CC-7EFEC967DF55}" destId="{EA752DB1-D6A1-4D83-8114-1223FE357855}" srcOrd="0" destOrd="0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98BB58CA-63B9-4ABC-B17F-08BC3076ACC0}" type="presOf" srcId="{8E1B6D78-C2BF-4B11-9F93-C5E161323905}" destId="{473C8F4B-602D-44C7-A5EF-0EB298883D66}" srcOrd="0" destOrd="1" presId="urn:microsoft.com/office/officeart/2005/8/layout/vList5"/>
    <dgm:cxn modelId="{D41D0BD0-7CEB-499D-8047-0BED7294FC0F}" srcId="{1C368E23-C205-4BDA-BDCA-2B0EC02439BA}" destId="{8E1B6D78-C2BF-4B11-9F93-C5E161323905}" srcOrd="1" destOrd="0" parTransId="{6B420AAA-5A92-4C52-8F4B-032BA98E3E28}" sibTransId="{353D4F73-A9B7-47CB-A2C8-C38683C419DB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D01223D8-8B3C-42C9-BB7C-2C39782DD326}" srcId="{5158A189-202B-47C8-BE8B-6625C1D061C6}" destId="{E4BE0BE4-3CB3-4F1F-ABB9-9A9FF55CB439}" srcOrd="1" destOrd="0" parTransId="{EEE4F0CE-BADB-42F0-B80B-F635BD6FD1CB}" sibTransId="{9A9DA8CD-CF69-431A-9A88-A1920AACE6C6}"/>
    <dgm:cxn modelId="{700324DB-DCEC-41A4-BFD3-72FAFD6E26C9}" type="presOf" srcId="{5EE4D596-9ED4-472C-8E16-C32F0E1185D2}" destId="{D95089AA-EACC-4A6D-8332-0E68B108F8DC}" srcOrd="0" destOrd="0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70D2B1FF-18EE-46B6-BCB8-F8A0B3AE82E6}" type="presOf" srcId="{A7B7BEA8-FDEA-45E1-9723-309FBE88BB68}" destId="{AAC8AD6C-5EFA-453F-AD8D-42F85762E8D5}" srcOrd="0" destOrd="0" presId="urn:microsoft.com/office/officeart/2005/8/layout/vList5"/>
    <dgm:cxn modelId="{F2BCE0F1-95E9-4926-B124-E73EBCFC01B9}" type="presParOf" srcId="{00405C89-0C79-4E98-9EF8-1CE5C01EFC58}" destId="{852B557A-E646-40A1-89F7-C47CED9725CC}" srcOrd="0" destOrd="0" presId="urn:microsoft.com/office/officeart/2005/8/layout/vList5"/>
    <dgm:cxn modelId="{9F107F07-0DB4-4D10-B504-EBCEFF499FEC}" type="presParOf" srcId="{852B557A-E646-40A1-89F7-C47CED9725CC}" destId="{D95089AA-EACC-4A6D-8332-0E68B108F8DC}" srcOrd="0" destOrd="0" presId="urn:microsoft.com/office/officeart/2005/8/layout/vList5"/>
    <dgm:cxn modelId="{E8C862AE-1906-4079-8B24-88836800BF32}" type="presParOf" srcId="{852B557A-E646-40A1-89F7-C47CED9725CC}" destId="{944E1ECD-3A86-4042-932B-27C0349CD91B}" srcOrd="1" destOrd="0" presId="urn:microsoft.com/office/officeart/2005/8/layout/vList5"/>
    <dgm:cxn modelId="{4C0DBD06-7C78-4494-A5BF-D756A3BEF79C}" type="presParOf" srcId="{00405C89-0C79-4E98-9EF8-1CE5C01EFC58}" destId="{FAD045EF-3C09-4B63-AC91-DE69E4E25012}" srcOrd="1" destOrd="0" presId="urn:microsoft.com/office/officeart/2005/8/layout/vList5"/>
    <dgm:cxn modelId="{A76087B2-5274-4648-B647-73F3D2EA7AF2}" type="presParOf" srcId="{00405C89-0C79-4E98-9EF8-1CE5C01EFC58}" destId="{F9EEA38A-2E46-441B-855E-990AED148710}" srcOrd="2" destOrd="0" presId="urn:microsoft.com/office/officeart/2005/8/layout/vList5"/>
    <dgm:cxn modelId="{913696E7-9E93-47FD-A28C-A03AC1823AFB}" type="presParOf" srcId="{F9EEA38A-2E46-441B-855E-990AED148710}" destId="{E4C69CEA-D2B4-4245-81CC-6244868797AD}" srcOrd="0" destOrd="0" presId="urn:microsoft.com/office/officeart/2005/8/layout/vList5"/>
    <dgm:cxn modelId="{78112D5D-84CC-4154-9EC4-0B0DD1830237}" type="presParOf" srcId="{F9EEA38A-2E46-441B-855E-990AED148710}" destId="{AAC8AD6C-5EFA-453F-AD8D-42F85762E8D5}" srcOrd="1" destOrd="0" presId="urn:microsoft.com/office/officeart/2005/8/layout/vList5"/>
    <dgm:cxn modelId="{86C5FAB0-22C0-42AC-B3BC-4153BE1AB357}" type="presParOf" srcId="{00405C89-0C79-4E98-9EF8-1CE5C01EFC58}" destId="{904BA450-6ABD-422F-B04E-C1370E3F9358}" srcOrd="3" destOrd="0" presId="urn:microsoft.com/office/officeart/2005/8/layout/vList5"/>
    <dgm:cxn modelId="{E1ACBC36-8AA8-4A33-B8C0-287AF961F902}" type="presParOf" srcId="{00405C89-0C79-4E98-9EF8-1CE5C01EFC58}" destId="{C226A346-1727-49CC-8162-2192D69EEE30}" srcOrd="4" destOrd="0" presId="urn:microsoft.com/office/officeart/2005/8/layout/vList5"/>
    <dgm:cxn modelId="{40F65770-3019-4FDD-B5DF-4D9A09BE8650}" type="presParOf" srcId="{C226A346-1727-49CC-8162-2192D69EEE30}" destId="{02A5CEB2-C911-45CA-B46C-B7A80E9CDE78}" srcOrd="0" destOrd="0" presId="urn:microsoft.com/office/officeart/2005/8/layout/vList5"/>
    <dgm:cxn modelId="{3D60CE90-A16C-4C20-B919-EF65F3B338A4}" type="presParOf" srcId="{C226A346-1727-49CC-8162-2192D69EEE30}" destId="{473C8F4B-602D-44C7-A5EF-0EB298883D66}" srcOrd="1" destOrd="0" presId="urn:microsoft.com/office/officeart/2005/8/layout/vList5"/>
    <dgm:cxn modelId="{2D8BA46C-0019-46DE-A993-E2117DBD5C34}" type="presParOf" srcId="{00405C89-0C79-4E98-9EF8-1CE5C01EFC58}" destId="{3FB74CA0-16D7-44DB-80E8-1D328AF4305E}" srcOrd="5" destOrd="0" presId="urn:microsoft.com/office/officeart/2005/8/layout/vList5"/>
    <dgm:cxn modelId="{02ED2FB1-09BF-49E6-AF61-6517FEE4981C}" type="presParOf" srcId="{00405C89-0C79-4E98-9EF8-1CE5C01EFC58}" destId="{5B0B3D2A-6053-463E-95DD-EBD44DE2000E}" srcOrd="6" destOrd="0" presId="urn:microsoft.com/office/officeart/2005/8/layout/vList5"/>
    <dgm:cxn modelId="{258C1ECC-234F-44A1-AE05-33637974E051}" type="presParOf" srcId="{5B0B3D2A-6053-463E-95DD-EBD44DE2000E}" destId="{7F431969-69E9-43B6-9568-B99B3B900103}" srcOrd="0" destOrd="0" presId="urn:microsoft.com/office/officeart/2005/8/layout/vList5"/>
    <dgm:cxn modelId="{99F64FFD-237C-487A-9587-2A2326C4224C}" type="presParOf" srcId="{00405C89-0C79-4E98-9EF8-1CE5C01EFC58}" destId="{F2D02083-C095-46B6-8336-86DFA019FA15}" srcOrd="7" destOrd="0" presId="urn:microsoft.com/office/officeart/2005/8/layout/vList5"/>
    <dgm:cxn modelId="{2BE2E4FE-27A1-4AE7-AE64-50FACF0689FB}" type="presParOf" srcId="{00405C89-0C79-4E98-9EF8-1CE5C01EFC58}" destId="{11B12FA9-7BD2-4B6E-AECC-2C495D4AD7C2}" srcOrd="8" destOrd="0" presId="urn:microsoft.com/office/officeart/2005/8/layout/vList5"/>
    <dgm:cxn modelId="{7B8F3A7F-5F30-48B8-968B-1A7F3A59A626}" type="presParOf" srcId="{11B12FA9-7BD2-4B6E-AECC-2C495D4AD7C2}" destId="{1CAFD841-D32E-4B21-BB53-A52E5BA75F8C}" srcOrd="0" destOrd="0" presId="urn:microsoft.com/office/officeart/2005/8/layout/vList5"/>
    <dgm:cxn modelId="{F58B2D21-9797-4D2F-A263-BE7BDC9EA93C}" type="presParOf" srcId="{11B12FA9-7BD2-4B6E-AECC-2C495D4AD7C2}" destId="{EAD9F6A1-B048-417B-ADD5-10E34845BDC3}" srcOrd="1" destOrd="0" presId="urn:microsoft.com/office/officeart/2005/8/layout/vList5"/>
    <dgm:cxn modelId="{E71E8A41-B7CA-4CB7-B71A-BCC1D6412DAD}" type="presParOf" srcId="{00405C89-0C79-4E98-9EF8-1CE5C01EFC58}" destId="{CA87CA31-3014-43ED-AE5B-A4723D7DF449}" srcOrd="9" destOrd="0" presId="urn:microsoft.com/office/officeart/2005/8/layout/vList5"/>
    <dgm:cxn modelId="{C5F6CD5D-689C-49D3-8956-2B1F3F8138F8}" type="presParOf" srcId="{00405C89-0C79-4E98-9EF8-1CE5C01EFC58}" destId="{80B79A40-9C57-4923-8E53-41CAD816483B}" srcOrd="10" destOrd="0" presId="urn:microsoft.com/office/officeart/2005/8/layout/vList5"/>
    <dgm:cxn modelId="{AD31A003-788A-4466-8AE5-8A104570F951}" type="presParOf" srcId="{80B79A40-9C57-4923-8E53-41CAD816483B}" destId="{28F709A0-81CF-49E5-AC89-9D7CDAD1FA2F}" srcOrd="0" destOrd="0" presId="urn:microsoft.com/office/officeart/2005/8/layout/vList5"/>
    <dgm:cxn modelId="{BBE8C5DF-AA4F-4584-9300-6985E6C4C1AF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3d2#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 Cooking competition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/>
            <a:t>Who can participate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Who will be the Judges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Identification of the activities to be carried out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All the Cook cum helpers, interested community members.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Cooking of pulses/cooking of vegetables/different types of chapattis,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Recognition of cook cum helpers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IN" sz="1600" dirty="0"/>
            <a:t>Children (2 children each from primary and upper primary classes) and nutritionists (Home Science College/UNICEF) of that block/district may be selected. 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B3A5D3FB-5631-4AAB-87C7-3FCC12075F1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Methods of  cooking/methods of washing vegetables,</a:t>
          </a:r>
        </a:p>
      </dgm:t>
    </dgm:pt>
    <dgm:pt modelId="{287CC045-549F-4B09-80CD-E68A76CB9F7D}" type="parTrans" cxnId="{4D82C205-0EAC-4BD2-B502-4794AD462ADC}">
      <dgm:prSet/>
      <dgm:spPr/>
      <dgm:t>
        <a:bodyPr/>
        <a:lstStyle/>
        <a:p>
          <a:endParaRPr lang="en-US"/>
        </a:p>
      </dgm:t>
    </dgm:pt>
    <dgm:pt modelId="{17005B65-2E0D-439E-B74D-E0D5C2638A7E}" type="sibTrans" cxnId="{4D82C205-0EAC-4BD2-B502-4794AD462ADC}">
      <dgm:prSet/>
      <dgm:spPr/>
      <dgm:t>
        <a:bodyPr/>
        <a:lstStyle/>
        <a:p>
          <a:endParaRPr lang="en-US"/>
        </a:p>
      </dgm:t>
    </dgm:pt>
    <dgm:pt modelId="{43D0FE6C-2E0A-43FF-82CE-DA418BB5E05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Food safety issues, hand washing etc.</a:t>
          </a:r>
        </a:p>
      </dgm:t>
    </dgm:pt>
    <dgm:pt modelId="{49B854B9-B58C-4B8B-87EB-9B177185F21E}" type="parTrans" cxnId="{372D60D3-C9EB-41BB-9164-2F51AAB5ECA8}">
      <dgm:prSet/>
      <dgm:spPr/>
      <dgm:t>
        <a:bodyPr/>
        <a:lstStyle/>
        <a:p>
          <a:endParaRPr lang="en-US"/>
        </a:p>
      </dgm:t>
    </dgm:pt>
    <dgm:pt modelId="{1C51A960-1DEB-4DAE-8B3D-2679B061450A}" type="sibTrans" cxnId="{372D60D3-C9EB-41BB-9164-2F51AAB5ECA8}">
      <dgm:prSet/>
      <dgm:spPr/>
      <dgm:t>
        <a:bodyPr/>
        <a:lstStyle/>
        <a:p>
          <a:endParaRPr lang="en-US"/>
        </a:p>
      </dgm:t>
    </dgm:pt>
    <dgm:pt modelId="{BEAE980E-910B-4279-B7B9-4B17938F9B70}">
      <dgm:prSet custT="1"/>
      <dgm:spPr/>
      <dgm:t>
        <a:bodyPr/>
        <a:lstStyle/>
        <a:p>
          <a:r>
            <a:rPr lang="en-US" sz="1800" dirty="0"/>
            <a:t>The winning Cook-cum helpers/community members may be awarded suitably. </a:t>
          </a:r>
        </a:p>
      </dgm:t>
    </dgm:pt>
    <dgm:pt modelId="{35F5AD6F-0382-4881-B428-6406C31DD35D}" type="parTrans" cxnId="{4DB09F64-8522-4A92-BC48-1171AA7C98E5}">
      <dgm:prSet/>
      <dgm:spPr/>
      <dgm:t>
        <a:bodyPr/>
        <a:lstStyle/>
        <a:p>
          <a:endParaRPr lang="en-US"/>
        </a:p>
      </dgm:t>
    </dgm:pt>
    <dgm:pt modelId="{A10FEC74-356B-4E2D-9A44-A7EEBF7B90FF}" type="sibTrans" cxnId="{4DB09F64-8522-4A92-BC48-1171AA7C98E5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97646" custLinFactNeighborX="-7791" custLinFactNeighborY="3325">
        <dgm:presLayoutVars>
          <dgm:chMax val="1"/>
          <dgm:bulletEnabled val="1"/>
        </dgm:presLayoutVars>
      </dgm:prSet>
      <dgm:spPr/>
    </dgm:pt>
    <dgm:pt modelId="{944E1ECD-3A86-4042-932B-27C0349CD91B}" type="pres">
      <dgm:prSet presAssocID="{5EE4D596-9ED4-472C-8E16-C32F0E1185D2}" presName="descendantText" presStyleLbl="alignAccFollowNode1" presStyleIdx="0" presStyleCnt="4" custScaleX="112681" custScaleY="114792" custLinFactNeighborX="836" custLinFactNeighborY="-33746">
        <dgm:presLayoutVars>
          <dgm:bulletEnabled val="1"/>
        </dgm:presLayoutVars>
      </dgm:prSet>
      <dgm:spPr/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150432" custLinFactNeighborX="198" custLinFactNeighborY="11275">
        <dgm:presLayoutVars>
          <dgm:chMax val="1"/>
          <dgm:bulletEnabled val="1"/>
        </dgm:presLayoutVars>
      </dgm:prSet>
      <dgm:spPr/>
    </dgm:pt>
    <dgm:pt modelId="{AAC8AD6C-5EFA-453F-AD8D-42F85762E8D5}" type="pres">
      <dgm:prSet presAssocID="{5158A189-202B-47C8-BE8B-6625C1D061C6}" presName="descendantText" presStyleLbl="alignAccFollowNode1" presStyleIdx="1" presStyleCnt="4" custScaleX="112681" custScaleY="199187" custLinFactNeighborX="1371" custLinFactNeighborY="4853">
        <dgm:presLayoutVars>
          <dgm:bulletEnabled val="1"/>
        </dgm:presLayoutVars>
      </dgm:prSet>
      <dgm:spPr/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1" custScaleY="151265" custLinFactNeighborX="198" custLinFactNeighborY="4155">
        <dgm:presLayoutVars>
          <dgm:chMax val="1"/>
          <dgm:bulletEnabled val="1"/>
        </dgm:presLayoutVars>
      </dgm:prSet>
      <dgm:spPr/>
    </dgm:pt>
    <dgm:pt modelId="{473C8F4B-602D-44C7-A5EF-0EB298883D66}" type="pres">
      <dgm:prSet presAssocID="{1C368E23-C205-4BDA-BDCA-2B0EC02439BA}" presName="descendantText" presStyleLbl="alignAccFollowNode1" presStyleIdx="2" presStyleCnt="4" custScaleX="114049" custScaleY="175589" custLinFactNeighborX="11653" custLinFactNeighborY="9024">
        <dgm:presLayoutVars>
          <dgm:bulletEnabled val="1"/>
        </dgm:presLayoutVars>
      </dgm:prSet>
      <dgm:spPr/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5" custScaleX="72349" custScaleY="172577" custLinFactNeighborX="1344" custLinFactNeighborY="6920">
        <dgm:presLayoutVars>
          <dgm:chMax val="1"/>
          <dgm:bulletEnabled val="1"/>
        </dgm:presLayoutVars>
      </dgm:prSet>
      <dgm:spPr/>
    </dgm:pt>
    <dgm:pt modelId="{F2D02083-C095-46B6-8336-86DFA019FA15}" type="pres">
      <dgm:prSet presAssocID="{0FD5F004-5171-43F8-9A8B-B9E030D1E363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115247" custLinFactNeighborX="-2145" custLinFactNeighborY="-17124">
        <dgm:presLayoutVars>
          <dgm:chMax val="1"/>
          <dgm:bulletEnabled val="1"/>
        </dgm:presLayoutVars>
      </dgm:prSet>
      <dgm:spPr/>
    </dgm:pt>
    <dgm:pt modelId="{EA752DB1-D6A1-4D83-8114-1223FE357855}" type="pres">
      <dgm:prSet presAssocID="{6660F718-3E31-472D-A9E8-1FC5E718250F}" presName="descendantText" presStyleLbl="alignAccFollowNode1" presStyleIdx="3" presStyleCnt="4" custScaleX="112681" custScaleY="207231" custLinFactY="-97050" custLinFactNeighborX="1368" custLinFactNeighborY="-100000">
        <dgm:presLayoutVars>
          <dgm:bulletEnabled val="1"/>
        </dgm:presLayoutVars>
      </dgm:prSet>
      <dgm:spPr/>
    </dgm:pt>
  </dgm:ptLst>
  <dgm:cxnLst>
    <dgm:cxn modelId="{DA4D3A00-EBDD-4834-8249-3512DE1AE278}" type="presOf" srcId="{1C368E23-C205-4BDA-BDCA-2B0EC02439BA}" destId="{02A5CEB2-C911-45CA-B46C-B7A80E9CDE78}" srcOrd="0" destOrd="0" presId="urn:microsoft.com/office/officeart/2005/8/layout/vList5"/>
    <dgm:cxn modelId="{5636B203-01C2-4927-A8D7-BCB4B8D85399}" type="presOf" srcId="{F4021611-4149-4CF3-95CC-7EFEC967DF55}" destId="{EA752DB1-D6A1-4D83-8114-1223FE357855}" srcOrd="0" destOrd="0" presId="urn:microsoft.com/office/officeart/2005/8/layout/vList5"/>
    <dgm:cxn modelId="{4D82C205-0EAC-4BD2-B502-4794AD462ADC}" srcId="{5158A189-202B-47C8-BE8B-6625C1D061C6}" destId="{B3A5D3FB-5631-4AAB-87C7-3FCC12075F1C}" srcOrd="1" destOrd="0" parTransId="{287CC045-549F-4B09-80CD-E68A76CB9F7D}" sibTransId="{17005B65-2E0D-439E-B74D-E0D5C2638A7E}"/>
    <dgm:cxn modelId="{4DEBB50B-841B-4F4C-A3B3-F00AB9CE6CE5}" type="presOf" srcId="{81854573-89CB-4170-B68F-1A91781F1A7F}" destId="{7F431969-69E9-43B6-9568-B99B3B900103}" srcOrd="0" destOrd="0" presId="urn:microsoft.com/office/officeart/2005/8/layout/vList5"/>
    <dgm:cxn modelId="{E33E2120-B6DA-4ED4-8A61-28797758DBD0}" type="presOf" srcId="{5158A189-202B-47C8-BE8B-6625C1D061C6}" destId="{E4C69CEA-D2B4-4245-81CC-6244868797AD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B5388E39-FFB3-408A-B12C-D5C9251F0215}" type="presOf" srcId="{6660F718-3E31-472D-A9E8-1FC5E718250F}" destId="{28F709A0-81CF-49E5-AC89-9D7CDAD1FA2F}" srcOrd="0" destOrd="0" presId="urn:microsoft.com/office/officeart/2005/8/layout/vList5"/>
    <dgm:cxn modelId="{DB0F523C-4186-4350-A803-9259A49AAA5E}" type="presOf" srcId="{B3A5D3FB-5631-4AAB-87C7-3FCC12075F1C}" destId="{AAC8AD6C-5EFA-453F-AD8D-42F85762E8D5}" srcOrd="0" destOrd="1" presId="urn:microsoft.com/office/officeart/2005/8/layout/vList5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4DB09F64-8522-4A92-BC48-1171AA7C98E5}" srcId="{6660F718-3E31-472D-A9E8-1FC5E718250F}" destId="{BEAE980E-910B-4279-B7B9-4B17938F9B70}" srcOrd="1" destOrd="0" parTransId="{35F5AD6F-0382-4881-B428-6406C31DD35D}" sibTransId="{A10FEC74-356B-4E2D-9A44-A7EEBF7B90FF}"/>
    <dgm:cxn modelId="{28C20975-72DF-40EE-813D-4EF9AEB66002}" type="presOf" srcId="{16ED46F1-8A61-49B2-8F34-729040D0F741}" destId="{00405C89-0C79-4E98-9EF8-1CE5C01EFC58}" srcOrd="0" destOrd="0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C4AA2EA1-D810-4999-AFBD-0ADF414E79F5}" type="presOf" srcId="{A7B7BEA8-FDEA-45E1-9723-309FBE88BB68}" destId="{AAC8AD6C-5EFA-453F-AD8D-42F85762E8D5}" srcOrd="0" destOrd="0" presId="urn:microsoft.com/office/officeart/2005/8/layout/vList5"/>
    <dgm:cxn modelId="{CCA624A7-C43F-444B-B1EB-16ABD596A553}" type="presOf" srcId="{BEAE980E-910B-4279-B7B9-4B17938F9B70}" destId="{EA752DB1-D6A1-4D83-8114-1223FE357855}" srcOrd="0" destOrd="1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06233BB9-79A4-4748-9404-34B84485BFB2}" type="presOf" srcId="{5EE4D596-9ED4-472C-8E16-C32F0E1185D2}" destId="{D95089AA-EACC-4A6D-8332-0E68B108F8DC}" srcOrd="0" destOrd="0" presId="urn:microsoft.com/office/officeart/2005/8/layout/vList5"/>
    <dgm:cxn modelId="{74AF8BC4-9645-457A-97BF-3DF1C8999E10}" type="presOf" srcId="{43D0FE6C-2E0A-43FF-82CE-DA418BB5E050}" destId="{AAC8AD6C-5EFA-453F-AD8D-42F85762E8D5}" srcOrd="0" destOrd="2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372D60D3-C9EB-41BB-9164-2F51AAB5ECA8}" srcId="{5158A189-202B-47C8-BE8B-6625C1D061C6}" destId="{43D0FE6C-2E0A-43FF-82CE-DA418BB5E050}" srcOrd="2" destOrd="0" parTransId="{49B854B9-B58C-4B8B-87EB-9B177185F21E}" sibTransId="{1C51A960-1DEB-4DAE-8B3D-2679B061450A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39127CEF-1B7A-40B2-9D63-C34AC39FC19E}" type="presOf" srcId="{7F368BA0-B9A8-4A03-AA6C-464E5650579B}" destId="{944E1ECD-3A86-4042-932B-27C0349CD91B}" srcOrd="0" destOrd="0" presId="urn:microsoft.com/office/officeart/2005/8/layout/vList5"/>
    <dgm:cxn modelId="{C1BD4FF1-FB73-434D-897B-98C90CC5C637}" type="presOf" srcId="{1D616D02-800C-48F9-B8C0-FAFDCD089647}" destId="{473C8F4B-602D-44C7-A5EF-0EB298883D66}" srcOrd="0" destOrd="0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01FC0B34-6BCA-43AE-90FD-4CEED6C9CF3B}" type="presParOf" srcId="{00405C89-0C79-4E98-9EF8-1CE5C01EFC58}" destId="{852B557A-E646-40A1-89F7-C47CED9725CC}" srcOrd="0" destOrd="0" presId="urn:microsoft.com/office/officeart/2005/8/layout/vList5"/>
    <dgm:cxn modelId="{38C9CC7E-AD64-4BFD-92CE-5BCA6DA0604A}" type="presParOf" srcId="{852B557A-E646-40A1-89F7-C47CED9725CC}" destId="{D95089AA-EACC-4A6D-8332-0E68B108F8DC}" srcOrd="0" destOrd="0" presId="urn:microsoft.com/office/officeart/2005/8/layout/vList5"/>
    <dgm:cxn modelId="{7EE09553-6EB4-4DC1-A3E2-B13E9CE8C973}" type="presParOf" srcId="{852B557A-E646-40A1-89F7-C47CED9725CC}" destId="{944E1ECD-3A86-4042-932B-27C0349CD91B}" srcOrd="1" destOrd="0" presId="urn:microsoft.com/office/officeart/2005/8/layout/vList5"/>
    <dgm:cxn modelId="{DB2B0B09-2F65-48C2-A0DC-9C9B5744F6EB}" type="presParOf" srcId="{00405C89-0C79-4E98-9EF8-1CE5C01EFC58}" destId="{FAD045EF-3C09-4B63-AC91-DE69E4E25012}" srcOrd="1" destOrd="0" presId="urn:microsoft.com/office/officeart/2005/8/layout/vList5"/>
    <dgm:cxn modelId="{6BCE1DC0-5839-4EBA-9DFA-914C9BBD0AB6}" type="presParOf" srcId="{00405C89-0C79-4E98-9EF8-1CE5C01EFC58}" destId="{F9EEA38A-2E46-441B-855E-990AED148710}" srcOrd="2" destOrd="0" presId="urn:microsoft.com/office/officeart/2005/8/layout/vList5"/>
    <dgm:cxn modelId="{0D5C43E4-82C0-46D2-B3FC-E8DEC78F94E3}" type="presParOf" srcId="{F9EEA38A-2E46-441B-855E-990AED148710}" destId="{E4C69CEA-D2B4-4245-81CC-6244868797AD}" srcOrd="0" destOrd="0" presId="urn:microsoft.com/office/officeart/2005/8/layout/vList5"/>
    <dgm:cxn modelId="{7685040E-002A-4B0C-9750-0F1E7D34D60B}" type="presParOf" srcId="{F9EEA38A-2E46-441B-855E-990AED148710}" destId="{AAC8AD6C-5EFA-453F-AD8D-42F85762E8D5}" srcOrd="1" destOrd="0" presId="urn:microsoft.com/office/officeart/2005/8/layout/vList5"/>
    <dgm:cxn modelId="{18C599ED-0E10-47F4-826F-3E4CD6FC269C}" type="presParOf" srcId="{00405C89-0C79-4E98-9EF8-1CE5C01EFC58}" destId="{904BA450-6ABD-422F-B04E-C1370E3F9358}" srcOrd="3" destOrd="0" presId="urn:microsoft.com/office/officeart/2005/8/layout/vList5"/>
    <dgm:cxn modelId="{E3BB43C9-5622-4919-9556-5D4C15E2B68E}" type="presParOf" srcId="{00405C89-0C79-4E98-9EF8-1CE5C01EFC58}" destId="{C226A346-1727-49CC-8162-2192D69EEE30}" srcOrd="4" destOrd="0" presId="urn:microsoft.com/office/officeart/2005/8/layout/vList5"/>
    <dgm:cxn modelId="{AE35B47E-4666-4E32-A8EA-A3A04AD5D08C}" type="presParOf" srcId="{C226A346-1727-49CC-8162-2192D69EEE30}" destId="{02A5CEB2-C911-45CA-B46C-B7A80E9CDE78}" srcOrd="0" destOrd="0" presId="urn:microsoft.com/office/officeart/2005/8/layout/vList5"/>
    <dgm:cxn modelId="{6D728F64-9857-4C2A-B803-C2F942FF8DAC}" type="presParOf" srcId="{C226A346-1727-49CC-8162-2192D69EEE30}" destId="{473C8F4B-602D-44C7-A5EF-0EB298883D66}" srcOrd="1" destOrd="0" presId="urn:microsoft.com/office/officeart/2005/8/layout/vList5"/>
    <dgm:cxn modelId="{BE0A3B84-F968-4ABD-B068-9A055FD0D4A6}" type="presParOf" srcId="{00405C89-0C79-4E98-9EF8-1CE5C01EFC58}" destId="{3FB74CA0-16D7-44DB-80E8-1D328AF4305E}" srcOrd="5" destOrd="0" presId="urn:microsoft.com/office/officeart/2005/8/layout/vList5"/>
    <dgm:cxn modelId="{3AB2A37A-FDAF-40CF-9E88-8AD5825D52DE}" type="presParOf" srcId="{00405C89-0C79-4E98-9EF8-1CE5C01EFC58}" destId="{5B0B3D2A-6053-463E-95DD-EBD44DE2000E}" srcOrd="6" destOrd="0" presId="urn:microsoft.com/office/officeart/2005/8/layout/vList5"/>
    <dgm:cxn modelId="{9D5CC04E-CC82-461B-9071-3497D98A18FC}" type="presParOf" srcId="{5B0B3D2A-6053-463E-95DD-EBD44DE2000E}" destId="{7F431969-69E9-43B6-9568-B99B3B900103}" srcOrd="0" destOrd="0" presId="urn:microsoft.com/office/officeart/2005/8/layout/vList5"/>
    <dgm:cxn modelId="{3B27DA5F-03C9-44D7-B2D7-7BE789ED4E33}" type="presParOf" srcId="{00405C89-0C79-4E98-9EF8-1CE5C01EFC58}" destId="{F2D02083-C095-46B6-8336-86DFA019FA15}" srcOrd="7" destOrd="0" presId="urn:microsoft.com/office/officeart/2005/8/layout/vList5"/>
    <dgm:cxn modelId="{A04B5B9E-35A4-4FB2-B925-AB29411F6B08}" type="presParOf" srcId="{00405C89-0C79-4E98-9EF8-1CE5C01EFC58}" destId="{80B79A40-9C57-4923-8E53-41CAD816483B}" srcOrd="8" destOrd="0" presId="urn:microsoft.com/office/officeart/2005/8/layout/vList5"/>
    <dgm:cxn modelId="{45423E8D-784A-42C5-B0FE-084B5C676572}" type="presParOf" srcId="{80B79A40-9C57-4923-8E53-41CAD816483B}" destId="{28F709A0-81CF-49E5-AC89-9D7CDAD1FA2F}" srcOrd="0" destOrd="0" presId="urn:microsoft.com/office/officeart/2005/8/layout/vList5"/>
    <dgm:cxn modelId="{196C8A6B-369A-4E85-A4EE-40BCBED66AD2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483928" y="-2979389"/>
          <a:ext cx="540701" cy="649948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SNG is a place where herbs, fruits and vegetables are grown in the school premises for use in  preparation of Mid-Day Meal.</a:t>
          </a:r>
        </a:p>
      </dsp:txBody>
      <dsp:txXfrm rot="-5400000">
        <a:off x="2504539" y="26395"/>
        <a:ext cx="6473085" cy="487911"/>
      </dsp:txXfrm>
    </dsp:sp>
    <dsp:sp modelId="{D95089AA-EACC-4A6D-8332-0E68B108F8DC}">
      <dsp:nvSpPr>
        <dsp:cNvPr id="0" name=""/>
        <dsp:cNvSpPr/>
      </dsp:nvSpPr>
      <dsp:spPr>
        <a:xfrm>
          <a:off x="0" y="14377"/>
          <a:ext cx="2476444" cy="568207"/>
        </a:xfrm>
        <a:prstGeom prst="roundRect">
          <a:avLst/>
        </a:prstGeom>
        <a:solidFill>
          <a:srgbClr val="A7E9F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School Nutrition Garden</a:t>
          </a:r>
        </a:p>
      </dsp:txBody>
      <dsp:txXfrm>
        <a:off x="27738" y="42115"/>
        <a:ext cx="2420968" cy="512731"/>
      </dsp:txXfrm>
    </dsp:sp>
    <dsp:sp modelId="{AAC8AD6C-5EFA-453F-AD8D-42F85762E8D5}">
      <dsp:nvSpPr>
        <dsp:cNvPr id="0" name=""/>
        <dsp:cNvSpPr/>
      </dsp:nvSpPr>
      <dsp:spPr>
        <a:xfrm rot="5400000">
          <a:off x="5449151" y="-2328217"/>
          <a:ext cx="644948" cy="649948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To help address malnutrition and micro nutrient deficiencies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To give children first-hand experience with nature and gardening. </a:t>
          </a:r>
          <a:endParaRPr lang="en-US" sz="1600" kern="1200" dirty="0"/>
        </a:p>
      </dsp:txBody>
      <dsp:txXfrm rot="-5400000">
        <a:off x="2521885" y="630533"/>
        <a:ext cx="6467996" cy="581980"/>
      </dsp:txXfrm>
    </dsp:sp>
    <dsp:sp modelId="{E4C69CEA-D2B4-4245-81CC-6244868797AD}">
      <dsp:nvSpPr>
        <dsp:cNvPr id="0" name=""/>
        <dsp:cNvSpPr/>
      </dsp:nvSpPr>
      <dsp:spPr>
        <a:xfrm>
          <a:off x="0" y="601915"/>
          <a:ext cx="2476444" cy="729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Objectives</a:t>
          </a:r>
        </a:p>
      </dsp:txBody>
      <dsp:txXfrm>
        <a:off x="35593" y="637508"/>
        <a:ext cx="2405258" cy="657933"/>
      </dsp:txXfrm>
    </dsp:sp>
    <dsp:sp modelId="{473C8F4B-602D-44C7-A5EF-0EB298883D66}">
      <dsp:nvSpPr>
        <dsp:cNvPr id="0" name=""/>
        <dsp:cNvSpPr/>
      </dsp:nvSpPr>
      <dsp:spPr>
        <a:xfrm rot="5400000">
          <a:off x="5144243" y="-1411134"/>
          <a:ext cx="1201580" cy="65526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Large piece of land is not required even roof tops can be used for growing vegetable/fruits in containers.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Plants may also be grown in small containers, cans, jars, discarded earthen pots, wooden </a:t>
          </a:r>
          <a:r>
            <a:rPr lang="en-IN" sz="1600" kern="1200" dirty="0" err="1"/>
            <a:t>peti</a:t>
          </a:r>
          <a:r>
            <a:rPr lang="en-IN" sz="1600" kern="1200" dirty="0"/>
            <a:t>, ceramic sinks, food tins, and </a:t>
          </a:r>
          <a:r>
            <a:rPr lang="en-IN" sz="1600" kern="1200" dirty="0" err="1"/>
            <a:t>atta</a:t>
          </a:r>
          <a:r>
            <a:rPr lang="en-IN" sz="1600" kern="1200" dirty="0"/>
            <a:t> bags etc, where land is not available. </a:t>
          </a:r>
          <a:endParaRPr lang="en-US" sz="1600" kern="1200" dirty="0"/>
        </a:p>
      </dsp:txBody>
      <dsp:txXfrm rot="-5400000">
        <a:off x="2468701" y="1323064"/>
        <a:ext cx="6494009" cy="1084268"/>
      </dsp:txXfrm>
    </dsp:sp>
    <dsp:sp modelId="{02A5CEB2-C911-45CA-B46C-B7A80E9CDE78}">
      <dsp:nvSpPr>
        <dsp:cNvPr id="0" name=""/>
        <dsp:cNvSpPr/>
      </dsp:nvSpPr>
      <dsp:spPr>
        <a:xfrm>
          <a:off x="0" y="1407292"/>
          <a:ext cx="2466761" cy="10419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kern="1200" dirty="0"/>
            <a:t>Where School Nutrition Garden can be set up?</a:t>
          </a:r>
          <a:endParaRPr lang="en-US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50863" y="1458155"/>
        <a:ext cx="2365035" cy="940199"/>
      </dsp:txXfrm>
    </dsp:sp>
    <dsp:sp modelId="{7F431969-69E9-43B6-9568-B99B3B900103}">
      <dsp:nvSpPr>
        <dsp:cNvPr id="0" name=""/>
        <dsp:cNvSpPr/>
      </dsp:nvSpPr>
      <dsp:spPr>
        <a:xfrm>
          <a:off x="0" y="2586190"/>
          <a:ext cx="2436569" cy="972974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What part of plants can be eaten</a:t>
          </a:r>
        </a:p>
      </dsp:txBody>
      <dsp:txXfrm>
        <a:off x="47497" y="2633687"/>
        <a:ext cx="2341575" cy="877980"/>
      </dsp:txXfrm>
    </dsp:sp>
    <dsp:sp modelId="{EAD9F6A1-B048-417B-ADD5-10E34845BDC3}">
      <dsp:nvSpPr>
        <dsp:cNvPr id="0" name=""/>
        <dsp:cNvSpPr/>
      </dsp:nvSpPr>
      <dsp:spPr>
        <a:xfrm rot="5400000">
          <a:off x="5196043" y="-103950"/>
          <a:ext cx="1130572" cy="6520072"/>
        </a:xfrm>
        <a:prstGeom prst="round2Same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The grown whole vegetables, fruits can be consumed. Some of the parts like stem (banana, bottle gourd, pumpkin) leaves (coriander, mint, spinach), flower (pumpkin flower, </a:t>
          </a:r>
          <a:r>
            <a:rPr lang="en-IN" sz="1600" kern="1200" dirty="0" err="1"/>
            <a:t>morringa</a:t>
          </a:r>
          <a:r>
            <a:rPr lang="en-IN" sz="1600" kern="1200" dirty="0"/>
            <a:t>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The leaves, fruits/vegetables and stems of some plants like bottle gourd (</a:t>
          </a:r>
          <a:r>
            <a:rPr lang="en-IN" sz="1600" kern="1200" dirty="0" err="1"/>
            <a:t>lauki</a:t>
          </a:r>
          <a:r>
            <a:rPr lang="en-IN" sz="1600" kern="1200" dirty="0"/>
            <a:t>), pumpkin (</a:t>
          </a:r>
          <a:r>
            <a:rPr lang="en-IN" sz="1600" kern="1200" dirty="0" err="1"/>
            <a:t>kaddu</a:t>
          </a:r>
          <a:r>
            <a:rPr lang="en-IN" sz="1600" kern="1200" dirty="0"/>
            <a:t>) etc can be consumed</a:t>
          </a:r>
          <a:endParaRPr lang="en-US" sz="1600" kern="1200" dirty="0"/>
        </a:p>
      </dsp:txBody>
      <dsp:txXfrm rot="-5400000">
        <a:off x="2501293" y="2645990"/>
        <a:ext cx="6464882" cy="1020192"/>
      </dsp:txXfrm>
    </dsp:sp>
    <dsp:sp modelId="{1CAFD841-D32E-4B21-BB53-A52E5BA75F8C}">
      <dsp:nvSpPr>
        <dsp:cNvPr id="0" name=""/>
        <dsp:cNvSpPr/>
      </dsp:nvSpPr>
      <dsp:spPr>
        <a:xfrm>
          <a:off x="0" y="3639815"/>
          <a:ext cx="2459897" cy="911191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Convergence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with line departments</a:t>
          </a:r>
          <a:endParaRPr lang="en-US" sz="1800" b="1" kern="1200" dirty="0"/>
        </a:p>
      </dsp:txBody>
      <dsp:txXfrm>
        <a:off x="44481" y="3684296"/>
        <a:ext cx="2370935" cy="822229"/>
      </dsp:txXfrm>
    </dsp:sp>
    <dsp:sp modelId="{EA752DB1-D6A1-4D83-8114-1223FE357855}">
      <dsp:nvSpPr>
        <dsp:cNvPr id="0" name=""/>
        <dsp:cNvSpPr/>
      </dsp:nvSpPr>
      <dsp:spPr>
        <a:xfrm rot="5400000">
          <a:off x="5435327" y="820359"/>
          <a:ext cx="672597" cy="649948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 err="1"/>
            <a:t>Krishi</a:t>
          </a:r>
          <a:r>
            <a:rPr lang="en-IN" sz="1600" kern="1200" dirty="0"/>
            <a:t>  </a:t>
          </a:r>
          <a:r>
            <a:rPr lang="en-IN" sz="1600" kern="1200" dirty="0" err="1"/>
            <a:t>Vigyan</a:t>
          </a:r>
          <a:r>
            <a:rPr lang="en-IN" sz="1600" kern="1200" dirty="0"/>
            <a:t> </a:t>
          </a:r>
          <a:r>
            <a:rPr lang="en-IN" sz="1600" kern="1200" dirty="0" err="1"/>
            <a:t>Kendras</a:t>
          </a:r>
          <a:r>
            <a:rPr lang="en-IN" sz="1600" kern="1200" dirty="0"/>
            <a:t>, Department of Agriculture/Horticulture, Food &amp; Nutrition Board, State Agriculture Universities etc.</a:t>
          </a:r>
          <a:endParaRPr lang="en-US" sz="1600" kern="1200" dirty="0"/>
        </a:p>
      </dsp:txBody>
      <dsp:txXfrm rot="-5400000">
        <a:off x="2521886" y="3766634"/>
        <a:ext cx="6466647" cy="606931"/>
      </dsp:txXfrm>
    </dsp:sp>
    <dsp:sp modelId="{28F709A0-81CF-49E5-AC89-9D7CDAD1FA2F}">
      <dsp:nvSpPr>
        <dsp:cNvPr id="0" name=""/>
        <dsp:cNvSpPr/>
      </dsp:nvSpPr>
      <dsp:spPr>
        <a:xfrm>
          <a:off x="0" y="4704559"/>
          <a:ext cx="2476444" cy="9333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Funds for School Nutrition Garden</a:t>
          </a:r>
        </a:p>
      </dsp:txBody>
      <dsp:txXfrm>
        <a:off x="45561" y="4750120"/>
        <a:ext cx="2385322" cy="842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385956" y="-2878873"/>
          <a:ext cx="748086" cy="650583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the Cook cum helpers, interested community members.</a:t>
          </a:r>
        </a:p>
      </dsp:txBody>
      <dsp:txXfrm rot="-5400000">
        <a:off x="2507083" y="36519"/>
        <a:ext cx="6469314" cy="675048"/>
      </dsp:txXfrm>
    </dsp:sp>
    <dsp:sp modelId="{D95089AA-EACC-4A6D-8332-0E68B108F8DC}">
      <dsp:nvSpPr>
        <dsp:cNvPr id="0" name=""/>
        <dsp:cNvSpPr/>
      </dsp:nvSpPr>
      <dsp:spPr>
        <a:xfrm>
          <a:off x="0" y="28791"/>
          <a:ext cx="2478865" cy="79543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Who can participate</a:t>
          </a:r>
        </a:p>
      </dsp:txBody>
      <dsp:txXfrm>
        <a:off x="38830" y="67621"/>
        <a:ext cx="2401205" cy="717774"/>
      </dsp:txXfrm>
    </dsp:sp>
    <dsp:sp modelId="{AAC8AD6C-5EFA-453F-AD8D-42F85762E8D5}">
      <dsp:nvSpPr>
        <dsp:cNvPr id="0" name=""/>
        <dsp:cNvSpPr/>
      </dsp:nvSpPr>
      <dsp:spPr>
        <a:xfrm rot="5400000">
          <a:off x="5122586" y="-1731203"/>
          <a:ext cx="1298078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Cooking of pulses/cooking of vegetables/different types of chapattis,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Methods of  cooking/methods of washing vegetables,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Food safety issues, hand washing etc.</a:t>
          </a:r>
        </a:p>
      </dsp:txBody>
      <dsp:txXfrm rot="-5400000">
        <a:off x="2521886" y="932864"/>
        <a:ext cx="6436113" cy="1171344"/>
      </dsp:txXfrm>
    </dsp:sp>
    <dsp:sp modelId="{E4C69CEA-D2B4-4245-81CC-6244868797AD}">
      <dsp:nvSpPr>
        <dsp:cNvPr id="0" name=""/>
        <dsp:cNvSpPr/>
      </dsp:nvSpPr>
      <dsp:spPr>
        <a:xfrm>
          <a:off x="12487" y="966040"/>
          <a:ext cx="2476444" cy="122543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Identification of the activities to be carried out</a:t>
          </a:r>
        </a:p>
      </dsp:txBody>
      <dsp:txXfrm>
        <a:off x="72308" y="1025861"/>
        <a:ext cx="2356802" cy="1105793"/>
      </dsp:txXfrm>
    </dsp:sp>
    <dsp:sp modelId="{473C8F4B-602D-44C7-A5EF-0EB298883D66}">
      <dsp:nvSpPr>
        <dsp:cNvPr id="0" name=""/>
        <dsp:cNvSpPr/>
      </dsp:nvSpPr>
      <dsp:spPr>
        <a:xfrm rot="5400000">
          <a:off x="5172886" y="-424733"/>
          <a:ext cx="1144293" cy="655266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Children (2 children each from primary and upper primary classes) and nutritionists (Home Science College/UNICEF) of that block/district may be selected. </a:t>
          </a:r>
          <a:endParaRPr lang="en-US" sz="1600" kern="1200" dirty="0"/>
        </a:p>
      </dsp:txBody>
      <dsp:txXfrm rot="-5400000">
        <a:off x="2468700" y="2335313"/>
        <a:ext cx="6496805" cy="1032573"/>
      </dsp:txXfrm>
    </dsp:sp>
    <dsp:sp modelId="{02A5CEB2-C911-45CA-B46C-B7A80E9CDE78}">
      <dsp:nvSpPr>
        <dsp:cNvPr id="0" name=""/>
        <dsp:cNvSpPr/>
      </dsp:nvSpPr>
      <dsp:spPr>
        <a:xfrm>
          <a:off x="12442" y="2210527"/>
          <a:ext cx="2466567" cy="123222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Who will be the Judges</a:t>
          </a:r>
        </a:p>
      </dsp:txBody>
      <dsp:txXfrm>
        <a:off x="72594" y="2270679"/>
        <a:ext cx="2346263" cy="1111916"/>
      </dsp:txXfrm>
    </dsp:sp>
    <dsp:sp modelId="{7F431969-69E9-43B6-9568-B99B3B900103}">
      <dsp:nvSpPr>
        <dsp:cNvPr id="0" name=""/>
        <dsp:cNvSpPr/>
      </dsp:nvSpPr>
      <dsp:spPr>
        <a:xfrm>
          <a:off x="44672" y="3506003"/>
          <a:ext cx="2347377" cy="14058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Recognition of cook cum helpers</a:t>
          </a:r>
        </a:p>
      </dsp:txBody>
      <dsp:txXfrm>
        <a:off x="113299" y="3574630"/>
        <a:ext cx="2210123" cy="1268576"/>
      </dsp:txXfrm>
    </dsp:sp>
    <dsp:sp modelId="{EA752DB1-D6A1-4D83-8114-1223FE357855}">
      <dsp:nvSpPr>
        <dsp:cNvPr id="0" name=""/>
        <dsp:cNvSpPr/>
      </dsp:nvSpPr>
      <dsp:spPr>
        <a:xfrm rot="5400000">
          <a:off x="5096375" y="1037551"/>
          <a:ext cx="1350500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winning Cook-cum helpers/community members may be awarded suitably. </a:t>
          </a:r>
        </a:p>
      </dsp:txBody>
      <dsp:txXfrm rot="-5400000">
        <a:off x="2521885" y="3677967"/>
        <a:ext cx="6433554" cy="1218648"/>
      </dsp:txXfrm>
    </dsp:sp>
    <dsp:sp modelId="{28F709A0-81CF-49E5-AC89-9D7CDAD1FA2F}">
      <dsp:nvSpPr>
        <dsp:cNvPr id="0" name=""/>
        <dsp:cNvSpPr/>
      </dsp:nvSpPr>
      <dsp:spPr>
        <a:xfrm>
          <a:off x="0" y="4962542"/>
          <a:ext cx="2476444" cy="93881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Funds for  Cooking competition</a:t>
          </a:r>
        </a:p>
      </dsp:txBody>
      <dsp:txXfrm>
        <a:off x="45829" y="5008371"/>
        <a:ext cx="2384786" cy="84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477260-0233-493B-A4BB-4030CAB2145D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63E6C-F22E-40F5-82DC-C432D64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7A58F3A-8ACA-4D15-92A6-86C42D910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7CD474E-1F5F-48D3-A993-3C799C4B1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2AA17C4-FBCB-4667-B640-0552A2A20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4E9DB-33EB-4130-9405-C9883B5B942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A55B49E-9D8E-40FD-A21B-F8FA4F8F19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ABF22A6-5148-4057-92DA-2233ED0E0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8A82011-1BA4-4126-A76F-547BFD1FB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733FB-EC30-4AB8-982C-4A0A7B9112F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11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09" indent="-285734" defTabSz="931811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2937" indent="-228587" defTabSz="931811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111" indent="-228587" defTabSz="931811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287" indent="-228587" defTabSz="931811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4292438A-AC3B-4AD1-B137-83DE0820E692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17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34B5-DB9E-4E5A-B2E6-D5780B2431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63E6C-F22E-40F5-82DC-C432D647C4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3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1">
            <a:extLst>
              <a:ext uri="{FF2B5EF4-FFF2-40B4-BE49-F238E27FC236}">
                <a16:creationId xmlns:a16="http://schemas.microsoft.com/office/drawing/2014/main" id="{C043577C-3054-4D4D-BCC4-52F43905A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D2CA4-7124-44EA-9B73-5F4A1D012A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ED8750-08D7-488C-9C49-F1262A7458F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914400"/>
            <a:ext cx="8686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6CB880F1-E988-4F86-B31C-1E2B107A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001024" y="31750"/>
            <a:ext cx="1142976" cy="14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D3CBA1-0A3D-4EE5-A1F9-F6F80106C4BC}"/>
              </a:ext>
            </a:extLst>
          </p:cNvPr>
          <p:cNvSpPr/>
          <p:nvPr/>
        </p:nvSpPr>
        <p:spPr>
          <a:xfrm>
            <a:off x="685800" y="0"/>
            <a:ext cx="7848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2976" cy="14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52600" y="762000"/>
            <a:ext cx="5791200" cy="8874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PAB - MDM Meeting for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ea typeface="+mj-ea"/>
                <a:cs typeface="+mj-cs"/>
              </a:rPr>
              <a:t>Review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ea typeface="+mj-ea"/>
                <a:cs typeface="+mj-cs"/>
              </a:rPr>
              <a:t>Implementation of MDMS in </a:t>
            </a:r>
            <a:b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ea typeface="+mj-ea"/>
                <a:cs typeface="+mj-cs"/>
              </a:rPr>
              <a:t>Assam on 10.06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.2019</a:t>
            </a:r>
            <a:b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ea typeface="+mj-ea"/>
                <a:cs typeface="+mj-cs"/>
              </a:rPr>
            </a:br>
            <a:b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altLang="en-US" b="1" i="1" u="sng" strike="noStrike" kern="120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2DCF4-ADC2-4523-96A7-2C35E9276E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08" b="5557"/>
          <a:stretch/>
        </p:blipFill>
        <p:spPr>
          <a:xfrm>
            <a:off x="0" y="1595457"/>
            <a:ext cx="9144000" cy="5262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808CE47F-E13A-4230-B027-CA7B8B58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855FCA-5C4E-4F71-B423-B365C275E8F5}" type="slidenum">
              <a:rPr lang="es-ES" altLang="en-US" sz="1200" b="1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n-US" sz="1200" b="1">
              <a:solidFill>
                <a:srgbClr val="FFFFFF"/>
              </a:solidFill>
            </a:endParaRPr>
          </a:p>
        </p:txBody>
      </p:sp>
      <p:sp>
        <p:nvSpPr>
          <p:cNvPr id="15363" name="Title 4">
            <a:extLst>
              <a:ext uri="{FF2B5EF4-FFF2-40B4-BE49-F238E27FC236}">
                <a16:creationId xmlns:a16="http://schemas.microsoft.com/office/drawing/2014/main" id="{6527FDB8-8366-49B4-B835-0EDAA0DE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63"/>
            <a:ext cx="9144000" cy="695326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>
                <a:solidFill>
                  <a:srgbClr val="FFFFFF"/>
                </a:solidFill>
              </a:rPr>
              <a:t>     </a:t>
            </a:r>
            <a:r>
              <a:rPr lang="en-IN" altLang="en-US" sz="2800" b="1">
                <a:solidFill>
                  <a:srgbClr val="FFFFFF"/>
                </a:solidFill>
              </a:rPr>
              <a:t>Focus of this year</a:t>
            </a:r>
            <a:r>
              <a:rPr lang="en-US" altLang="en-US" sz="2800" b="1">
                <a:solidFill>
                  <a:srgbClr val="FFFFFF"/>
                </a:solidFill>
              </a:rPr>
              <a:t> -  Cooking Competition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8D72E26-EF6E-44A2-A219-A36CEC664964}"/>
              </a:ext>
            </a:extLst>
          </p:cNvPr>
          <p:cNvGraphicFramePr/>
          <p:nvPr/>
        </p:nvGraphicFramePr>
        <p:xfrm>
          <a:off x="122634" y="609601"/>
          <a:ext cx="902136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8F27D3-A4DA-4865-B9FB-379096A46DC9}"/>
              </a:ext>
            </a:extLst>
          </p:cNvPr>
          <p:cNvSpPr txBox="1"/>
          <p:nvPr/>
        </p:nvSpPr>
        <p:spPr>
          <a:xfrm>
            <a:off x="2667000" y="5857892"/>
            <a:ext cx="6477000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  <a:tabLst>
                <a:tab pos="6302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ea typeface="Calibri" pitchFamily="34" charset="0"/>
              </a:rPr>
              <a:t> Expenditure may be met from MME funds</a:t>
            </a:r>
            <a:r>
              <a:rPr lang="en-US" sz="1600" b="1" dirty="0">
                <a:solidFill>
                  <a:prstClr val="black"/>
                </a:solidFill>
                <a:ea typeface="Calibri" pitchFamily="34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8CE2D109-31FF-47F4-A4FB-D69DB06B4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04386F0-7E24-4890-B9DA-9E85B381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809B7-AC06-4BE3-A9D0-7A01A87F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466138" cy="53562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Usage of Temples, Gurudwaras, Jails etc. for Mid Day Meal: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, Jails etc. can be involved in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C00000"/>
                </a:solidFill>
              </a:rPr>
              <a:t>Temples, </a:t>
            </a:r>
            <a:r>
              <a:rPr lang="en-US" sz="1700" dirty="0" err="1">
                <a:solidFill>
                  <a:srgbClr val="C00000"/>
                </a:solidFill>
              </a:rPr>
              <a:t>Gurudwaras</a:t>
            </a:r>
            <a:r>
              <a:rPr lang="en-US" sz="1700" dirty="0">
                <a:solidFill>
                  <a:srgbClr val="C00000"/>
                </a:solidFill>
              </a:rPr>
              <a:t> have greater reach among community</a:t>
            </a:r>
            <a:r>
              <a:rPr lang="en-US" sz="1700" dirty="0">
                <a:solidFill>
                  <a:srgbClr val="0070C0"/>
                </a:solidFill>
              </a:rPr>
              <a:t>, this can help in wider publicity for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 can </a:t>
            </a:r>
            <a:r>
              <a:rPr lang="en-US" sz="1700" dirty="0">
                <a:solidFill>
                  <a:srgbClr val="C00000"/>
                </a:solidFill>
              </a:rPr>
              <a:t>adopt some schools </a:t>
            </a:r>
            <a:r>
              <a:rPr lang="en-US" sz="1700" dirty="0">
                <a:solidFill>
                  <a:srgbClr val="0070C0"/>
                </a:solidFill>
              </a:rPr>
              <a:t>for providing meals.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Enhanced </a:t>
            </a:r>
            <a:r>
              <a:rPr lang="en-US" sz="1700" dirty="0">
                <a:solidFill>
                  <a:srgbClr val="C00000"/>
                </a:solidFill>
              </a:rPr>
              <a:t>sense of ownership </a:t>
            </a:r>
            <a:r>
              <a:rPr lang="en-US" sz="1700" dirty="0">
                <a:solidFill>
                  <a:srgbClr val="0070C0"/>
                </a:solidFill>
              </a:rPr>
              <a:t>of the Mid Day Meal Scheme among the local community.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Uploading of videos, testimonials on </a:t>
            </a:r>
            <a:r>
              <a:rPr lang="en-US" sz="2000" b="1" dirty="0" err="1">
                <a:solidFill>
                  <a:srgbClr val="00B050"/>
                </a:solidFill>
              </a:rPr>
              <a:t>Shagun</a:t>
            </a:r>
            <a:r>
              <a:rPr lang="en-US" sz="2000" b="1" dirty="0">
                <a:solidFill>
                  <a:srgbClr val="00B050"/>
                </a:solidFill>
              </a:rPr>
              <a:t> web-portal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web-portal is an </a:t>
            </a:r>
            <a:r>
              <a:rPr lang="en-US" sz="1700" dirty="0">
                <a:solidFill>
                  <a:srgbClr val="C00000"/>
                </a:solidFill>
              </a:rPr>
              <a:t>innovation for repository of best practices </a:t>
            </a:r>
            <a:r>
              <a:rPr lang="en-US" sz="1700" dirty="0">
                <a:solidFill>
                  <a:srgbClr val="0070C0"/>
                </a:solidFill>
              </a:rPr>
              <a:t>which collates videos, testimonials, case studies and images of state-level innovations and success stories.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Accordingly, relevant videos, testimonials of the innovative activities being carried out by States/UTs related to Mid Day Meal may be shared with this department so that the same may be uploaded on </a:t>
            </a: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https://repository.seshagun.nic.in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rgbClr val="0070C0"/>
                </a:solidFill>
              </a:rPr>
              <a:t>repository after necessary approvals.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700" dirty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IN" sz="1700" dirty="0">
              <a:solidFill>
                <a:srgbClr val="0070C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547FCEF-DBC3-4053-9900-920D9BF6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96B3EE-09E4-4566-9122-62962E10D27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900680BF-E48F-4D2E-981A-750926977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444C80D-545E-4BBD-8323-8D1CF000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639762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>
                <a:solidFill>
                  <a:srgbClr val="FFFFFF"/>
                </a:solidFill>
              </a:rPr>
              <a:t>Focus of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CAAD-F56A-48C2-8AFA-28E06E0A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6613"/>
            <a:ext cx="8580438" cy="5651500"/>
          </a:xfrm>
        </p:spPr>
        <p:txBody>
          <a:bodyPr rtlCol="0">
            <a:noAutofit/>
          </a:bodyPr>
          <a:lstStyle/>
          <a:p>
            <a:pPr marL="457200" lvl="1" indent="0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altLang="en-US" sz="2400" b="1" dirty="0" err="1">
                <a:solidFill>
                  <a:srgbClr val="00B050"/>
                </a:solidFill>
              </a:rPr>
              <a:t>Tithi</a:t>
            </a:r>
            <a:r>
              <a:rPr lang="en-IN" altLang="en-US" sz="2400" b="1" dirty="0">
                <a:solidFill>
                  <a:srgbClr val="00B050"/>
                </a:solidFill>
              </a:rPr>
              <a:t> </a:t>
            </a:r>
            <a:r>
              <a:rPr lang="en-IN" altLang="en-US" sz="2400" b="1" dirty="0" err="1">
                <a:solidFill>
                  <a:srgbClr val="00B050"/>
                </a:solidFill>
              </a:rPr>
              <a:t>Bhojan</a:t>
            </a:r>
            <a:endParaRPr lang="en-IN" sz="2400" dirty="0">
              <a:solidFill>
                <a:srgbClr val="00B05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, is a </a:t>
            </a:r>
            <a:r>
              <a:rPr lang="en-IN" sz="2000" dirty="0">
                <a:solidFill>
                  <a:srgbClr val="C00000"/>
                </a:solidFill>
              </a:rPr>
              <a:t>community participation </a:t>
            </a:r>
            <a:r>
              <a:rPr lang="en-IN" sz="2000" dirty="0">
                <a:solidFill>
                  <a:srgbClr val="0070C0"/>
                </a:solidFill>
              </a:rPr>
              <a:t>programme initiated by Gujarat. 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0070C0"/>
                </a:solidFill>
              </a:rPr>
              <a:t>Community provides </a:t>
            </a:r>
            <a:r>
              <a:rPr lang="en-IN" sz="2000" dirty="0">
                <a:solidFill>
                  <a:srgbClr val="C00000"/>
                </a:solidFill>
              </a:rPr>
              <a:t>full meal or additional items </a:t>
            </a:r>
            <a:r>
              <a:rPr lang="en-IN" sz="2000" dirty="0">
                <a:solidFill>
                  <a:srgbClr val="0070C0"/>
                </a:solidFill>
              </a:rPr>
              <a:t>on special occasions, birthdays, marriages, anniversaries, days of national importance and other festivals etc.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C00000"/>
                </a:solidFill>
              </a:rPr>
              <a:t>Guidelines issued </a:t>
            </a:r>
            <a:r>
              <a:rPr lang="en-IN" sz="2000" dirty="0">
                <a:solidFill>
                  <a:srgbClr val="0070C0"/>
                </a:solidFill>
              </a:rPr>
              <a:t>on </a:t>
            </a: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 on 26</a:t>
            </a:r>
            <a:r>
              <a:rPr lang="en-IN" sz="2000" baseline="30000" dirty="0">
                <a:solidFill>
                  <a:srgbClr val="0070C0"/>
                </a:solidFill>
              </a:rPr>
              <a:t>th</a:t>
            </a:r>
            <a:r>
              <a:rPr lang="en-IN" sz="2000" dirty="0">
                <a:solidFill>
                  <a:srgbClr val="0070C0"/>
                </a:solidFill>
              </a:rPr>
              <a:t> October, 2018. </a:t>
            </a:r>
          </a:p>
          <a:p>
            <a:pPr lvl="1" algn="just" defTabSz="893763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 has been adopted by the States &amp; UTs of Assam (</a:t>
            </a:r>
            <a:r>
              <a:rPr lang="en-US" sz="2000" dirty="0" err="1">
                <a:solidFill>
                  <a:srgbClr val="0070C0"/>
                </a:solidFill>
              </a:rPr>
              <a:t>Sampriti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Andhra Pradesh (</a:t>
            </a:r>
            <a:r>
              <a:rPr lang="en-US" sz="2000" dirty="0" err="1">
                <a:solidFill>
                  <a:srgbClr val="0070C0"/>
                </a:solidFill>
              </a:rPr>
              <a:t>Vindhu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Bhojanam</a:t>
            </a:r>
            <a:r>
              <a:rPr lang="en-US" sz="2000" dirty="0">
                <a:solidFill>
                  <a:srgbClr val="0070C0"/>
                </a:solidFill>
              </a:rPr>
              <a:t>), Punjab (</a:t>
            </a:r>
            <a:r>
              <a:rPr lang="en-US" sz="2000" dirty="0" err="1">
                <a:solidFill>
                  <a:srgbClr val="0070C0"/>
                </a:solidFill>
              </a:rPr>
              <a:t>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Dadra &amp; Nagar Haveli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Daman &amp; Diu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Karnataka (</a:t>
            </a:r>
            <a:r>
              <a:rPr lang="en-US" sz="2000" dirty="0" err="1">
                <a:solidFill>
                  <a:srgbClr val="0070C0"/>
                </a:solidFill>
              </a:rPr>
              <a:t>Shalegagi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Naavu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Neevu</a:t>
            </a:r>
            <a:r>
              <a:rPr lang="en-US" sz="2000" dirty="0">
                <a:solidFill>
                  <a:srgbClr val="0070C0"/>
                </a:solidFill>
              </a:rPr>
              <a:t>), Madhya Pradesh, </a:t>
            </a:r>
            <a:r>
              <a:rPr lang="en-US" sz="2000" dirty="0" err="1">
                <a:solidFill>
                  <a:srgbClr val="0070C0"/>
                </a:solidFill>
              </a:rPr>
              <a:t>Maharastra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Sneh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Chandigarh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Puducherry (Anna </a:t>
            </a:r>
            <a:r>
              <a:rPr lang="en-US" sz="2000" dirty="0" err="1">
                <a:solidFill>
                  <a:srgbClr val="0070C0"/>
                </a:solidFill>
              </a:rPr>
              <a:t>Dhanam</a:t>
            </a:r>
            <a:r>
              <a:rPr lang="en-US" sz="2000" dirty="0">
                <a:solidFill>
                  <a:srgbClr val="0070C0"/>
                </a:solidFill>
              </a:rPr>
              <a:t>), Haryana (</a:t>
            </a:r>
            <a:r>
              <a:rPr lang="en-US" sz="2000" dirty="0" err="1">
                <a:solidFill>
                  <a:srgbClr val="0070C0"/>
                </a:solidFill>
              </a:rPr>
              <a:t>Beti</a:t>
            </a:r>
            <a:r>
              <a:rPr lang="en-US" sz="2000" dirty="0">
                <a:solidFill>
                  <a:srgbClr val="0070C0"/>
                </a:solidFill>
              </a:rPr>
              <a:t> ka </a:t>
            </a:r>
            <a:r>
              <a:rPr lang="en-US" sz="2000" dirty="0" err="1">
                <a:solidFill>
                  <a:srgbClr val="0070C0"/>
                </a:solidFill>
              </a:rPr>
              <a:t>Janamdin</a:t>
            </a:r>
            <a:r>
              <a:rPr lang="en-US" sz="2000" dirty="0">
                <a:solidFill>
                  <a:srgbClr val="0070C0"/>
                </a:solidFill>
              </a:rPr>
              <a:t>) and Uttarakhand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). 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504E288-89B3-457D-9669-44035FDA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127683-DE4E-4598-B728-DE3943C4E0B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FDD38B9-EACC-4649-AD20-B0F2582DC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8E57EECE-A160-44C1-BEB5-849B444E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5A51D6-A674-4C41-95F6-B90DEE8DF48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7390073-BF37-494C-B9BF-F58F118B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8333"/>
          <a:stretch>
            <a:fillRect/>
          </a:stretch>
        </p:blipFill>
        <p:spPr bwMode="auto">
          <a:xfrm>
            <a:off x="107950" y="633413"/>
            <a:ext cx="90011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>
            <a:extLst>
              <a:ext uri="{FF2B5EF4-FFF2-40B4-BE49-F238E27FC236}">
                <a16:creationId xmlns:a16="http://schemas.microsoft.com/office/drawing/2014/main" id="{51947110-C55C-49BA-B114-EB28775B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195AECB-C97C-4995-9404-5C6DB4A3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>
            <a:extLst>
              <a:ext uri="{FF2B5EF4-FFF2-40B4-BE49-F238E27FC236}">
                <a16:creationId xmlns:a16="http://schemas.microsoft.com/office/drawing/2014/main" id="{F3EA3D73-C7E4-4A30-8DDB-2C5342377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188BF50-EF80-417B-B22B-5DC53B49B62C}"/>
              </a:ext>
            </a:extLst>
          </p:cNvPr>
          <p:cNvSpPr/>
          <p:nvPr/>
        </p:nvSpPr>
        <p:spPr>
          <a:xfrm>
            <a:off x="3352800" y="802218"/>
            <a:ext cx="369888" cy="4931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381112-FF78-4058-B357-023DFA4F4DF1}"/>
              </a:ext>
            </a:extLst>
          </p:cNvPr>
          <p:cNvSpPr/>
          <p:nvPr/>
        </p:nvSpPr>
        <p:spPr>
          <a:xfrm>
            <a:off x="3694114" y="1712385"/>
            <a:ext cx="369887" cy="4931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228A42-ACA6-4336-A964-EF87F3AF315D}"/>
              </a:ext>
            </a:extLst>
          </p:cNvPr>
          <p:cNvSpPr/>
          <p:nvPr/>
        </p:nvSpPr>
        <p:spPr>
          <a:xfrm>
            <a:off x="4041775" y="2616200"/>
            <a:ext cx="369888" cy="493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592BBE-D626-4354-8F61-71513B47628F}"/>
              </a:ext>
            </a:extLst>
          </p:cNvPr>
          <p:cNvSpPr/>
          <p:nvPr/>
        </p:nvSpPr>
        <p:spPr>
          <a:xfrm>
            <a:off x="4267200" y="3647019"/>
            <a:ext cx="369888" cy="4931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32566B-2710-485D-9C55-1FAE4D090080}"/>
              </a:ext>
            </a:extLst>
          </p:cNvPr>
          <p:cNvSpPr/>
          <p:nvPr/>
        </p:nvSpPr>
        <p:spPr>
          <a:xfrm>
            <a:off x="4495800" y="4561419"/>
            <a:ext cx="369888" cy="4931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DF1C5E-7B2D-467D-A125-602A92B4D805}"/>
              </a:ext>
            </a:extLst>
          </p:cNvPr>
          <p:cNvSpPr/>
          <p:nvPr/>
        </p:nvSpPr>
        <p:spPr>
          <a:xfrm>
            <a:off x="4800600" y="5475819"/>
            <a:ext cx="369888" cy="4931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0F21E4-0298-4233-B60D-9DBF9F17CB57}"/>
              </a:ext>
            </a:extLst>
          </p:cNvPr>
          <p:cNvSpPr txBox="1"/>
          <p:nvPr/>
        </p:nvSpPr>
        <p:spPr>
          <a:xfrm>
            <a:off x="3425825" y="848784"/>
            <a:ext cx="332140" cy="441209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C4999E-B439-4C0D-83A9-9EAA64A694BC}"/>
              </a:ext>
            </a:extLst>
          </p:cNvPr>
          <p:cNvSpPr txBox="1"/>
          <p:nvPr/>
        </p:nvSpPr>
        <p:spPr>
          <a:xfrm>
            <a:off x="3756025" y="1708152"/>
            <a:ext cx="332140" cy="441209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93569-78F2-4DB9-A6A2-647E53EC94E6}"/>
              </a:ext>
            </a:extLst>
          </p:cNvPr>
          <p:cNvSpPr txBox="1"/>
          <p:nvPr/>
        </p:nvSpPr>
        <p:spPr>
          <a:xfrm>
            <a:off x="4103688" y="2616201"/>
            <a:ext cx="332140" cy="441209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781723-929F-4186-BFE7-9BA49A287C41}"/>
              </a:ext>
            </a:extLst>
          </p:cNvPr>
          <p:cNvSpPr txBox="1"/>
          <p:nvPr/>
        </p:nvSpPr>
        <p:spPr>
          <a:xfrm>
            <a:off x="4343400" y="3693585"/>
            <a:ext cx="332140" cy="441209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886D0B-141A-46E9-A6A3-71A306E8CBD4}"/>
              </a:ext>
            </a:extLst>
          </p:cNvPr>
          <p:cNvSpPr txBox="1"/>
          <p:nvPr/>
        </p:nvSpPr>
        <p:spPr>
          <a:xfrm>
            <a:off x="4572000" y="4607985"/>
            <a:ext cx="332140" cy="441209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20D0DF-C410-429C-B465-CB19FDB4C8B0}"/>
              </a:ext>
            </a:extLst>
          </p:cNvPr>
          <p:cNvSpPr txBox="1"/>
          <p:nvPr/>
        </p:nvSpPr>
        <p:spPr>
          <a:xfrm>
            <a:off x="4876800" y="5461001"/>
            <a:ext cx="332140" cy="441209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8E2F6C-A7AA-436B-9130-2933294359A1}"/>
              </a:ext>
            </a:extLst>
          </p:cNvPr>
          <p:cNvSpPr txBox="1"/>
          <p:nvPr/>
        </p:nvSpPr>
        <p:spPr>
          <a:xfrm>
            <a:off x="4743013" y="3524692"/>
            <a:ext cx="4176713" cy="666975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>
              <a:defRPr/>
            </a:pPr>
            <a:r>
              <a:rPr lang="en-IN" sz="1867" b="1" dirty="0">
                <a:solidFill>
                  <a:prstClr val="black"/>
                </a:solidFill>
                <a:latin typeface="Calibri"/>
              </a:rPr>
              <a:t>Graphical dashboard: Reports are generated and displayed online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D0AA2-8D17-490A-8223-1FC3E861AB1C}"/>
              </a:ext>
            </a:extLst>
          </p:cNvPr>
          <p:cNvSpPr txBox="1"/>
          <p:nvPr/>
        </p:nvSpPr>
        <p:spPr>
          <a:xfrm>
            <a:off x="4951240" y="4567865"/>
            <a:ext cx="4176714" cy="66697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defTabSz="914354">
              <a:defRPr/>
            </a:pPr>
            <a:r>
              <a:rPr lang="en-IN" sz="1867" b="1" dirty="0">
                <a:solidFill>
                  <a:prstClr val="black"/>
                </a:solidFill>
                <a:latin typeface="Calibri"/>
              </a:rPr>
              <a:t>Drill down reports from State to school level are available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0874A7-3EA4-408B-9A6D-544F7DA4B490}"/>
              </a:ext>
            </a:extLst>
          </p:cNvPr>
          <p:cNvSpPr txBox="1"/>
          <p:nvPr/>
        </p:nvSpPr>
        <p:spPr>
          <a:xfrm>
            <a:off x="5410201" y="5461001"/>
            <a:ext cx="3095625" cy="1241620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>
              <a:defRPr/>
            </a:pPr>
            <a:r>
              <a:rPr lang="en-IN" sz="1867" b="1" dirty="0">
                <a:solidFill>
                  <a:prstClr val="black"/>
                </a:solidFill>
                <a:latin typeface="Calibri"/>
              </a:rPr>
              <a:t>Daily email alerts are sent to States and UTs level regarding implementation of AMS.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3EA473-E432-4BC3-8466-8791774D27E1}"/>
              </a:ext>
            </a:extLst>
          </p:cNvPr>
          <p:cNvSpPr txBox="1"/>
          <p:nvPr/>
        </p:nvSpPr>
        <p:spPr>
          <a:xfrm>
            <a:off x="4462132" y="2578388"/>
            <a:ext cx="4511675" cy="95429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>
              <a:defRPr/>
            </a:pPr>
            <a:r>
              <a:rPr lang="en-IN" sz="1867" b="1" dirty="0">
                <a:solidFill>
                  <a:prstClr val="black"/>
                </a:solidFill>
                <a:latin typeface="Calibri"/>
              </a:rPr>
              <a:t>States/UTs are using various technologies (SMS/ IVRS/ Mobile App) for daily data collection.</a:t>
            </a:r>
          </a:p>
        </p:txBody>
      </p:sp>
      <p:pic>
        <p:nvPicPr>
          <p:cNvPr id="36884" name="Picture 2" descr="E:\MDM\MIS\MIS_JS_18.12.2014\MIS1.jpeg">
            <a:extLst>
              <a:ext uri="{FF2B5EF4-FFF2-40B4-BE49-F238E27FC236}">
                <a16:creationId xmlns:a16="http://schemas.microsoft.com/office/drawing/2014/main" id="{1749BD85-2876-4BE7-B6E8-ED58E59F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 rot="1211856">
            <a:off x="436564" y="2446868"/>
            <a:ext cx="3457575" cy="342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Title 1">
            <a:extLst>
              <a:ext uri="{FF2B5EF4-FFF2-40B4-BE49-F238E27FC236}">
                <a16:creationId xmlns:a16="http://schemas.microsoft.com/office/drawing/2014/main" id="{07BF3B0C-6D15-48FD-A35B-77869851CFBB}"/>
              </a:ext>
            </a:extLst>
          </p:cNvPr>
          <p:cNvSpPr txBox="1">
            <a:spLocks/>
          </p:cNvSpPr>
          <p:nvPr/>
        </p:nvSpPr>
        <p:spPr bwMode="auto">
          <a:xfrm>
            <a:off x="0" y="-9542"/>
            <a:ext cx="9144000" cy="666786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FFFF"/>
                </a:solidFill>
              </a:rPr>
              <a:t>Automated Monitoring System</a:t>
            </a:r>
          </a:p>
        </p:txBody>
      </p:sp>
      <p:sp>
        <p:nvSpPr>
          <p:cNvPr id="36887" name="TextBox 25">
            <a:extLst>
              <a:ext uri="{FF2B5EF4-FFF2-40B4-BE49-F238E27FC236}">
                <a16:creationId xmlns:a16="http://schemas.microsoft.com/office/drawing/2014/main" id="{63049361-34EF-44E8-88A3-4FE697C7E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277" y="853415"/>
            <a:ext cx="4511675" cy="6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7" b="1" dirty="0">
                <a:solidFill>
                  <a:srgbClr val="000000"/>
                </a:solidFill>
                <a:latin typeface="Calibri" panose="020F0502020204030204" pitchFamily="34" charset="0"/>
              </a:rPr>
              <a:t>AMS is used to monitor MDMS on real time basis. </a:t>
            </a:r>
            <a:endParaRPr lang="en-IN" altLang="en-US" sz="1867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58320D-ACCC-42F0-AA65-20752826873B}"/>
              </a:ext>
            </a:extLst>
          </p:cNvPr>
          <p:cNvSpPr/>
          <p:nvPr/>
        </p:nvSpPr>
        <p:spPr>
          <a:xfrm>
            <a:off x="4136073" y="1702345"/>
            <a:ext cx="484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Schools need to share the daily data on number of meals and reasons if meals are not served.</a:t>
            </a:r>
            <a:endParaRPr lang="en-IN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F370-5D37-4530-94DD-378E3D7E8F8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0B8E0E13-76EE-41FB-A0E4-BDA20A0A7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119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61A6405-B9ED-4943-AEA9-440934F7F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69065"/>
              </p:ext>
            </p:extLst>
          </p:nvPr>
        </p:nvGraphicFramePr>
        <p:xfrm>
          <a:off x="714348" y="1142984"/>
          <a:ext cx="7886700" cy="482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39217FF-6C1A-4C7C-ADB3-B4B07E5577E3}"/>
              </a:ext>
            </a:extLst>
          </p:cNvPr>
          <p:cNvSpPr txBox="1">
            <a:spLocks/>
          </p:cNvSpPr>
          <p:nvPr/>
        </p:nvSpPr>
        <p:spPr>
          <a:xfrm>
            <a:off x="0" y="-71462"/>
            <a:ext cx="9144000" cy="666786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altLang="en-US" sz="3733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Status of implementation of MIS &amp; AMS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28600" y="6553200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56482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585788"/>
          </a:xfrm>
          <a:solidFill>
            <a:srgbClr val="558ED5"/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Centralized Kitchens only in Urban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1075"/>
            <a:ext cx="8807450" cy="5445125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dirty="0">
                <a:solidFill>
                  <a:srgbClr val="0070C0"/>
                </a:solidFill>
              </a:rPr>
              <a:t>The National Food Security Act, 2013 and MDM Rules, 2015 (as amended on 16</a:t>
            </a:r>
            <a:r>
              <a:rPr lang="en-IN" sz="2800" baseline="30000" dirty="0">
                <a:solidFill>
                  <a:srgbClr val="0070C0"/>
                </a:solidFill>
              </a:rPr>
              <a:t>th</a:t>
            </a:r>
            <a:r>
              <a:rPr lang="en-IN" sz="2800" dirty="0">
                <a:solidFill>
                  <a:srgbClr val="0070C0"/>
                </a:solidFill>
              </a:rPr>
              <a:t> April, 2019) provide that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2800" dirty="0"/>
          </a:p>
          <a:p>
            <a:pPr marL="268288" indent="0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68288" algn="l"/>
              </a:tabLst>
              <a:defRPr/>
            </a:pP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“Every school shall have the facility for cooking meal in hygienic manner. Schools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urban areas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may use the facility of centralized kitchens for cooking meals wherever required in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accordance with the guidelines issued by the Central Government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and the meal shall be served to the children at respective school only” 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5B5C4-8ED3-4460-BD25-25AA551C74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altLang="en-US" sz="2800" b="1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Social Audit- Mid Day Meal Scheme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499" y="695551"/>
            <a:ext cx="8763001" cy="67403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is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monitoring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a scheme by people’s 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issues of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equity and equality along with expenditure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Social Audit Units (SAU) setup under MGNREGA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may be actively involved in conducting Social Audit of MDM in all districts.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informs and educates people about their rights and entitlements.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provides a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platform for people to ask queries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promotes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people's participation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all stages of implementation of programme.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brings about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transparency and accountability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Government 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strengthens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decentralised governance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9296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5EB8C1-582E-4B7A-8D5C-2A20E67D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99797"/>
              </p:ext>
            </p:extLst>
          </p:nvPr>
        </p:nvGraphicFramePr>
        <p:xfrm>
          <a:off x="228600" y="1371600"/>
          <a:ext cx="8198428" cy="209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214">
                  <a:extLst>
                    <a:ext uri="{9D8B030D-6E8A-4147-A177-3AD203B41FA5}">
                      <a16:colId xmlns:a16="http://schemas.microsoft.com/office/drawing/2014/main" val="384371327"/>
                    </a:ext>
                  </a:extLst>
                </a:gridCol>
                <a:gridCol w="4099214">
                  <a:extLst>
                    <a:ext uri="{9D8B030D-6E8A-4147-A177-3AD203B41FA5}">
                      <a16:colId xmlns:a16="http://schemas.microsoft.com/office/drawing/2014/main" val="4194860257"/>
                    </a:ext>
                  </a:extLst>
                </a:gridCol>
              </a:tblGrid>
              <a:tr h="92012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entury" panose="02040604050505020304" pitchFamily="18" charset="0"/>
                        </a:rPr>
                        <a:t>Name of State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entury" panose="02040604050505020304" pitchFamily="18" charset="0"/>
                        </a:rPr>
                        <a:t>Timely release of fund from </a:t>
                      </a:r>
                    </a:p>
                    <a:p>
                      <a:pPr algn="ctr"/>
                      <a:r>
                        <a:rPr lang="en-IN" sz="2400" dirty="0">
                          <a:latin typeface="Century" panose="02040604050505020304" pitchFamily="18" charset="0"/>
                        </a:rPr>
                        <a:t>State to District / School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109545805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Assam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Century" panose="02040604050505020304" pitchFamily="18" charset="0"/>
                        </a:rPr>
                        <a:t>Timely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58909144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540F264-25A8-42B5-A89E-5BB9874A21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3553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IN" alt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 Status of flow of funds from State to school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418468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95550"/>
              </p:ext>
            </p:extLst>
          </p:nvPr>
        </p:nvGraphicFramePr>
        <p:xfrm>
          <a:off x="266700" y="2057400"/>
          <a:ext cx="8610599" cy="204711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14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 No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PAB Approval for  FY 2018-19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2019-20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- 2019-20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Assam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53651.47 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61365.88 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61365.88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FF7B1D-54A8-46C7-A371-2D4E43CF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Recommendations of Central Assistance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4EBED31-302B-43DB-A1CD-E523C4B40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656" y="302532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(</a:t>
            </a:r>
            <a:r>
              <a:rPr lang="en-US" altLang="en-US" sz="1600" b="1" dirty="0">
                <a:solidFill>
                  <a:schemeClr val="bg1"/>
                </a:solidFill>
              </a:rPr>
              <a:t>Rs. in Lakhs</a:t>
            </a:r>
            <a:r>
              <a:rPr lang="en-US" altLang="en-US" sz="1800" b="1" dirty="0">
                <a:solidFill>
                  <a:schemeClr val="bg1"/>
                </a:solidFill>
              </a:rPr>
              <a:t>)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35531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Coverage of children (Primary &amp; U. Primary)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73226"/>
              </p:ext>
            </p:extLst>
          </p:nvPr>
        </p:nvGraphicFramePr>
        <p:xfrm>
          <a:off x="76200" y="1371600"/>
          <a:ext cx="5333999" cy="342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86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Children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(Upper 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2721088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2719452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1332485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1331885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24624164"/>
              </p:ext>
            </p:extLst>
          </p:nvPr>
        </p:nvGraphicFramePr>
        <p:xfrm>
          <a:off x="5562600" y="990600"/>
          <a:ext cx="335280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-304800" y="6477000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6099256-117E-4029-B94B-0C8F7BAD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  <a:ln>
            <a:solidFill>
              <a:srgbClr val="00B0F0"/>
            </a:solidFill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Bahnschrift Light" panose="020B0502040204020203" pitchFamily="34" charset="0"/>
                <a:ea typeface="Aharoni" panose="02010803020104030203" pitchFamily="2" charset="-79"/>
                <a:cs typeface="Aharoni" panose="02010803020104030203" pitchFamily="2" charset="-79"/>
              </a:rPr>
              <a:t>A meal to a Child is an offering to the Divinity.</a:t>
            </a:r>
            <a:br>
              <a:rPr lang="en-US" altLang="en-US" sz="3600" b="1">
                <a:solidFill>
                  <a:schemeClr val="bg1"/>
                </a:solidFill>
                <a:latin typeface="Bahnschrift Light" panose="020B0502040204020203" pitchFamily="34" charset="0"/>
                <a:ea typeface="Aharoni" panose="02010803020104030203" pitchFamily="2" charset="-79"/>
                <a:cs typeface="Aharoni" panose="02010803020104030203" pitchFamily="2" charset="-79"/>
              </a:rPr>
            </a:br>
            <a:endParaRPr lang="en-IN" altLang="en-US" sz="3600" b="1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70A9A-2DFA-43E0-A4E6-36BF50F8766A}"/>
              </a:ext>
            </a:extLst>
          </p:cNvPr>
          <p:cNvSpPr/>
          <p:nvPr/>
        </p:nvSpPr>
        <p:spPr>
          <a:xfrm>
            <a:off x="5692775" y="6211888"/>
            <a:ext cx="3419475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Thank You</a:t>
            </a:r>
            <a:endParaRPr lang="en-IN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3537C-9594-4FD7-B08F-F5DFB3A0F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45"/>
          <a:stretch/>
        </p:blipFill>
        <p:spPr>
          <a:xfrm>
            <a:off x="413712" y="1828800"/>
            <a:ext cx="8044488" cy="3883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54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14"/>
            <a:ext cx="9144000" cy="561372"/>
          </a:xfrm>
          <a:prstGeom prst="rect">
            <a:avLst/>
          </a:prstGeom>
          <a:solidFill>
            <a:srgbClr val="558ED5"/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FFFFFF"/>
                </a:solidFill>
              </a:rPr>
              <a:t>Assam:  Proposals and Recommendations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21306"/>
              </p:ext>
            </p:extLst>
          </p:nvPr>
        </p:nvGraphicFramePr>
        <p:xfrm>
          <a:off x="457200" y="1129030"/>
          <a:ext cx="8458200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604">
                  <a:extLst>
                    <a:ext uri="{9D8B030D-6E8A-4147-A177-3AD203B41FA5}">
                      <a16:colId xmlns:a16="http://schemas.microsoft.com/office/drawing/2014/main" val="4086501859"/>
                    </a:ext>
                  </a:extLst>
                </a:gridCol>
                <a:gridCol w="3133318">
                  <a:extLst>
                    <a:ext uri="{9D8B030D-6E8A-4147-A177-3AD203B41FA5}">
                      <a16:colId xmlns:a16="http://schemas.microsoft.com/office/drawing/2014/main" val="3169648215"/>
                    </a:ext>
                  </a:extLst>
                </a:gridCol>
                <a:gridCol w="1516093">
                  <a:extLst>
                    <a:ext uri="{9D8B030D-6E8A-4147-A177-3AD203B41FA5}">
                      <a16:colId xmlns:a16="http://schemas.microsoft.com/office/drawing/2014/main" val="1571226263"/>
                    </a:ext>
                  </a:extLst>
                </a:gridCol>
                <a:gridCol w="1355785">
                  <a:extLst>
                    <a:ext uri="{9D8B030D-6E8A-4147-A177-3AD203B41FA5}">
                      <a16:colId xmlns:a16="http://schemas.microsoft.com/office/drawing/2014/main" val="13616301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102396109"/>
                    </a:ext>
                  </a:extLst>
                </a:gridCol>
              </a:tblGrid>
              <a:tr h="51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 No.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Component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PAB Approval 2018-19</a:t>
                      </a:r>
                      <a:endParaRPr lang="en-GB" sz="18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for 2019-20</a:t>
                      </a:r>
                      <a:endParaRPr lang="en-GB" sz="18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</a:t>
                      </a:r>
                      <a:endParaRPr lang="en-GB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22160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Children</a:t>
                      </a:r>
                      <a:r>
                        <a:rPr lang="en-GB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2718434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2717608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2717608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45832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Children (Upper Primary)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1332485</a:t>
                      </a:r>
                      <a:endParaRPr lang="en-GB" sz="18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1331885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1331885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35449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Children (NCLP)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2654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60814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Working Days (Primary)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87243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Working Days (Upper Primary)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02917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Working Days (NCLP)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21347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Cook cum Helpers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118998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118998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118998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92939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Kitchen-cum-Stores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 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Nil </a:t>
                      </a:r>
                      <a:endParaRPr lang="en-GB" sz="180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18964"/>
                  </a:ext>
                </a:extLst>
              </a:tr>
              <a:tr h="276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Kitchen-cum-stores (Repair)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8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28968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28968</a:t>
                      </a:r>
                      <a:r>
                        <a:rPr lang="en-US" sz="180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62856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Kitchen Devices (New)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8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20 </a:t>
                      </a:r>
                      <a:endParaRPr lang="en-GB" sz="180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204812"/>
                  </a:ext>
                </a:extLst>
              </a:tr>
              <a:tr h="276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Kitchen Devices (Rep)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8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Nil </a:t>
                      </a:r>
                      <a:endParaRPr lang="en-GB" sz="180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30293"/>
                  </a:ext>
                </a:extLst>
              </a:tr>
              <a:tr h="276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School Nutrition Gardens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Nil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6915</a:t>
                      </a:r>
                      <a:endParaRPr lang="en-GB" sz="180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6915</a:t>
                      </a:r>
                    </a:p>
                  </a:txBody>
                  <a:tcPr marL="7420" marR="7420" marT="7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55522"/>
                  </a:ext>
                </a:extLst>
              </a:tr>
              <a:tr h="41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Supplementary Nutrition  </a:t>
                      </a:r>
                    </a:p>
                    <a:p>
                      <a:pPr algn="l" rtl="0" fontAlgn="ctr"/>
                      <a:r>
                        <a:rPr lang="en-GB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(no. of  children)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Nil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4051337</a:t>
                      </a:r>
                      <a:endParaRPr lang="en-GB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4051337</a:t>
                      </a:r>
                    </a:p>
                  </a:txBody>
                  <a:tcPr marL="7420" marR="7420" marT="74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8313"/>
                  </a:ext>
                </a:extLst>
              </a:tr>
              <a:tr h="4600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Assistance (</a:t>
                      </a:r>
                      <a:r>
                        <a:rPr lang="en-GB" sz="1800" b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GB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Lakh)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53651.47 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61365.88 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61365.88 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74081"/>
                  </a:ext>
                </a:extLst>
              </a:tr>
            </a:tbl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EC9E37E1-5D69-4B2E-81BB-FFEFB544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6248400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IN" altLang="en-US" sz="1800" dirty="0">
                <a:hlinkClick r:id="rId3" action="ppaction://hlinksldjump"/>
              </a:rPr>
              <a:t>Back to slide</a:t>
            </a:r>
            <a:endParaRPr lang="en-I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0455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55084"/>
            <a:ext cx="9144000" cy="535531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Working Days (Primary &amp; U. Primary)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C19B1B-7AFF-43DA-A102-0268B3229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87983"/>
              </p:ext>
            </p:extLst>
          </p:nvPr>
        </p:nvGraphicFramePr>
        <p:xfrm>
          <a:off x="76200" y="1913590"/>
          <a:ext cx="5257800" cy="314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67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Name of 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Working Days (Pry)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Working Days (</a:t>
                      </a:r>
                      <a:r>
                        <a:rPr lang="en-US" sz="1600" u="none" strike="noStrike" dirty="0" err="1"/>
                        <a:t>U.Pry</a:t>
                      </a:r>
                      <a:r>
                        <a:rPr lang="en-US" sz="1600" u="none" strike="noStrike" dirty="0"/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PAB Approval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Coverage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%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PAB Approval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Coverage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%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Assam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66275384"/>
              </p:ext>
            </p:extLst>
          </p:nvPr>
        </p:nvGraphicFramePr>
        <p:xfrm>
          <a:off x="5486400" y="914400"/>
          <a:ext cx="3429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0" y="64881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278855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48013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03651"/>
              </p:ext>
            </p:extLst>
          </p:nvPr>
        </p:nvGraphicFramePr>
        <p:xfrm>
          <a:off x="152400" y="2514600"/>
          <a:ext cx="4572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8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PAB Approval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Engaged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Assam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1,18,998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1,18,998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78264287"/>
              </p:ext>
            </p:extLst>
          </p:nvPr>
        </p:nvGraphicFramePr>
        <p:xfrm>
          <a:off x="4876800" y="990600"/>
          <a:ext cx="3581400" cy="519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6793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Procurement of Kitchen devices </a:t>
            </a:r>
          </a:p>
          <a:p>
            <a:r>
              <a:rPr lang="en-US" dirty="0"/>
              <a:t>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1822"/>
              </p:ext>
            </p:extLst>
          </p:nvPr>
        </p:nvGraphicFramePr>
        <p:xfrm>
          <a:off x="228600" y="2856423"/>
          <a:ext cx="4572000" cy="133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73,661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75547249"/>
              </p:ext>
            </p:extLst>
          </p:nvPr>
        </p:nvGraphicFramePr>
        <p:xfrm>
          <a:off x="4876800" y="1143000"/>
          <a:ext cx="396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Construction</a:t>
            </a:r>
            <a:r>
              <a:rPr lang="en-US" sz="2800" dirty="0"/>
              <a:t> of Kitchen-cum-stores </a:t>
            </a:r>
          </a:p>
          <a:p>
            <a:r>
              <a:rPr lang="en-US" sz="2800" dirty="0"/>
              <a:t>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44593"/>
              </p:ext>
            </p:extLst>
          </p:nvPr>
        </p:nvGraphicFramePr>
        <p:xfrm>
          <a:off x="228600" y="2971800"/>
          <a:ext cx="4267200" cy="116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56,795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51,146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88882053"/>
              </p:ext>
            </p:extLst>
          </p:nvPr>
        </p:nvGraphicFramePr>
        <p:xfrm>
          <a:off x="4876800" y="1295400"/>
          <a:ext cx="358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084"/>
            <a:ext cx="9144000" cy="590931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Performance Grading Index (PGI)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40761"/>
              </p:ext>
            </p:extLst>
          </p:nvPr>
        </p:nvGraphicFramePr>
        <p:xfrm>
          <a:off x="304800" y="4267200"/>
          <a:ext cx="8392162" cy="144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Score (children taking MDM)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(1.3.7) out of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served days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(1.3.8) out of 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35E4129-7DC4-4B16-ADC6-8C18574CFECE}"/>
              </a:ext>
            </a:extLst>
          </p:cNvPr>
          <p:cNvSpPr/>
          <p:nvPr/>
        </p:nvSpPr>
        <p:spPr>
          <a:xfrm>
            <a:off x="304801" y="914400"/>
            <a:ext cx="839216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Performance Grading Index (PGI)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indent="-342900" algn="just">
              <a:buAutoNum type="arabicPeriod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 </a:t>
            </a:r>
            <a:r>
              <a:rPr lang="en-US" sz="2000" dirty="0"/>
              <a:t>1.3.8 i.e. </a:t>
            </a:r>
            <a:r>
              <a:rPr lang="en-US" sz="2000" dirty="0">
                <a:latin typeface="Arial" panose="020B0604020202020204" pitchFamily="34" charset="0"/>
              </a:rPr>
              <a:t>“% of days Mid Day Meal served against total working days – Govt. and aided elementary schools.”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204203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BBC7D-5BD8-4DC3-8800-EBA6B4B0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F2CFC4-CBD1-427F-9EDC-10019861A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5531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Performance Score Card – Assam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6D4482-2928-4D93-9570-C32332225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477000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6A06E-3FC6-4306-BD43-D6AC5D6B6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1447800"/>
            <a:ext cx="5133975" cy="39624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E29FE1-5D3F-4B47-B041-4A59FE82A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87418"/>
              </p:ext>
            </p:extLst>
          </p:nvPr>
        </p:nvGraphicFramePr>
        <p:xfrm>
          <a:off x="91390" y="615771"/>
          <a:ext cx="3871010" cy="588657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0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5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Component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PAB-Approval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Achievement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 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Achievement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68" marR="7668" marT="76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Institutions 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Children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4053573</a:t>
                      </a:r>
                      <a:endParaRPr lang="en-IN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4051337</a:t>
                      </a:r>
                      <a:endParaRPr lang="en-IN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Working Days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97 %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8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Food Grain Utilization (in MTs)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101183.33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93788.35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93 %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8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Cooking Cost (Rs. in </a:t>
                      </a:r>
                      <a:r>
                        <a:rPr lang="en-US" sz="1100" b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Lacs</a:t>
                      </a:r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43970.65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42166.84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96 %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CCH Engaged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118998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118998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8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CCH Honorarium (</a:t>
                      </a:r>
                      <a:r>
                        <a:rPr lang="en-US" sz="1100" b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in Lacs)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11899.80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11825.71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TA  (</a:t>
                      </a:r>
                      <a:r>
                        <a:rPr lang="en-US" sz="1100" b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in Lacs)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1376.09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1248.27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91 %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MME (</a:t>
                      </a:r>
                      <a:r>
                        <a:rPr lang="en-US" sz="1100" b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in Lacs)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982.30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747.32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76 %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58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Kitchen cum Store   (KS)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56,795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51,146</a:t>
                      </a:r>
                      <a:endParaRPr lang="en-US" sz="1100" b="0" i="0" u="none" strike="noStrik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Kitchen Devices (KD)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73,661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73,661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58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No. of Children's  Health Check-up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4263752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3669826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Annual Data Entry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57079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54267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Monthly Data Entry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8" marR="7668" marT="76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57079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43951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26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>
            <a:extLst>
              <a:ext uri="{FF2B5EF4-FFF2-40B4-BE49-F238E27FC236}">
                <a16:creationId xmlns:a16="http://schemas.microsoft.com/office/drawing/2014/main" id="{E2BAE433-1C2E-413A-94BC-1A091983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B09CF-D2F0-44EF-AC95-74300016C6F2}" type="slidenum">
              <a:rPr lang="es-ES" altLang="en-US" sz="1200" b="1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n-US" sz="1200" b="1">
              <a:solidFill>
                <a:srgbClr val="FFFFFF"/>
              </a:solidFill>
            </a:endParaRPr>
          </a:p>
        </p:txBody>
      </p:sp>
      <p:sp>
        <p:nvSpPr>
          <p:cNvPr id="28675" name="Title 4">
            <a:extLst>
              <a:ext uri="{FF2B5EF4-FFF2-40B4-BE49-F238E27FC236}">
                <a16:creationId xmlns:a16="http://schemas.microsoft.com/office/drawing/2014/main" id="{C10A678D-2B8E-4717-9B3B-48338727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lIns="68580" tIns="34290" rIns="68580" bIns="3429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Calisto MT" pitchFamily="18" charset="0"/>
              </a:rPr>
              <a:t>       </a:t>
            </a:r>
            <a:r>
              <a:rPr lang="en-US" altLang="en-US" sz="3200" b="1" dirty="0">
                <a:latin typeface="Calisto MT" pitchFamily="18" charset="0"/>
              </a:rPr>
              <a:t>School Nutrition Gardens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3CDE1B-412C-4D2B-9239-208E3149A7DC}"/>
              </a:ext>
            </a:extLst>
          </p:cNvPr>
          <p:cNvGraphicFramePr/>
          <p:nvPr/>
        </p:nvGraphicFramePr>
        <p:xfrm>
          <a:off x="122634" y="1143000"/>
          <a:ext cx="9021366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Rectangle 1">
            <a:extLst>
              <a:ext uri="{FF2B5EF4-FFF2-40B4-BE49-F238E27FC236}">
                <a16:creationId xmlns:a16="http://schemas.microsoft.com/office/drawing/2014/main" id="{D8AA3FBE-3F62-4594-BA0A-DAEF0A2B9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73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n-US" altLang="en-US" sz="11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1FB6A-3578-43C1-81B3-257AC1D657AF}"/>
              </a:ext>
            </a:extLst>
          </p:cNvPr>
          <p:cNvSpPr txBox="1"/>
          <p:nvPr/>
        </p:nvSpPr>
        <p:spPr>
          <a:xfrm>
            <a:off x="2590800" y="5534561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marL="179388" algn="just" eaLnBrk="1" hangingPunct="1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Rs 5000/- per School Nutrition Garden from flexi funds.</a:t>
            </a:r>
          </a:p>
          <a:p>
            <a:pPr marL="268288" indent="-88900" algn="just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District Level Committee may allot funds on school specific requirement, within the overall average of Rs 5000/- per SNG.</a:t>
            </a:r>
          </a:p>
          <a:p>
            <a:pPr marL="179388" algn="just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 Boundary wall, leveling of land etc can be take up under MGNREGA. </a:t>
            </a:r>
          </a:p>
          <a:p>
            <a:pPr marL="179388" algn="just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Seeds/saplings from Agriculture/horticulture department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F1CD8BF0-4D6B-409B-92A7-4987391A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Focus of this Year</a:t>
            </a:r>
            <a:endParaRPr lang="en-US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Microsoft Office PowerPoint</Application>
  <PresentationFormat>On-screen Show (4:3)</PresentationFormat>
  <Paragraphs>375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Batang</vt:lpstr>
      <vt:lpstr>Arial</vt:lpstr>
      <vt:lpstr>Arial Narrow</vt:lpstr>
      <vt:lpstr>Bahnschrift Light</vt:lpstr>
      <vt:lpstr>Benguiat Bk BT</vt:lpstr>
      <vt:lpstr>Calibri</vt:lpstr>
      <vt:lpstr>Calisto MT</vt:lpstr>
      <vt:lpstr>Cambria</vt:lpstr>
      <vt:lpstr>Century</vt:lpstr>
      <vt:lpstr>Times New Roman</vt:lpstr>
      <vt:lpstr>Wingdings</vt:lpstr>
      <vt:lpstr>Office Theme</vt:lpstr>
      <vt:lpstr>PowerPoint Presentation</vt:lpstr>
      <vt:lpstr>Coverage of children (Primary &amp; U. Primary)</vt:lpstr>
      <vt:lpstr>Working Days (Primary &amp; U. Primary)</vt:lpstr>
      <vt:lpstr>PowerPoint Presentation</vt:lpstr>
      <vt:lpstr>PowerPoint Presentation</vt:lpstr>
      <vt:lpstr>PowerPoint Presentation</vt:lpstr>
      <vt:lpstr>Performance Grading Index (PGI)</vt:lpstr>
      <vt:lpstr>Performance Score Card – Assam</vt:lpstr>
      <vt:lpstr>       School Nutrition Gardens</vt:lpstr>
      <vt:lpstr>     Focus of this year -  Cooking Competition</vt:lpstr>
      <vt:lpstr>Focus of this year </vt:lpstr>
      <vt:lpstr>Focus of this year</vt:lpstr>
      <vt:lpstr>Focus of this year </vt:lpstr>
      <vt:lpstr>PowerPoint Presentation</vt:lpstr>
      <vt:lpstr>PowerPoint Presentation</vt:lpstr>
      <vt:lpstr>Centralized Kitchens only in Urban Areas</vt:lpstr>
      <vt:lpstr>Social Audit- Mid Day Meal Scheme</vt:lpstr>
      <vt:lpstr>PowerPoint Presentation</vt:lpstr>
      <vt:lpstr>Recommendations of Central Assistance</vt:lpstr>
      <vt:lpstr>A meal to a Child is an offering to the Divinity.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edcil isunit</cp:lastModifiedBy>
  <cp:revision>179</cp:revision>
  <cp:lastPrinted>2019-05-06T15:53:17Z</cp:lastPrinted>
  <dcterms:created xsi:type="dcterms:W3CDTF">2019-05-02T15:56:32Z</dcterms:created>
  <dcterms:modified xsi:type="dcterms:W3CDTF">2019-06-09T18:28:53Z</dcterms:modified>
</cp:coreProperties>
</file>