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99" r:id="rId3"/>
    <p:sldId id="320" r:id="rId4"/>
    <p:sldId id="321" r:id="rId5"/>
    <p:sldId id="322" r:id="rId6"/>
    <p:sldId id="323" r:id="rId7"/>
    <p:sldId id="264" r:id="rId8"/>
    <p:sldId id="324" r:id="rId9"/>
    <p:sldId id="268" r:id="rId10"/>
    <p:sldId id="307" r:id="rId11"/>
    <p:sldId id="308" r:id="rId12"/>
    <p:sldId id="317" r:id="rId13"/>
    <p:sldId id="318" r:id="rId14"/>
    <p:sldId id="311" r:id="rId15"/>
    <p:sldId id="312" r:id="rId16"/>
    <p:sldId id="325" r:id="rId17"/>
    <p:sldId id="315" r:id="rId18"/>
    <p:sldId id="316" r:id="rId19"/>
    <p:sldId id="279" r:id="rId20"/>
    <p:sldId id="266" r:id="rId21"/>
    <p:sldId id="326" r:id="rId22"/>
    <p:sldId id="296" r:id="rId23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m jharkhand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A2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1626" autoAdjust="0"/>
  </p:normalViewPr>
  <p:slideViewPr>
    <p:cSldViewPr>
      <p:cViewPr varScale="1">
        <p:scale>
          <a:sx n="63" d="100"/>
          <a:sy n="63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66157191277089"/>
          <c:y val="8.4179584973753274E-2"/>
          <c:w val="0.79711368335784749"/>
          <c:h val="0.75101070374015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0456609324039201E-2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3B-4AA8-B594-F94A599EDA5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Jharkhand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3B-4AA8-B594-F94A599EDA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%age Coverage U.Pry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Jharkhand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3B-4AA8-B594-F94A599ED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492096"/>
        <c:axId val="89510272"/>
      </c:barChart>
      <c:catAx>
        <c:axId val="8949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9510272"/>
        <c:crosses val="autoZero"/>
        <c:auto val="1"/>
        <c:lblAlgn val="ctr"/>
        <c:lblOffset val="100"/>
        <c:noMultiLvlLbl val="0"/>
      </c:catAx>
      <c:valAx>
        <c:axId val="8951027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9492096"/>
        <c:crosses val="autoZero"/>
        <c:crossBetween val="between"/>
        <c:majorUnit val="0.2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30878369194188"/>
          <c:y val="7.1158751640419945E-2"/>
          <c:w val="0.82446639468701599"/>
          <c:h val="0.76403153707349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5803791761352221"/>
                  <c:y val="-3.1196758597524424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59-421B-BA2C-38334EE339AF}"/>
                </c:ext>
              </c:extLst>
            </c:dLbl>
            <c:dLbl>
              <c:idx val="1"/>
              <c:layout>
                <c:manualLayout>
                  <c:x val="-3.0456609324039201E-2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DD-42DA-ADB4-D7DFABB45DD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Jharkhand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0.98425196850393704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DD-42DA-ADB4-D7DFABB45D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%age Coverage U.Pry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Jharkhand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DD-42DA-ADB4-D7DFABB45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384832"/>
        <c:axId val="89386368"/>
      </c:barChart>
      <c:catAx>
        <c:axId val="8938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9386368"/>
        <c:crosses val="autoZero"/>
        <c:auto val="1"/>
        <c:lblAlgn val="ctr"/>
        <c:lblOffset val="100"/>
        <c:noMultiLvlLbl val="0"/>
      </c:catAx>
      <c:valAx>
        <c:axId val="8938636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9384832"/>
        <c:crosses val="autoZero"/>
        <c:crossBetween val="between"/>
        <c:majorUnit val="0.2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400"/>
            </a:pPr>
            <a:r>
              <a:rPr lang="en-US" sz="1400" dirty="0"/>
              <a:t>% Coverage of CCH against PAB approval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036714895569274"/>
          <c:y val="0.16617002155865174"/>
          <c:w val="0.82809185316570555"/>
          <c:h val="0.71013674995511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Jharkhand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0.97565490272993616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E2-48C8-A400-BAE5F2663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02304"/>
        <c:axId val="5604096"/>
      </c:barChart>
      <c:catAx>
        <c:axId val="5602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5604096"/>
        <c:crosses val="autoZero"/>
        <c:auto val="1"/>
        <c:lblAlgn val="ctr"/>
        <c:lblOffset val="100"/>
        <c:noMultiLvlLbl val="0"/>
      </c:catAx>
      <c:valAx>
        <c:axId val="560409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560230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400"/>
            </a:pPr>
            <a:r>
              <a:rPr lang="en-US" sz="1400" dirty="0"/>
              <a:t>% Procurement</a:t>
            </a:r>
            <a:r>
              <a:rPr lang="en-US" sz="1400" baseline="0" dirty="0"/>
              <a:t> of Kitchen Devices against sanctioned</a:t>
            </a:r>
            <a:endParaRPr lang="en-US" sz="1400" dirty="0"/>
          </a:p>
        </c:rich>
      </c:tx>
      <c:layout>
        <c:manualLayout>
          <c:xMode val="edge"/>
          <c:yMode val="edge"/>
          <c:x val="0.1462094309787808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104574496202046"/>
          <c:y val="0.21581344669070382"/>
          <c:w val="0.85895425503797973"/>
          <c:h val="0.6685449664931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Jharkhand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0.99978455240762687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F2-420F-A170-F53A117B4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70368"/>
        <c:axId val="6972160"/>
      </c:barChart>
      <c:catAx>
        <c:axId val="697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6972160"/>
        <c:crosses val="autoZero"/>
        <c:auto val="1"/>
        <c:lblAlgn val="ctr"/>
        <c:lblOffset val="100"/>
        <c:noMultiLvlLbl val="0"/>
      </c:catAx>
      <c:valAx>
        <c:axId val="697216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697036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600"/>
            </a:pPr>
            <a:r>
              <a:rPr lang="en-IN" sz="1600" dirty="0"/>
              <a:t>% Construction of Kitchen-cum-Store against Sanctioned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89326334208224"/>
          <c:y val="0.19110687335958004"/>
          <c:w val="0.81877978487983116"/>
          <c:h val="0.69491715879265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Construction of Kitchen-cum-Store against Sanctioned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Jharkhand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3D-4B56-838D-F4A27FF55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00672"/>
        <c:axId val="7118848"/>
      </c:barChart>
      <c:catAx>
        <c:axId val="7100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7118848"/>
        <c:crosses val="autoZero"/>
        <c:auto val="1"/>
        <c:lblAlgn val="ctr"/>
        <c:lblOffset val="100"/>
        <c:noMultiLvlLbl val="0"/>
      </c:catAx>
      <c:valAx>
        <c:axId val="711884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710067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800" b="1" i="0" baseline="0" dirty="0">
                <a:effectLst/>
              </a:rPr>
              <a:t>% Schools data entered</a:t>
            </a:r>
            <a:endParaRPr lang="en-IN" sz="1800" dirty="0">
              <a:effectLst/>
            </a:endParaRPr>
          </a:p>
        </c:rich>
      </c:tx>
      <c:layout>
        <c:manualLayout>
          <c:xMode val="edge"/>
          <c:yMode val="edge"/>
          <c:x val="0.6781453892630102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IN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Jharkhand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F2-4B9F-BAE9-0D6E75B794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Monthly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IN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Jharkhand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F2-4B9F-BAE9-0D6E75B794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AMS (on an average Apr-18 to Mar-19)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Jharkhand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F2-4B9F-BAE9-0D6E75B79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875776"/>
        <c:axId val="115160192"/>
      </c:barChart>
      <c:catAx>
        <c:axId val="11487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60192"/>
        <c:crosses val="autoZero"/>
        <c:auto val="1"/>
        <c:lblAlgn val="ctr"/>
        <c:lblOffset val="100"/>
        <c:noMultiLvlLbl val="0"/>
      </c:catAx>
      <c:valAx>
        <c:axId val="1151601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757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D46F1-8A61-49B2-8F34-729040D0F741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AD4B199-2F00-44E1-AD21-63BEDCC87BA4}">
      <dgm:prSet phldrT="[Text]" custT="1"/>
      <dgm:spPr/>
      <dgm:t>
        <a:bodyPr/>
        <a:lstStyle/>
        <a:p>
          <a:r>
            <a:rPr lang="en-IN" sz="1800" b="1" dirty="0"/>
            <a:t>Convergence </a:t>
          </a:r>
        </a:p>
        <a:p>
          <a:r>
            <a:rPr lang="en-IN" sz="1800" b="1" dirty="0"/>
            <a:t>with line departments</a:t>
          </a:r>
          <a:endParaRPr lang="en-US" sz="1800" b="1" dirty="0"/>
        </a:p>
      </dgm:t>
    </dgm:pt>
    <dgm:pt modelId="{85D2605A-6FC0-4097-8A49-67D88C5182AB}" type="parTrans" cxnId="{764A704A-7B0E-4BF5-B1E7-833BB37D5874}">
      <dgm:prSet/>
      <dgm:spPr/>
      <dgm:t>
        <a:bodyPr/>
        <a:lstStyle/>
        <a:p>
          <a:endParaRPr lang="en-US" sz="1800"/>
        </a:p>
      </dgm:t>
    </dgm:pt>
    <dgm:pt modelId="{EFADF196-5BC0-43E0-90A8-7638C8C384A0}" type="sibTrans" cxnId="{764A704A-7B0E-4BF5-B1E7-833BB37D5874}">
      <dgm:prSet/>
      <dgm:spPr/>
      <dgm:t>
        <a:bodyPr/>
        <a:lstStyle/>
        <a:p>
          <a:endParaRPr lang="en-US" sz="1800"/>
        </a:p>
      </dgm:t>
    </dgm:pt>
    <dgm:pt modelId="{0AC3ED6E-AADD-4885-9FEF-15636B916EBF}">
      <dgm:prSet phldrT="[Text]" custT="1"/>
      <dgm:spPr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IN" sz="1600" dirty="0"/>
            <a:t>The grown whole vegetables, fruits can be consumed. Some of the parts like stem (banana, bottle gourd, pumpkin) leaves (coriander, mint, spinach), flower (pumpkin flower, </a:t>
          </a:r>
          <a:r>
            <a:rPr lang="en-IN" sz="1600" dirty="0" err="1"/>
            <a:t>morringa</a:t>
          </a:r>
          <a:r>
            <a:rPr lang="en-IN" sz="1600" dirty="0"/>
            <a:t>). </a:t>
          </a:r>
          <a:endParaRPr lang="en-US" sz="1600" dirty="0"/>
        </a:p>
      </dgm:t>
    </dgm:pt>
    <dgm:pt modelId="{56B6FACF-C700-44EB-B32E-9F6ECF9BA158}" type="parTrans" cxnId="{56970623-6B69-4B59-B1E1-C0784DEACF6B}">
      <dgm:prSet/>
      <dgm:spPr/>
      <dgm:t>
        <a:bodyPr/>
        <a:lstStyle/>
        <a:p>
          <a:endParaRPr lang="en-US" sz="1800"/>
        </a:p>
      </dgm:t>
    </dgm:pt>
    <dgm:pt modelId="{D5F76055-8E22-450A-BB87-0DDC2B20F7B8}" type="sibTrans" cxnId="{56970623-6B69-4B59-B1E1-C0784DEACF6B}">
      <dgm:prSet/>
      <dgm:spPr/>
      <dgm:t>
        <a:bodyPr/>
        <a:lstStyle/>
        <a:p>
          <a:endParaRPr lang="en-US" sz="1800"/>
        </a:p>
      </dgm:t>
    </dgm:pt>
    <dgm:pt modelId="{6660F718-3E31-472D-A9E8-1FC5E718250F}">
      <dgm:prSet phldrT="[Text]" custT="1"/>
      <dgm:spPr/>
      <dgm:t>
        <a:bodyPr/>
        <a:lstStyle/>
        <a:p>
          <a:r>
            <a:rPr lang="en-US" sz="1800" b="1" dirty="0"/>
            <a:t>Funds for School Nutrition Garden</a:t>
          </a:r>
        </a:p>
      </dgm:t>
    </dgm:pt>
    <dgm:pt modelId="{DAFC5BAE-7271-440A-858D-02E8C7A8802E}" type="parTrans" cxnId="{432A3363-A971-4957-9142-E380DCC8F065}">
      <dgm:prSet/>
      <dgm:spPr/>
      <dgm:t>
        <a:bodyPr/>
        <a:lstStyle/>
        <a:p>
          <a:endParaRPr lang="en-US" sz="1800"/>
        </a:p>
      </dgm:t>
    </dgm:pt>
    <dgm:pt modelId="{337D54D5-CECB-47E0-B43D-52CE4C08B00B}" type="sibTrans" cxnId="{432A3363-A971-4957-9142-E380DCC8F065}">
      <dgm:prSet/>
      <dgm:spPr/>
      <dgm:t>
        <a:bodyPr/>
        <a:lstStyle/>
        <a:p>
          <a:endParaRPr lang="en-US" sz="1800"/>
        </a:p>
      </dgm:t>
    </dgm:pt>
    <dgm:pt modelId="{F4021611-4149-4CF3-95CC-7EFEC967DF55}">
      <dgm:prSet phldrT="[Text]" custT="1"/>
      <dgm:spPr/>
      <dgm:t>
        <a:bodyPr/>
        <a:lstStyle/>
        <a:p>
          <a:r>
            <a:rPr lang="en-IN" sz="1600" dirty="0" err="1"/>
            <a:t>Krishi</a:t>
          </a:r>
          <a:r>
            <a:rPr lang="en-IN" sz="1600" dirty="0"/>
            <a:t>  </a:t>
          </a:r>
          <a:r>
            <a:rPr lang="en-IN" sz="1600" dirty="0" err="1"/>
            <a:t>Vigyan</a:t>
          </a:r>
          <a:r>
            <a:rPr lang="en-IN" sz="1600" dirty="0"/>
            <a:t> </a:t>
          </a:r>
          <a:r>
            <a:rPr lang="en-IN" sz="1600" dirty="0" err="1"/>
            <a:t>Kendras</a:t>
          </a:r>
          <a:r>
            <a:rPr lang="en-IN" sz="1600" dirty="0"/>
            <a:t>, Department of Agriculture/Horticulture, Food &amp; Nutrition Board, State Agriculture Universities etc.</a:t>
          </a:r>
          <a:endParaRPr lang="en-US" sz="1600" dirty="0"/>
        </a:p>
      </dgm:t>
    </dgm:pt>
    <dgm:pt modelId="{47CDBF5B-D617-4F3E-9974-03E2E05C85CD}" type="parTrans" cxnId="{D9819BA8-1DC7-4DEE-81C0-C5FBC7DA094B}">
      <dgm:prSet/>
      <dgm:spPr/>
      <dgm:t>
        <a:bodyPr/>
        <a:lstStyle/>
        <a:p>
          <a:endParaRPr lang="en-US" sz="1800"/>
        </a:p>
      </dgm:t>
    </dgm:pt>
    <dgm:pt modelId="{4DFB0187-17E0-4328-BD9A-E6D8895CC528}" type="sibTrans" cxnId="{D9819BA8-1DC7-4DEE-81C0-C5FBC7DA094B}">
      <dgm:prSet/>
      <dgm:spPr/>
      <dgm:t>
        <a:bodyPr/>
        <a:lstStyle/>
        <a:p>
          <a:endParaRPr lang="en-US" sz="1800"/>
        </a:p>
      </dgm:t>
    </dgm:pt>
    <dgm:pt modelId="{5EE4D596-9ED4-472C-8E16-C32F0E1185D2}">
      <dgm:prSet custT="1"/>
      <dgm:spPr>
        <a:solidFill>
          <a:srgbClr val="A7E9F9"/>
        </a:solidFill>
      </dgm:spPr>
      <dgm:t>
        <a:bodyPr/>
        <a:lstStyle/>
        <a:p>
          <a:r>
            <a:rPr lang="en-US" sz="1800" b="1" dirty="0"/>
            <a:t>School Nutrition Garden</a:t>
          </a:r>
        </a:p>
      </dgm:t>
    </dgm:pt>
    <dgm:pt modelId="{7E3E228B-D073-4464-BE97-0F227113CCD7}" type="parTrans" cxnId="{7E1E29D4-77CA-4DA8-A562-3A57CCE99221}">
      <dgm:prSet/>
      <dgm:spPr/>
      <dgm:t>
        <a:bodyPr/>
        <a:lstStyle/>
        <a:p>
          <a:endParaRPr lang="en-US" sz="1800"/>
        </a:p>
      </dgm:t>
    </dgm:pt>
    <dgm:pt modelId="{BB31B796-408A-4217-BB1E-8DC68B16F49F}" type="sibTrans" cxnId="{7E1E29D4-77CA-4DA8-A562-3A57CCE99221}">
      <dgm:prSet/>
      <dgm:spPr/>
      <dgm:t>
        <a:bodyPr/>
        <a:lstStyle/>
        <a:p>
          <a:endParaRPr lang="en-US" sz="1800"/>
        </a:p>
      </dgm:t>
    </dgm:pt>
    <dgm:pt modelId="{1C368E23-C205-4BDA-BDCA-2B0EC02439B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b="1" dirty="0"/>
            <a:t>Where School Nutrition Garden can be set up?</a:t>
          </a:r>
          <a:endParaRPr lang="en-US" dirty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dirty="0"/>
        </a:p>
      </dgm:t>
    </dgm:pt>
    <dgm:pt modelId="{44374F9F-FCDA-4840-A30D-18F91B099063}" type="parTrans" cxnId="{2C6B11C7-1FF8-4CC4-B5A3-875F9D6678AE}">
      <dgm:prSet/>
      <dgm:spPr/>
      <dgm:t>
        <a:bodyPr/>
        <a:lstStyle/>
        <a:p>
          <a:endParaRPr lang="en-US" sz="1800"/>
        </a:p>
      </dgm:t>
    </dgm:pt>
    <dgm:pt modelId="{7D47A614-A732-4708-B842-C7FB79BCB8DA}" type="sibTrans" cxnId="{2C6B11C7-1FF8-4CC4-B5A3-875F9D6678AE}">
      <dgm:prSet/>
      <dgm:spPr/>
      <dgm:t>
        <a:bodyPr/>
        <a:lstStyle/>
        <a:p>
          <a:endParaRPr lang="en-US" sz="1800"/>
        </a:p>
      </dgm:t>
    </dgm:pt>
    <dgm:pt modelId="{5158A189-202B-47C8-BE8B-6625C1D061C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/>
            <a:t>Objectives</a:t>
          </a:r>
        </a:p>
      </dgm:t>
    </dgm:pt>
    <dgm:pt modelId="{DC5B274C-72DF-47CB-A8B3-EE5169F17E74}" type="parTrans" cxnId="{320245D4-6E01-4A19-977F-8CADAB5D6150}">
      <dgm:prSet/>
      <dgm:spPr/>
      <dgm:t>
        <a:bodyPr/>
        <a:lstStyle/>
        <a:p>
          <a:endParaRPr lang="en-US" sz="1800"/>
        </a:p>
      </dgm:t>
    </dgm:pt>
    <dgm:pt modelId="{82F16EA4-FEB9-4BC2-AAE6-89E5CB7B3C69}" type="sibTrans" cxnId="{320245D4-6E01-4A19-977F-8CADAB5D6150}">
      <dgm:prSet/>
      <dgm:spPr/>
      <dgm:t>
        <a:bodyPr/>
        <a:lstStyle/>
        <a:p>
          <a:endParaRPr lang="en-US" sz="1800"/>
        </a:p>
      </dgm:t>
    </dgm:pt>
    <dgm:pt modelId="{7F368BA0-B9A8-4A03-AA6C-464E5650579B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US" sz="1600" dirty="0"/>
            <a:t>SNG is a place where herbs, fruits and vegetables are grown in the school premises for use in  preparation of Mid-Day Meal.</a:t>
          </a:r>
        </a:p>
      </dgm:t>
    </dgm:pt>
    <dgm:pt modelId="{6BC022ED-225B-46A5-9F5D-DE0E655F0CEC}" type="parTrans" cxnId="{D446448D-50EC-44F5-A412-BDDA48F3A517}">
      <dgm:prSet/>
      <dgm:spPr/>
      <dgm:t>
        <a:bodyPr/>
        <a:lstStyle/>
        <a:p>
          <a:endParaRPr lang="en-US" sz="1800"/>
        </a:p>
      </dgm:t>
    </dgm:pt>
    <dgm:pt modelId="{F06CD2A3-9B40-43A8-B40F-AEF62FA5F298}" type="sibTrans" cxnId="{D446448D-50EC-44F5-A412-BDDA48F3A517}">
      <dgm:prSet/>
      <dgm:spPr/>
      <dgm:t>
        <a:bodyPr/>
        <a:lstStyle/>
        <a:p>
          <a:endParaRPr lang="en-US" sz="1800"/>
        </a:p>
      </dgm:t>
    </dgm:pt>
    <dgm:pt modelId="{A7B7BEA8-FDEA-45E1-9723-309FBE88BB6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n-IN" sz="1600" dirty="0"/>
            <a:t>To help address malnutrition and micro nutrient deficiencies</a:t>
          </a:r>
          <a:endParaRPr lang="en-US" sz="1600" dirty="0"/>
        </a:p>
      </dgm:t>
    </dgm:pt>
    <dgm:pt modelId="{CA3AED9F-8A8C-407C-A0D0-59BCE31D0239}" type="parTrans" cxnId="{381C0AFB-C981-4212-B502-0FA9722D4304}">
      <dgm:prSet/>
      <dgm:spPr/>
      <dgm:t>
        <a:bodyPr/>
        <a:lstStyle/>
        <a:p>
          <a:endParaRPr lang="en-US" sz="1800"/>
        </a:p>
      </dgm:t>
    </dgm:pt>
    <dgm:pt modelId="{7C87D60C-F75F-4046-B96E-F2910F965BC1}" type="sibTrans" cxnId="{381C0AFB-C981-4212-B502-0FA9722D4304}">
      <dgm:prSet/>
      <dgm:spPr/>
      <dgm:t>
        <a:bodyPr/>
        <a:lstStyle/>
        <a:p>
          <a:endParaRPr lang="en-US" sz="1800"/>
        </a:p>
      </dgm:t>
    </dgm:pt>
    <dgm:pt modelId="{81854573-89CB-4170-B68F-1A91781F1A7F}">
      <dgm:prSet custT="1"/>
      <dgm:spPr/>
      <dgm:t>
        <a:bodyPr/>
        <a:lstStyle/>
        <a:p>
          <a:r>
            <a:rPr lang="en-US" sz="1800" b="1" dirty="0"/>
            <a:t>What part of plants can be eaten</a:t>
          </a:r>
        </a:p>
      </dgm:t>
    </dgm:pt>
    <dgm:pt modelId="{CA4F1C09-8CDA-4947-B5D2-121BA1B744A5}" type="parTrans" cxnId="{17D2697F-9754-4632-B27A-703CB3499DEB}">
      <dgm:prSet/>
      <dgm:spPr/>
      <dgm:t>
        <a:bodyPr/>
        <a:lstStyle/>
        <a:p>
          <a:endParaRPr lang="en-US"/>
        </a:p>
      </dgm:t>
    </dgm:pt>
    <dgm:pt modelId="{0FD5F004-5171-43F8-9A8B-B9E030D1E363}" type="sibTrans" cxnId="{17D2697F-9754-4632-B27A-703CB3499DEB}">
      <dgm:prSet/>
      <dgm:spPr/>
      <dgm:t>
        <a:bodyPr/>
        <a:lstStyle/>
        <a:p>
          <a:endParaRPr lang="en-US"/>
        </a:p>
      </dgm:t>
    </dgm:pt>
    <dgm:pt modelId="{8E1B6D78-C2BF-4B11-9F93-C5E161323905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1600" dirty="0"/>
            <a:t>Plants may also be grown in small containers, cans, jars, discarded earthen pots, wooden </a:t>
          </a:r>
          <a:r>
            <a:rPr lang="en-IN" sz="1600" dirty="0" err="1"/>
            <a:t>peti</a:t>
          </a:r>
          <a:r>
            <a:rPr lang="en-IN" sz="1600" dirty="0"/>
            <a:t>, ceramic sinks, food tins, and </a:t>
          </a:r>
          <a:r>
            <a:rPr lang="en-IN" sz="1600" dirty="0" err="1"/>
            <a:t>atta</a:t>
          </a:r>
          <a:r>
            <a:rPr lang="en-IN" sz="1600" dirty="0"/>
            <a:t> bags etc, where land is not available. </a:t>
          </a:r>
          <a:endParaRPr lang="en-US" sz="1600" dirty="0"/>
        </a:p>
      </dgm:t>
    </dgm:pt>
    <dgm:pt modelId="{353D4F73-A9B7-47CB-A2C8-C38683C419DB}" type="sibTrans" cxnId="{D41D0BD0-7CEB-499D-8047-0BED7294FC0F}">
      <dgm:prSet/>
      <dgm:spPr/>
      <dgm:t>
        <a:bodyPr/>
        <a:lstStyle/>
        <a:p>
          <a:endParaRPr lang="en-US"/>
        </a:p>
      </dgm:t>
    </dgm:pt>
    <dgm:pt modelId="{6B420AAA-5A92-4C52-8F4B-032BA98E3E28}" type="parTrans" cxnId="{D41D0BD0-7CEB-499D-8047-0BED7294FC0F}">
      <dgm:prSet/>
      <dgm:spPr/>
      <dgm:t>
        <a:bodyPr/>
        <a:lstStyle/>
        <a:p>
          <a:endParaRPr lang="en-US"/>
        </a:p>
      </dgm:t>
    </dgm:pt>
    <dgm:pt modelId="{1D616D02-800C-48F9-B8C0-FAFDCD089647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US" sz="1600" dirty="0"/>
            <a:t>Large piece of land is not required even roof tops can be used for growing vegetable/fruits in containers.</a:t>
          </a:r>
        </a:p>
      </dgm:t>
    </dgm:pt>
    <dgm:pt modelId="{E77CA464-9BBB-446B-A0ED-A26CE97BFF9A}" type="sibTrans" cxnId="{0F85A321-34EF-412C-88AF-C6B1EDE74155}">
      <dgm:prSet/>
      <dgm:spPr/>
      <dgm:t>
        <a:bodyPr/>
        <a:lstStyle/>
        <a:p>
          <a:endParaRPr lang="en-US" sz="1800"/>
        </a:p>
      </dgm:t>
    </dgm:pt>
    <dgm:pt modelId="{BAF93F53-D2D6-40EC-BE8B-EEB21A4D36D4}" type="parTrans" cxnId="{0F85A321-34EF-412C-88AF-C6B1EDE74155}">
      <dgm:prSet/>
      <dgm:spPr/>
      <dgm:t>
        <a:bodyPr/>
        <a:lstStyle/>
        <a:p>
          <a:endParaRPr lang="en-US" sz="1800"/>
        </a:p>
      </dgm:t>
    </dgm:pt>
    <dgm:pt modelId="{7E042D98-755D-4E07-98EE-DD94B2BEFAEB}">
      <dgm:prSet custT="1"/>
      <dgm:spPr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IN" sz="1600" dirty="0"/>
            <a:t>The leaves, fruits/vegetables and stems of some plants like bottle gourd (</a:t>
          </a:r>
          <a:r>
            <a:rPr lang="en-IN" sz="1600" dirty="0" err="1"/>
            <a:t>lauki</a:t>
          </a:r>
          <a:r>
            <a:rPr lang="en-IN" sz="1600" dirty="0"/>
            <a:t>), pumpkin (</a:t>
          </a:r>
          <a:r>
            <a:rPr lang="en-IN" sz="1600" dirty="0" err="1"/>
            <a:t>kaddu</a:t>
          </a:r>
          <a:r>
            <a:rPr lang="en-IN" sz="1600" dirty="0"/>
            <a:t>) etc can be consumed</a:t>
          </a:r>
          <a:endParaRPr lang="en-US" sz="1600" dirty="0"/>
        </a:p>
      </dgm:t>
    </dgm:pt>
    <dgm:pt modelId="{9877A373-E778-4817-A010-CBC1059189E0}" type="parTrans" cxnId="{F9265F9D-2EDB-4AB9-A8C7-8929A57AB702}">
      <dgm:prSet/>
      <dgm:spPr/>
      <dgm:t>
        <a:bodyPr/>
        <a:lstStyle/>
        <a:p>
          <a:endParaRPr lang="en-US"/>
        </a:p>
      </dgm:t>
    </dgm:pt>
    <dgm:pt modelId="{4362503C-461A-40EE-A534-467F96B18C41}" type="sibTrans" cxnId="{F9265F9D-2EDB-4AB9-A8C7-8929A57AB702}">
      <dgm:prSet/>
      <dgm:spPr/>
      <dgm:t>
        <a:bodyPr/>
        <a:lstStyle/>
        <a:p>
          <a:endParaRPr lang="en-US"/>
        </a:p>
      </dgm:t>
    </dgm:pt>
    <dgm:pt modelId="{E4BE0BE4-3CB3-4F1F-ABB9-9A9FF55CB439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IN" sz="1600" dirty="0"/>
            <a:t>To give children first-hand experience with nature and gardening. </a:t>
          </a:r>
          <a:endParaRPr lang="en-US" sz="1600" dirty="0"/>
        </a:p>
      </dgm:t>
    </dgm:pt>
    <dgm:pt modelId="{EEE4F0CE-BADB-42F0-B80B-F635BD6FD1CB}" type="parTrans" cxnId="{D01223D8-8B3C-42C9-BB7C-2C39782DD326}">
      <dgm:prSet/>
      <dgm:spPr/>
      <dgm:t>
        <a:bodyPr/>
        <a:lstStyle/>
        <a:p>
          <a:endParaRPr lang="en-US"/>
        </a:p>
      </dgm:t>
    </dgm:pt>
    <dgm:pt modelId="{9A9DA8CD-CF69-431A-9A88-A1920AACE6C6}" type="sibTrans" cxnId="{D01223D8-8B3C-42C9-BB7C-2C39782DD326}">
      <dgm:prSet/>
      <dgm:spPr/>
      <dgm:t>
        <a:bodyPr/>
        <a:lstStyle/>
        <a:p>
          <a:endParaRPr lang="en-US"/>
        </a:p>
      </dgm:t>
    </dgm:pt>
    <dgm:pt modelId="{00405C89-0C79-4E98-9EF8-1CE5C01EFC58}" type="pres">
      <dgm:prSet presAssocID="{16ED46F1-8A61-49B2-8F34-729040D0F7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B557A-E646-40A1-89F7-C47CED9725CC}" type="pres">
      <dgm:prSet presAssocID="{5EE4D596-9ED4-472C-8E16-C32F0E1185D2}" presName="linNode" presStyleCnt="0"/>
      <dgm:spPr/>
    </dgm:pt>
    <dgm:pt modelId="{D95089AA-EACC-4A6D-8332-0E68B108F8DC}" type="pres">
      <dgm:prSet presAssocID="{5EE4D596-9ED4-472C-8E16-C32F0E1185D2}" presName="parentText" presStyleLbl="node1" presStyleIdx="0" presStyleCnt="6" custScaleX="76327" custScaleY="140389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1ECD-3A86-4042-932B-27C0349CD91B}" type="pres">
      <dgm:prSet presAssocID="{5EE4D596-9ED4-472C-8E16-C32F0E1185D2}" presName="descendantText" presStyleLbl="alignAccFollowNode1" presStyleIdx="0" presStyleCnt="5" custScaleX="112681" custScaleY="166991" custLinFactNeighborX="836" custLinFactNeighborY="-33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045EF-3C09-4B63-AC91-DE69E4E25012}" type="pres">
      <dgm:prSet presAssocID="{BB31B796-408A-4217-BB1E-8DC68B16F49F}" presName="sp" presStyleCnt="0"/>
      <dgm:spPr/>
    </dgm:pt>
    <dgm:pt modelId="{F9EEA38A-2E46-441B-855E-990AED148710}" type="pres">
      <dgm:prSet presAssocID="{5158A189-202B-47C8-BE8B-6625C1D061C6}" presName="linNode" presStyleCnt="0"/>
      <dgm:spPr/>
    </dgm:pt>
    <dgm:pt modelId="{E4C69CEA-D2B4-4245-81CC-6244868797AD}" type="pres">
      <dgm:prSet presAssocID="{5158A189-202B-47C8-BE8B-6625C1D061C6}" presName="parentText" presStyleLbl="node1" presStyleIdx="1" presStyleCnt="6" custScaleX="76327" custScaleY="180146" custLinFactNeighborX="-2143" custLinFactNeighborY="31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8AD6C-5EFA-453F-AD8D-42F85762E8D5}" type="pres">
      <dgm:prSet presAssocID="{5158A189-202B-47C8-BE8B-6625C1D061C6}" presName="descendantText" presStyleLbl="alignAccFollowNode1" presStyleIdx="1" presStyleCnt="5" custScaleX="112681" custScaleY="199187" custLinFactNeighborX="64940" custLinFactNeighborY="-10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A450-6ABD-422F-B04E-C1370E3F9358}" type="pres">
      <dgm:prSet presAssocID="{82F16EA4-FEB9-4BC2-AAE6-89E5CB7B3C69}" presName="sp" presStyleCnt="0"/>
      <dgm:spPr/>
    </dgm:pt>
    <dgm:pt modelId="{C226A346-1727-49CC-8162-2192D69EEE30}" type="pres">
      <dgm:prSet presAssocID="{1C368E23-C205-4BDA-BDCA-2B0EC02439BA}" presName="linNode" presStyleCnt="0"/>
      <dgm:spPr/>
    </dgm:pt>
    <dgm:pt modelId="{02A5CEB2-C911-45CA-B46C-B7A80E9CDE78}" type="pres">
      <dgm:prSet presAssocID="{1C368E23-C205-4BDA-BDCA-2B0EC02439BA}" presName="parentText" presStyleLbl="node1" presStyleIdx="2" presStyleCnt="6" custScaleX="76327" custScaleY="257432" custLinFactNeighborX="-2151" custLinFactNeighborY="-27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C8F4B-602D-44C7-A5EF-0EB298883D66}" type="pres">
      <dgm:prSet presAssocID="{1C368E23-C205-4BDA-BDCA-2B0EC02439BA}" presName="descendantText" presStyleLbl="alignAccFollowNode1" presStyleIdx="2" presStyleCnt="5" custScaleX="114049" custScaleY="371098" custLinFactNeighborX="30" custLinFactNeighborY="-22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74CA0-16D7-44DB-80E8-1D328AF4305E}" type="pres">
      <dgm:prSet presAssocID="{7D47A614-A732-4708-B842-C7FB79BCB8DA}" presName="sp" presStyleCnt="0"/>
      <dgm:spPr/>
    </dgm:pt>
    <dgm:pt modelId="{5B0B3D2A-6053-463E-95DD-EBD44DE2000E}" type="pres">
      <dgm:prSet presAssocID="{81854573-89CB-4170-B68F-1A91781F1A7F}" presName="linNode" presStyleCnt="0"/>
      <dgm:spPr/>
    </dgm:pt>
    <dgm:pt modelId="{7F431969-69E9-43B6-9568-B99B3B900103}" type="pres">
      <dgm:prSet presAssocID="{81854573-89CB-4170-B68F-1A91781F1A7F}" presName="parentText" presStyleLbl="node1" presStyleIdx="3" presStyleCnt="6" custScaleX="75098" custScaleY="240396" custLinFactNeighborX="-3810" custLinFactNeighborY="63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02083-C095-46B6-8336-86DFA019FA15}" type="pres">
      <dgm:prSet presAssocID="{0FD5F004-5171-43F8-9A8B-B9E030D1E363}" presName="sp" presStyleCnt="0"/>
      <dgm:spPr/>
    </dgm:pt>
    <dgm:pt modelId="{11B12FA9-7BD2-4B6E-AECC-2C495D4AD7C2}" type="pres">
      <dgm:prSet presAssocID="{4AD4B199-2F00-44E1-AD21-63BEDCC87BA4}" presName="linNode" presStyleCnt="0"/>
      <dgm:spPr/>
    </dgm:pt>
    <dgm:pt modelId="{1CAFD841-D32E-4B21-BB53-A52E5BA75F8C}" type="pres">
      <dgm:prSet presAssocID="{4AD4B199-2F00-44E1-AD21-63BEDCC87BA4}" presName="parentText" presStyleLbl="node1" presStyleIdx="4" presStyleCnt="6" custScaleX="75817" custScaleY="225131" custLinFactNeighborX="-2156" custLinFactNeighborY="-58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9F6A1-B048-417B-ADD5-10E34845BDC3}" type="pres">
      <dgm:prSet presAssocID="{4AD4B199-2F00-44E1-AD21-63BEDCC87BA4}" presName="descendantText" presStyleLbl="alignAccFollowNode1" presStyleIdx="3" presStyleCnt="5" custScaleX="113038" custScaleY="349168" custLinFactY="-100000" custLinFactNeighborX="4922" custLinFactNeighborY="-197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7CA31-3014-43ED-AE5B-A4723D7DF449}" type="pres">
      <dgm:prSet presAssocID="{EFADF196-5BC0-43E0-90A8-7638C8C384A0}" presName="sp" presStyleCnt="0"/>
      <dgm:spPr/>
    </dgm:pt>
    <dgm:pt modelId="{80B79A40-9C57-4923-8E53-41CAD816483B}" type="pres">
      <dgm:prSet presAssocID="{6660F718-3E31-472D-A9E8-1FC5E718250F}" presName="linNode" presStyleCnt="0"/>
      <dgm:spPr/>
    </dgm:pt>
    <dgm:pt modelId="{28F709A0-81CF-49E5-AC89-9D7CDAD1FA2F}" type="pres">
      <dgm:prSet presAssocID="{6660F718-3E31-472D-A9E8-1FC5E718250F}" presName="parentText" presStyleLbl="node1" presStyleIdx="5" presStyleCnt="6" custScaleX="76327" custScaleY="230599" custLinFactNeighborX="-77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2DB1-D6A1-4D83-8114-1223FE357855}" type="pres">
      <dgm:prSet presAssocID="{6660F718-3E31-472D-A9E8-1FC5E718250F}" presName="descendantText" presStyleLbl="alignAccFollowNode1" presStyleIdx="4" presStyleCnt="5" custScaleX="112681" custScaleY="207726" custLinFactY="-140072" custLinFactNeighborX="1371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1D0BD0-7CEB-499D-8047-0BED7294FC0F}" srcId="{1C368E23-C205-4BDA-BDCA-2B0EC02439BA}" destId="{8E1B6D78-C2BF-4B11-9F93-C5E161323905}" srcOrd="1" destOrd="0" parTransId="{6B420AAA-5A92-4C52-8F4B-032BA98E3E28}" sibTransId="{353D4F73-A9B7-47CB-A2C8-C38683C419DB}"/>
    <dgm:cxn modelId="{7E1E29D4-77CA-4DA8-A562-3A57CCE99221}" srcId="{16ED46F1-8A61-49B2-8F34-729040D0F741}" destId="{5EE4D596-9ED4-472C-8E16-C32F0E1185D2}" srcOrd="0" destOrd="0" parTransId="{7E3E228B-D073-4464-BE97-0F227113CCD7}" sibTransId="{BB31B796-408A-4217-BB1E-8DC68B16F49F}"/>
    <dgm:cxn modelId="{17D2697F-9754-4632-B27A-703CB3499DEB}" srcId="{16ED46F1-8A61-49B2-8F34-729040D0F741}" destId="{81854573-89CB-4170-B68F-1A91781F1A7F}" srcOrd="3" destOrd="0" parTransId="{CA4F1C09-8CDA-4947-B5D2-121BA1B744A5}" sibTransId="{0FD5F004-5171-43F8-9A8B-B9E030D1E363}"/>
    <dgm:cxn modelId="{5792439E-45DB-491B-8B4B-BC6B662EE146}" type="presOf" srcId="{5158A189-202B-47C8-BE8B-6625C1D061C6}" destId="{E4C69CEA-D2B4-4245-81CC-6244868797AD}" srcOrd="0" destOrd="0" presId="urn:microsoft.com/office/officeart/2005/8/layout/vList5"/>
    <dgm:cxn modelId="{0F85A321-34EF-412C-88AF-C6B1EDE74155}" srcId="{1C368E23-C205-4BDA-BDCA-2B0EC02439BA}" destId="{1D616D02-800C-48F9-B8C0-FAFDCD089647}" srcOrd="0" destOrd="0" parTransId="{BAF93F53-D2D6-40EC-BE8B-EEB21A4D36D4}" sibTransId="{E77CA464-9BBB-446B-A0ED-A26CE97BFF9A}"/>
    <dgm:cxn modelId="{15E4C592-661B-4765-96A7-49A6E6C6D8D8}" type="presOf" srcId="{A7B7BEA8-FDEA-45E1-9723-309FBE88BB68}" destId="{AAC8AD6C-5EFA-453F-AD8D-42F85762E8D5}" srcOrd="0" destOrd="0" presId="urn:microsoft.com/office/officeart/2005/8/layout/vList5"/>
    <dgm:cxn modelId="{D446448D-50EC-44F5-A412-BDDA48F3A517}" srcId="{5EE4D596-9ED4-472C-8E16-C32F0E1185D2}" destId="{7F368BA0-B9A8-4A03-AA6C-464E5650579B}" srcOrd="0" destOrd="0" parTransId="{6BC022ED-225B-46A5-9F5D-DE0E655F0CEC}" sibTransId="{F06CD2A3-9B40-43A8-B40F-AEF62FA5F298}"/>
    <dgm:cxn modelId="{EE5C73A7-D104-4D8E-B390-A851B2A3369C}" type="presOf" srcId="{81854573-89CB-4170-B68F-1A91781F1A7F}" destId="{7F431969-69E9-43B6-9568-B99B3B900103}" srcOrd="0" destOrd="0" presId="urn:microsoft.com/office/officeart/2005/8/layout/vList5"/>
    <dgm:cxn modelId="{28180603-7F17-4462-922F-AA806CD704AD}" type="presOf" srcId="{7F368BA0-B9A8-4A03-AA6C-464E5650579B}" destId="{944E1ECD-3A86-4042-932B-27C0349CD91B}" srcOrd="0" destOrd="0" presId="urn:microsoft.com/office/officeart/2005/8/layout/vList5"/>
    <dgm:cxn modelId="{AF3E345C-75E6-44CC-ABEC-4F48CF752911}" type="presOf" srcId="{5EE4D596-9ED4-472C-8E16-C32F0E1185D2}" destId="{D95089AA-EACC-4A6D-8332-0E68B108F8DC}" srcOrd="0" destOrd="0" presId="urn:microsoft.com/office/officeart/2005/8/layout/vList5"/>
    <dgm:cxn modelId="{764A704A-7B0E-4BF5-B1E7-833BB37D5874}" srcId="{16ED46F1-8A61-49B2-8F34-729040D0F741}" destId="{4AD4B199-2F00-44E1-AD21-63BEDCC87BA4}" srcOrd="4" destOrd="0" parTransId="{85D2605A-6FC0-4097-8A49-67D88C5182AB}" sibTransId="{EFADF196-5BC0-43E0-90A8-7638C8C384A0}"/>
    <dgm:cxn modelId="{A897D22E-5CB9-4F01-B82A-4BB97BF3E540}" type="presOf" srcId="{E4BE0BE4-3CB3-4F1F-ABB9-9A9FF55CB439}" destId="{AAC8AD6C-5EFA-453F-AD8D-42F85762E8D5}" srcOrd="0" destOrd="1" presId="urn:microsoft.com/office/officeart/2005/8/layout/vList5"/>
    <dgm:cxn modelId="{4BA0884C-F20D-46BD-9D2C-A387C06920EE}" type="presOf" srcId="{7E042D98-755D-4E07-98EE-DD94B2BEFAEB}" destId="{EAD9F6A1-B048-417B-ADD5-10E34845BDC3}" srcOrd="0" destOrd="1" presId="urn:microsoft.com/office/officeart/2005/8/layout/vList5"/>
    <dgm:cxn modelId="{C3A1FCC6-7DF4-4FFC-A831-40D177357454}" type="presOf" srcId="{8E1B6D78-C2BF-4B11-9F93-C5E161323905}" destId="{473C8F4B-602D-44C7-A5EF-0EB298883D66}" srcOrd="0" destOrd="1" presId="urn:microsoft.com/office/officeart/2005/8/layout/vList5"/>
    <dgm:cxn modelId="{2C114F00-BFB8-4537-A6CE-B1464B3D620F}" type="presOf" srcId="{1C368E23-C205-4BDA-BDCA-2B0EC02439BA}" destId="{02A5CEB2-C911-45CA-B46C-B7A80E9CDE78}" srcOrd="0" destOrd="0" presId="urn:microsoft.com/office/officeart/2005/8/layout/vList5"/>
    <dgm:cxn modelId="{381C0AFB-C981-4212-B502-0FA9722D4304}" srcId="{5158A189-202B-47C8-BE8B-6625C1D061C6}" destId="{A7B7BEA8-FDEA-45E1-9723-309FBE88BB68}" srcOrd="0" destOrd="0" parTransId="{CA3AED9F-8A8C-407C-A0D0-59BCE31D0239}" sibTransId="{7C87D60C-F75F-4046-B96E-F2910F965BC1}"/>
    <dgm:cxn modelId="{2C6B11C7-1FF8-4CC4-B5A3-875F9D6678AE}" srcId="{16ED46F1-8A61-49B2-8F34-729040D0F741}" destId="{1C368E23-C205-4BDA-BDCA-2B0EC02439BA}" srcOrd="2" destOrd="0" parTransId="{44374F9F-FCDA-4840-A30D-18F91B099063}" sibTransId="{7D47A614-A732-4708-B842-C7FB79BCB8DA}"/>
    <dgm:cxn modelId="{02B10F1C-989D-4195-B7D9-FD05B666C3F7}" type="presOf" srcId="{0AC3ED6E-AADD-4885-9FEF-15636B916EBF}" destId="{EAD9F6A1-B048-417B-ADD5-10E34845BDC3}" srcOrd="0" destOrd="0" presId="urn:microsoft.com/office/officeart/2005/8/layout/vList5"/>
    <dgm:cxn modelId="{ED298D87-E724-4159-9F18-9B0E0A8DFC7D}" type="presOf" srcId="{1D616D02-800C-48F9-B8C0-FAFDCD089647}" destId="{473C8F4B-602D-44C7-A5EF-0EB298883D66}" srcOrd="0" destOrd="0" presId="urn:microsoft.com/office/officeart/2005/8/layout/vList5"/>
    <dgm:cxn modelId="{229DF1E8-83B9-45E7-A4AC-4221CACAAAB2}" type="presOf" srcId="{6660F718-3E31-472D-A9E8-1FC5E718250F}" destId="{28F709A0-81CF-49E5-AC89-9D7CDAD1FA2F}" srcOrd="0" destOrd="0" presId="urn:microsoft.com/office/officeart/2005/8/layout/vList5"/>
    <dgm:cxn modelId="{1A5D783B-FAC2-4AD7-972D-401BA44B3525}" type="presOf" srcId="{16ED46F1-8A61-49B2-8F34-729040D0F741}" destId="{00405C89-0C79-4E98-9EF8-1CE5C01EFC58}" srcOrd="0" destOrd="0" presId="urn:microsoft.com/office/officeart/2005/8/layout/vList5"/>
    <dgm:cxn modelId="{320245D4-6E01-4A19-977F-8CADAB5D6150}" srcId="{16ED46F1-8A61-49B2-8F34-729040D0F741}" destId="{5158A189-202B-47C8-BE8B-6625C1D061C6}" srcOrd="1" destOrd="0" parTransId="{DC5B274C-72DF-47CB-A8B3-EE5169F17E74}" sibTransId="{82F16EA4-FEB9-4BC2-AAE6-89E5CB7B3C69}"/>
    <dgm:cxn modelId="{F9265F9D-2EDB-4AB9-A8C7-8929A57AB702}" srcId="{4AD4B199-2F00-44E1-AD21-63BEDCC87BA4}" destId="{7E042D98-755D-4E07-98EE-DD94B2BEFAEB}" srcOrd="1" destOrd="0" parTransId="{9877A373-E778-4817-A010-CBC1059189E0}" sibTransId="{4362503C-461A-40EE-A534-467F96B18C41}"/>
    <dgm:cxn modelId="{56970623-6B69-4B59-B1E1-C0784DEACF6B}" srcId="{4AD4B199-2F00-44E1-AD21-63BEDCC87BA4}" destId="{0AC3ED6E-AADD-4885-9FEF-15636B916EBF}" srcOrd="0" destOrd="0" parTransId="{56B6FACF-C700-44EB-B32E-9F6ECF9BA158}" sibTransId="{D5F76055-8E22-450A-BB87-0DDC2B20F7B8}"/>
    <dgm:cxn modelId="{432A3363-A971-4957-9142-E380DCC8F065}" srcId="{16ED46F1-8A61-49B2-8F34-729040D0F741}" destId="{6660F718-3E31-472D-A9E8-1FC5E718250F}" srcOrd="5" destOrd="0" parTransId="{DAFC5BAE-7271-440A-858D-02E8C7A8802E}" sibTransId="{337D54D5-CECB-47E0-B43D-52CE4C08B00B}"/>
    <dgm:cxn modelId="{A4C360B0-620D-4BD0-BF22-DCB3AE6BBA8F}" type="presOf" srcId="{4AD4B199-2F00-44E1-AD21-63BEDCC87BA4}" destId="{1CAFD841-D32E-4B21-BB53-A52E5BA75F8C}" srcOrd="0" destOrd="0" presId="urn:microsoft.com/office/officeart/2005/8/layout/vList5"/>
    <dgm:cxn modelId="{B589FC75-ADC0-43F4-92B6-699C2C004E24}" type="presOf" srcId="{F4021611-4149-4CF3-95CC-7EFEC967DF55}" destId="{EA752DB1-D6A1-4D83-8114-1223FE357855}" srcOrd="0" destOrd="0" presId="urn:microsoft.com/office/officeart/2005/8/layout/vList5"/>
    <dgm:cxn modelId="{D01223D8-8B3C-42C9-BB7C-2C39782DD326}" srcId="{5158A189-202B-47C8-BE8B-6625C1D061C6}" destId="{E4BE0BE4-3CB3-4F1F-ABB9-9A9FF55CB439}" srcOrd="1" destOrd="0" parTransId="{EEE4F0CE-BADB-42F0-B80B-F635BD6FD1CB}" sibTransId="{9A9DA8CD-CF69-431A-9A88-A1920AACE6C6}"/>
    <dgm:cxn modelId="{D9819BA8-1DC7-4DEE-81C0-C5FBC7DA094B}" srcId="{6660F718-3E31-472D-A9E8-1FC5E718250F}" destId="{F4021611-4149-4CF3-95CC-7EFEC967DF55}" srcOrd="0" destOrd="0" parTransId="{47CDBF5B-D617-4F3E-9974-03E2E05C85CD}" sibTransId="{4DFB0187-17E0-4328-BD9A-E6D8895CC528}"/>
    <dgm:cxn modelId="{CCB3C57A-96C4-42E0-A243-2797F09FCFBA}" type="presParOf" srcId="{00405C89-0C79-4E98-9EF8-1CE5C01EFC58}" destId="{852B557A-E646-40A1-89F7-C47CED9725CC}" srcOrd="0" destOrd="0" presId="urn:microsoft.com/office/officeart/2005/8/layout/vList5"/>
    <dgm:cxn modelId="{EFD0716E-F864-4FB9-B6D9-4099BF24DC43}" type="presParOf" srcId="{852B557A-E646-40A1-89F7-C47CED9725CC}" destId="{D95089AA-EACC-4A6D-8332-0E68B108F8DC}" srcOrd="0" destOrd="0" presId="urn:microsoft.com/office/officeart/2005/8/layout/vList5"/>
    <dgm:cxn modelId="{B54E4690-9D4D-43EB-8A28-6E961FF10891}" type="presParOf" srcId="{852B557A-E646-40A1-89F7-C47CED9725CC}" destId="{944E1ECD-3A86-4042-932B-27C0349CD91B}" srcOrd="1" destOrd="0" presId="urn:microsoft.com/office/officeart/2005/8/layout/vList5"/>
    <dgm:cxn modelId="{541C4C8F-6D03-494E-9018-DA3FB69E885C}" type="presParOf" srcId="{00405C89-0C79-4E98-9EF8-1CE5C01EFC58}" destId="{FAD045EF-3C09-4B63-AC91-DE69E4E25012}" srcOrd="1" destOrd="0" presId="urn:microsoft.com/office/officeart/2005/8/layout/vList5"/>
    <dgm:cxn modelId="{1A0B0341-F6E9-44A3-8C5F-735E96303BFF}" type="presParOf" srcId="{00405C89-0C79-4E98-9EF8-1CE5C01EFC58}" destId="{F9EEA38A-2E46-441B-855E-990AED148710}" srcOrd="2" destOrd="0" presId="urn:microsoft.com/office/officeart/2005/8/layout/vList5"/>
    <dgm:cxn modelId="{51A00EE6-305F-4081-802C-23F7FA3BC84F}" type="presParOf" srcId="{F9EEA38A-2E46-441B-855E-990AED148710}" destId="{E4C69CEA-D2B4-4245-81CC-6244868797AD}" srcOrd="0" destOrd="0" presId="urn:microsoft.com/office/officeart/2005/8/layout/vList5"/>
    <dgm:cxn modelId="{DE0691C3-C349-4ABA-A621-462511F414E8}" type="presParOf" srcId="{F9EEA38A-2E46-441B-855E-990AED148710}" destId="{AAC8AD6C-5EFA-453F-AD8D-42F85762E8D5}" srcOrd="1" destOrd="0" presId="urn:microsoft.com/office/officeart/2005/8/layout/vList5"/>
    <dgm:cxn modelId="{0E738589-FE22-46A6-913C-BB24B07B5373}" type="presParOf" srcId="{00405C89-0C79-4E98-9EF8-1CE5C01EFC58}" destId="{904BA450-6ABD-422F-B04E-C1370E3F9358}" srcOrd="3" destOrd="0" presId="urn:microsoft.com/office/officeart/2005/8/layout/vList5"/>
    <dgm:cxn modelId="{92A20502-5CB2-496D-81AC-AD083F7E0FBC}" type="presParOf" srcId="{00405C89-0C79-4E98-9EF8-1CE5C01EFC58}" destId="{C226A346-1727-49CC-8162-2192D69EEE30}" srcOrd="4" destOrd="0" presId="urn:microsoft.com/office/officeart/2005/8/layout/vList5"/>
    <dgm:cxn modelId="{07745559-6AE0-4847-8084-FC7F85DDEEC6}" type="presParOf" srcId="{C226A346-1727-49CC-8162-2192D69EEE30}" destId="{02A5CEB2-C911-45CA-B46C-B7A80E9CDE78}" srcOrd="0" destOrd="0" presId="urn:microsoft.com/office/officeart/2005/8/layout/vList5"/>
    <dgm:cxn modelId="{4761139D-0480-45B5-A98B-288FD8410CD4}" type="presParOf" srcId="{C226A346-1727-49CC-8162-2192D69EEE30}" destId="{473C8F4B-602D-44C7-A5EF-0EB298883D66}" srcOrd="1" destOrd="0" presId="urn:microsoft.com/office/officeart/2005/8/layout/vList5"/>
    <dgm:cxn modelId="{311EE089-018A-4B00-8293-4E006E8144A8}" type="presParOf" srcId="{00405C89-0C79-4E98-9EF8-1CE5C01EFC58}" destId="{3FB74CA0-16D7-44DB-80E8-1D328AF4305E}" srcOrd="5" destOrd="0" presId="urn:microsoft.com/office/officeart/2005/8/layout/vList5"/>
    <dgm:cxn modelId="{9879E8AC-A126-4E60-9A76-36C1CF563453}" type="presParOf" srcId="{00405C89-0C79-4E98-9EF8-1CE5C01EFC58}" destId="{5B0B3D2A-6053-463E-95DD-EBD44DE2000E}" srcOrd="6" destOrd="0" presId="urn:microsoft.com/office/officeart/2005/8/layout/vList5"/>
    <dgm:cxn modelId="{B7F1B18C-73B0-45FC-9EFB-BC6011D575BB}" type="presParOf" srcId="{5B0B3D2A-6053-463E-95DD-EBD44DE2000E}" destId="{7F431969-69E9-43B6-9568-B99B3B900103}" srcOrd="0" destOrd="0" presId="urn:microsoft.com/office/officeart/2005/8/layout/vList5"/>
    <dgm:cxn modelId="{FDADB360-2574-4D13-8038-D3970468FE40}" type="presParOf" srcId="{00405C89-0C79-4E98-9EF8-1CE5C01EFC58}" destId="{F2D02083-C095-46B6-8336-86DFA019FA15}" srcOrd="7" destOrd="0" presId="urn:microsoft.com/office/officeart/2005/8/layout/vList5"/>
    <dgm:cxn modelId="{16996C0F-8C6F-4313-B645-88B538DBDB88}" type="presParOf" srcId="{00405C89-0C79-4E98-9EF8-1CE5C01EFC58}" destId="{11B12FA9-7BD2-4B6E-AECC-2C495D4AD7C2}" srcOrd="8" destOrd="0" presId="urn:microsoft.com/office/officeart/2005/8/layout/vList5"/>
    <dgm:cxn modelId="{CB22E1FA-8142-4F11-B8F2-9804F9AFC7CF}" type="presParOf" srcId="{11B12FA9-7BD2-4B6E-AECC-2C495D4AD7C2}" destId="{1CAFD841-D32E-4B21-BB53-A52E5BA75F8C}" srcOrd="0" destOrd="0" presId="urn:microsoft.com/office/officeart/2005/8/layout/vList5"/>
    <dgm:cxn modelId="{1E5A6011-F70D-4871-9378-CAA9D48C4894}" type="presParOf" srcId="{11B12FA9-7BD2-4B6E-AECC-2C495D4AD7C2}" destId="{EAD9F6A1-B048-417B-ADD5-10E34845BDC3}" srcOrd="1" destOrd="0" presId="urn:microsoft.com/office/officeart/2005/8/layout/vList5"/>
    <dgm:cxn modelId="{8B4DADD2-8272-4BBF-BCE7-5C0F00B416F0}" type="presParOf" srcId="{00405C89-0C79-4E98-9EF8-1CE5C01EFC58}" destId="{CA87CA31-3014-43ED-AE5B-A4723D7DF449}" srcOrd="9" destOrd="0" presId="urn:microsoft.com/office/officeart/2005/8/layout/vList5"/>
    <dgm:cxn modelId="{7614D5E7-352F-4ACF-A8EA-FF54DB5A94C2}" type="presParOf" srcId="{00405C89-0C79-4E98-9EF8-1CE5C01EFC58}" destId="{80B79A40-9C57-4923-8E53-41CAD816483B}" srcOrd="10" destOrd="0" presId="urn:microsoft.com/office/officeart/2005/8/layout/vList5"/>
    <dgm:cxn modelId="{576487E3-E1B4-4F93-9BB3-DA8364531F48}" type="presParOf" srcId="{80B79A40-9C57-4923-8E53-41CAD816483B}" destId="{28F709A0-81CF-49E5-AC89-9D7CDAD1FA2F}" srcOrd="0" destOrd="0" presId="urn:microsoft.com/office/officeart/2005/8/layout/vList5"/>
    <dgm:cxn modelId="{74B6E357-6345-40BE-B4BB-642D167A6445}" type="presParOf" srcId="{80B79A40-9C57-4923-8E53-41CAD816483B}" destId="{EA752DB1-D6A1-4D83-8114-1223FE3578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D46F1-8A61-49B2-8F34-729040D0F741}" type="doc">
      <dgm:prSet loTypeId="urn:microsoft.com/office/officeart/2005/8/layout/vList5" loCatId="list" qsTypeId="urn:microsoft.com/office/officeart/2005/8/quickstyle/3d2#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6660F718-3E31-472D-A9E8-1FC5E718250F}">
      <dgm:prSet phldrT="[Text]" custT="1"/>
      <dgm:spPr/>
      <dgm:t>
        <a:bodyPr/>
        <a:lstStyle/>
        <a:p>
          <a:r>
            <a:rPr lang="en-US" sz="1800" b="1" dirty="0"/>
            <a:t>Funds for  Cooking competition</a:t>
          </a:r>
        </a:p>
      </dgm:t>
    </dgm:pt>
    <dgm:pt modelId="{DAFC5BAE-7271-440A-858D-02E8C7A8802E}" type="parTrans" cxnId="{432A3363-A971-4957-9142-E380DCC8F065}">
      <dgm:prSet/>
      <dgm:spPr/>
      <dgm:t>
        <a:bodyPr/>
        <a:lstStyle/>
        <a:p>
          <a:endParaRPr lang="en-US" sz="1800"/>
        </a:p>
      </dgm:t>
    </dgm:pt>
    <dgm:pt modelId="{337D54D5-CECB-47E0-B43D-52CE4C08B00B}" type="sibTrans" cxnId="{432A3363-A971-4957-9142-E380DCC8F065}">
      <dgm:prSet/>
      <dgm:spPr/>
      <dgm:t>
        <a:bodyPr/>
        <a:lstStyle/>
        <a:p>
          <a:endParaRPr lang="en-US" sz="1800"/>
        </a:p>
      </dgm:t>
    </dgm:pt>
    <dgm:pt modelId="{F4021611-4149-4CF3-95CC-7EFEC967DF55}">
      <dgm:prSet phldrT="[Text]" custT="1"/>
      <dgm:spPr/>
      <dgm:t>
        <a:bodyPr/>
        <a:lstStyle/>
        <a:p>
          <a:r>
            <a:rPr lang="en-US" sz="1800" dirty="0"/>
            <a:t>The winning Cook-cum helpers/community members may be awarded suitably. </a:t>
          </a:r>
          <a:endParaRPr lang="en-US" sz="1600" dirty="0"/>
        </a:p>
      </dgm:t>
    </dgm:pt>
    <dgm:pt modelId="{47CDBF5B-D617-4F3E-9974-03E2E05C85CD}" type="parTrans" cxnId="{D9819BA8-1DC7-4DEE-81C0-C5FBC7DA094B}">
      <dgm:prSet/>
      <dgm:spPr/>
      <dgm:t>
        <a:bodyPr/>
        <a:lstStyle/>
        <a:p>
          <a:endParaRPr lang="en-US" sz="1800"/>
        </a:p>
      </dgm:t>
    </dgm:pt>
    <dgm:pt modelId="{4DFB0187-17E0-4328-BD9A-E6D8895CC528}" type="sibTrans" cxnId="{D9819BA8-1DC7-4DEE-81C0-C5FBC7DA094B}">
      <dgm:prSet/>
      <dgm:spPr/>
      <dgm:t>
        <a:bodyPr/>
        <a:lstStyle/>
        <a:p>
          <a:endParaRPr lang="en-US" sz="1800"/>
        </a:p>
      </dgm:t>
    </dgm:pt>
    <dgm:pt modelId="{5EE4D596-9ED4-472C-8E16-C32F0E1185D2}">
      <dgm:prSet custT="1"/>
      <dgm:spPr/>
      <dgm:t>
        <a:bodyPr/>
        <a:lstStyle/>
        <a:p>
          <a:r>
            <a:rPr lang="en-US" sz="1800" b="1" dirty="0"/>
            <a:t>Who can participate</a:t>
          </a:r>
        </a:p>
      </dgm:t>
    </dgm:pt>
    <dgm:pt modelId="{7E3E228B-D073-4464-BE97-0F227113CCD7}" type="parTrans" cxnId="{7E1E29D4-77CA-4DA8-A562-3A57CCE99221}">
      <dgm:prSet/>
      <dgm:spPr/>
      <dgm:t>
        <a:bodyPr/>
        <a:lstStyle/>
        <a:p>
          <a:endParaRPr lang="en-US" sz="1800"/>
        </a:p>
      </dgm:t>
    </dgm:pt>
    <dgm:pt modelId="{BB31B796-408A-4217-BB1E-8DC68B16F49F}" type="sibTrans" cxnId="{7E1E29D4-77CA-4DA8-A562-3A57CCE99221}">
      <dgm:prSet/>
      <dgm:spPr/>
      <dgm:t>
        <a:bodyPr/>
        <a:lstStyle/>
        <a:p>
          <a:endParaRPr lang="en-US" sz="1800"/>
        </a:p>
      </dgm:t>
    </dgm:pt>
    <dgm:pt modelId="{1C368E23-C205-4BDA-BDCA-2B0EC02439BA}">
      <dgm:prSet custT="1"/>
      <dgm:spPr/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dirty="0"/>
            <a:t>Who will be the Judges</a:t>
          </a:r>
        </a:p>
      </dgm:t>
    </dgm:pt>
    <dgm:pt modelId="{44374F9F-FCDA-4840-A30D-18F91B099063}" type="parTrans" cxnId="{2C6B11C7-1FF8-4CC4-B5A3-875F9D6678AE}">
      <dgm:prSet/>
      <dgm:spPr/>
      <dgm:t>
        <a:bodyPr/>
        <a:lstStyle/>
        <a:p>
          <a:endParaRPr lang="en-US" sz="1800"/>
        </a:p>
      </dgm:t>
    </dgm:pt>
    <dgm:pt modelId="{7D47A614-A732-4708-B842-C7FB79BCB8DA}" type="sibTrans" cxnId="{2C6B11C7-1FF8-4CC4-B5A3-875F9D6678AE}">
      <dgm:prSet/>
      <dgm:spPr/>
      <dgm:t>
        <a:bodyPr/>
        <a:lstStyle/>
        <a:p>
          <a:endParaRPr lang="en-US" sz="1800"/>
        </a:p>
      </dgm:t>
    </dgm:pt>
    <dgm:pt modelId="{5158A189-202B-47C8-BE8B-6625C1D061C6}">
      <dgm:prSet custT="1"/>
      <dgm:spPr/>
      <dgm:t>
        <a:bodyPr/>
        <a:lstStyle/>
        <a:p>
          <a:r>
            <a:rPr lang="en-US" sz="1800" b="1" dirty="0"/>
            <a:t>Identification of the activities to be carried out</a:t>
          </a:r>
        </a:p>
      </dgm:t>
    </dgm:pt>
    <dgm:pt modelId="{DC5B274C-72DF-47CB-A8B3-EE5169F17E74}" type="parTrans" cxnId="{320245D4-6E01-4A19-977F-8CADAB5D6150}">
      <dgm:prSet/>
      <dgm:spPr/>
      <dgm:t>
        <a:bodyPr/>
        <a:lstStyle/>
        <a:p>
          <a:endParaRPr lang="en-US" sz="1800"/>
        </a:p>
      </dgm:t>
    </dgm:pt>
    <dgm:pt modelId="{82F16EA4-FEB9-4BC2-AAE6-89E5CB7B3C69}" type="sibTrans" cxnId="{320245D4-6E01-4A19-977F-8CADAB5D6150}">
      <dgm:prSet/>
      <dgm:spPr/>
      <dgm:t>
        <a:bodyPr/>
        <a:lstStyle/>
        <a:p>
          <a:endParaRPr lang="en-US" sz="1800"/>
        </a:p>
      </dgm:t>
    </dgm:pt>
    <dgm:pt modelId="{7F368BA0-B9A8-4A03-AA6C-464E5650579B}">
      <dgm:prSet custT="1"/>
      <dgm:spPr/>
      <dgm:t>
        <a:bodyPr/>
        <a:lstStyle/>
        <a:p>
          <a:pPr algn="just"/>
          <a:r>
            <a:rPr lang="en-US" sz="1600" dirty="0"/>
            <a:t>All the Cook cum helpers, interested community members.</a:t>
          </a:r>
        </a:p>
      </dgm:t>
    </dgm:pt>
    <dgm:pt modelId="{6BC022ED-225B-46A5-9F5D-DE0E655F0CEC}" type="parTrans" cxnId="{D446448D-50EC-44F5-A412-BDDA48F3A517}">
      <dgm:prSet/>
      <dgm:spPr/>
      <dgm:t>
        <a:bodyPr/>
        <a:lstStyle/>
        <a:p>
          <a:endParaRPr lang="en-US" sz="1800"/>
        </a:p>
      </dgm:t>
    </dgm:pt>
    <dgm:pt modelId="{F06CD2A3-9B40-43A8-B40F-AEF62FA5F298}" type="sibTrans" cxnId="{D446448D-50EC-44F5-A412-BDDA48F3A517}">
      <dgm:prSet/>
      <dgm:spPr/>
      <dgm:t>
        <a:bodyPr/>
        <a:lstStyle/>
        <a:p>
          <a:endParaRPr lang="en-US" sz="1800"/>
        </a:p>
      </dgm:t>
    </dgm:pt>
    <dgm:pt modelId="{A7B7BEA8-FDEA-45E1-9723-309FBE88BB68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dirty="0"/>
            <a:t>Cooking of pulses/cooking of vegetables/different types of chapattis,</a:t>
          </a:r>
        </a:p>
      </dgm:t>
    </dgm:pt>
    <dgm:pt modelId="{CA3AED9F-8A8C-407C-A0D0-59BCE31D0239}" type="parTrans" cxnId="{381C0AFB-C981-4212-B502-0FA9722D4304}">
      <dgm:prSet/>
      <dgm:spPr/>
      <dgm:t>
        <a:bodyPr/>
        <a:lstStyle/>
        <a:p>
          <a:endParaRPr lang="en-US" sz="1800"/>
        </a:p>
      </dgm:t>
    </dgm:pt>
    <dgm:pt modelId="{7C87D60C-F75F-4046-B96E-F2910F965BC1}" type="sibTrans" cxnId="{381C0AFB-C981-4212-B502-0FA9722D4304}">
      <dgm:prSet/>
      <dgm:spPr/>
      <dgm:t>
        <a:bodyPr/>
        <a:lstStyle/>
        <a:p>
          <a:endParaRPr lang="en-US" sz="1800"/>
        </a:p>
      </dgm:t>
    </dgm:pt>
    <dgm:pt modelId="{81854573-89CB-4170-B68F-1A91781F1A7F}">
      <dgm:prSet custT="1"/>
      <dgm:spPr/>
      <dgm:t>
        <a:bodyPr/>
        <a:lstStyle/>
        <a:p>
          <a:r>
            <a:rPr lang="en-US" sz="1800" b="1" dirty="0"/>
            <a:t>Recognition of cook cum helpers</a:t>
          </a:r>
        </a:p>
      </dgm:t>
    </dgm:pt>
    <dgm:pt modelId="{CA4F1C09-8CDA-4947-B5D2-121BA1B744A5}" type="parTrans" cxnId="{17D2697F-9754-4632-B27A-703CB3499DEB}">
      <dgm:prSet/>
      <dgm:spPr/>
      <dgm:t>
        <a:bodyPr/>
        <a:lstStyle/>
        <a:p>
          <a:endParaRPr lang="en-US"/>
        </a:p>
      </dgm:t>
    </dgm:pt>
    <dgm:pt modelId="{0FD5F004-5171-43F8-9A8B-B9E030D1E363}" type="sibTrans" cxnId="{17D2697F-9754-4632-B27A-703CB3499DEB}">
      <dgm:prSet/>
      <dgm:spPr/>
      <dgm:t>
        <a:bodyPr/>
        <a:lstStyle/>
        <a:p>
          <a:endParaRPr lang="en-US"/>
        </a:p>
      </dgm:t>
    </dgm:pt>
    <dgm:pt modelId="{1D616D02-800C-48F9-B8C0-FAFDCD089647}">
      <dgm:prSet custT="1"/>
      <dgm:spPr/>
      <dgm:t>
        <a:bodyPr/>
        <a:lstStyle/>
        <a:p>
          <a:pPr algn="just"/>
          <a:r>
            <a:rPr lang="en-IN" sz="1600" dirty="0"/>
            <a:t>Children (2 children each from primary and upper primary classes) and nutritionists (Home Science College/UNICEF) of that block/district may be selected. </a:t>
          </a:r>
          <a:endParaRPr lang="en-US" sz="1600" dirty="0"/>
        </a:p>
      </dgm:t>
    </dgm:pt>
    <dgm:pt modelId="{E77CA464-9BBB-446B-A0ED-A26CE97BFF9A}" type="sibTrans" cxnId="{0F85A321-34EF-412C-88AF-C6B1EDE74155}">
      <dgm:prSet/>
      <dgm:spPr/>
      <dgm:t>
        <a:bodyPr/>
        <a:lstStyle/>
        <a:p>
          <a:endParaRPr lang="en-US" sz="1800"/>
        </a:p>
      </dgm:t>
    </dgm:pt>
    <dgm:pt modelId="{BAF93F53-D2D6-40EC-BE8B-EEB21A4D36D4}" type="parTrans" cxnId="{0F85A321-34EF-412C-88AF-C6B1EDE74155}">
      <dgm:prSet/>
      <dgm:spPr/>
      <dgm:t>
        <a:bodyPr/>
        <a:lstStyle/>
        <a:p>
          <a:endParaRPr lang="en-US" sz="1800"/>
        </a:p>
      </dgm:t>
    </dgm:pt>
    <dgm:pt modelId="{B3A5D3FB-5631-4AAB-87C7-3FCC12075F1C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dirty="0"/>
            <a:t>Methods of  cooking/methods of washing vegetables,</a:t>
          </a:r>
        </a:p>
      </dgm:t>
    </dgm:pt>
    <dgm:pt modelId="{287CC045-549F-4B09-80CD-E68A76CB9F7D}" type="parTrans" cxnId="{4D82C205-0EAC-4BD2-B502-4794AD462ADC}">
      <dgm:prSet/>
      <dgm:spPr/>
      <dgm:t>
        <a:bodyPr/>
        <a:lstStyle/>
        <a:p>
          <a:endParaRPr lang="en-US"/>
        </a:p>
      </dgm:t>
    </dgm:pt>
    <dgm:pt modelId="{17005B65-2E0D-439E-B74D-E0D5C2638A7E}" type="sibTrans" cxnId="{4D82C205-0EAC-4BD2-B502-4794AD462ADC}">
      <dgm:prSet/>
      <dgm:spPr/>
      <dgm:t>
        <a:bodyPr/>
        <a:lstStyle/>
        <a:p>
          <a:endParaRPr lang="en-US"/>
        </a:p>
      </dgm:t>
    </dgm:pt>
    <dgm:pt modelId="{43D0FE6C-2E0A-43FF-82CE-DA418BB5E050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dirty="0"/>
            <a:t>Food safety issues, hand washing etc.</a:t>
          </a:r>
        </a:p>
      </dgm:t>
    </dgm:pt>
    <dgm:pt modelId="{49B854B9-B58C-4B8B-87EB-9B177185F21E}" type="parTrans" cxnId="{372D60D3-C9EB-41BB-9164-2F51AAB5ECA8}">
      <dgm:prSet/>
      <dgm:spPr/>
      <dgm:t>
        <a:bodyPr/>
        <a:lstStyle/>
        <a:p>
          <a:endParaRPr lang="en-US"/>
        </a:p>
      </dgm:t>
    </dgm:pt>
    <dgm:pt modelId="{1C51A960-1DEB-4DAE-8B3D-2679B061450A}" type="sibTrans" cxnId="{372D60D3-C9EB-41BB-9164-2F51AAB5ECA8}">
      <dgm:prSet/>
      <dgm:spPr/>
      <dgm:t>
        <a:bodyPr/>
        <a:lstStyle/>
        <a:p>
          <a:endParaRPr lang="en-US"/>
        </a:p>
      </dgm:t>
    </dgm:pt>
    <dgm:pt modelId="{00405C89-0C79-4E98-9EF8-1CE5C01EFC58}" type="pres">
      <dgm:prSet presAssocID="{16ED46F1-8A61-49B2-8F34-729040D0F7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B557A-E646-40A1-89F7-C47CED9725CC}" type="pres">
      <dgm:prSet presAssocID="{5EE4D596-9ED4-472C-8E16-C32F0E1185D2}" presName="linNode" presStyleCnt="0"/>
      <dgm:spPr/>
    </dgm:pt>
    <dgm:pt modelId="{D95089AA-EACC-4A6D-8332-0E68B108F8DC}" type="pres">
      <dgm:prSet presAssocID="{5EE4D596-9ED4-472C-8E16-C32F0E1185D2}" presName="parentText" presStyleLbl="node1" presStyleIdx="0" presStyleCnt="5" custScaleX="76327" custScaleY="97646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1ECD-3A86-4042-932B-27C0349CD91B}" type="pres">
      <dgm:prSet presAssocID="{5EE4D596-9ED4-472C-8E16-C32F0E1185D2}" presName="descendantText" presStyleLbl="alignAccFollowNode1" presStyleIdx="0" presStyleCnt="4" custScaleX="112681" custScaleY="119943" custLinFactNeighborX="836" custLinFactNeighborY="-33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045EF-3C09-4B63-AC91-DE69E4E25012}" type="pres">
      <dgm:prSet presAssocID="{BB31B796-408A-4217-BB1E-8DC68B16F49F}" presName="sp" presStyleCnt="0"/>
      <dgm:spPr/>
    </dgm:pt>
    <dgm:pt modelId="{F9EEA38A-2E46-441B-855E-990AED148710}" type="pres">
      <dgm:prSet presAssocID="{5158A189-202B-47C8-BE8B-6625C1D061C6}" presName="linNode" presStyleCnt="0"/>
      <dgm:spPr/>
    </dgm:pt>
    <dgm:pt modelId="{E4C69CEA-D2B4-4245-81CC-6244868797AD}" type="pres">
      <dgm:prSet presAssocID="{5158A189-202B-47C8-BE8B-6625C1D061C6}" presName="parentText" presStyleLbl="node1" presStyleIdx="1" presStyleCnt="5" custScaleX="76327" custScaleY="150432" custLinFactNeighborX="198" custLinFactNeighborY="88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8AD6C-5EFA-453F-AD8D-42F85762E8D5}" type="pres">
      <dgm:prSet presAssocID="{5158A189-202B-47C8-BE8B-6625C1D061C6}" presName="descendantText" presStyleLbl="alignAccFollowNode1" presStyleIdx="1" presStyleCnt="4" custScaleX="112681" custScaleY="167355" custLinFactNeighborX="1371" custLinFactNeighborY="4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A450-6ABD-422F-B04E-C1370E3F9358}" type="pres">
      <dgm:prSet presAssocID="{82F16EA4-FEB9-4BC2-AAE6-89E5CB7B3C69}" presName="sp" presStyleCnt="0"/>
      <dgm:spPr/>
    </dgm:pt>
    <dgm:pt modelId="{C226A346-1727-49CC-8162-2192D69EEE30}" type="pres">
      <dgm:prSet presAssocID="{1C368E23-C205-4BDA-BDCA-2B0EC02439BA}" presName="linNode" presStyleCnt="0"/>
      <dgm:spPr/>
    </dgm:pt>
    <dgm:pt modelId="{02A5CEB2-C911-45CA-B46C-B7A80E9CDE78}" type="pres">
      <dgm:prSet presAssocID="{1C368E23-C205-4BDA-BDCA-2B0EC02439BA}" presName="parentText" presStyleLbl="node1" presStyleIdx="2" presStyleCnt="5" custScaleX="74276" custScaleY="123907" custLinFactNeighborX="198" custLinFactNeighborY="41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C8F4B-602D-44C7-A5EF-0EB298883D66}" type="pres">
      <dgm:prSet presAssocID="{1C368E23-C205-4BDA-BDCA-2B0EC02439BA}" presName="descendantText" presStyleLbl="alignAccFollowNode1" presStyleIdx="2" presStyleCnt="4" custScaleX="112911" custScaleY="159649" custLinFactNeighborX="11653" custLinFactNeighborY="9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74CA0-16D7-44DB-80E8-1D328AF4305E}" type="pres">
      <dgm:prSet presAssocID="{7D47A614-A732-4708-B842-C7FB79BCB8DA}" presName="sp" presStyleCnt="0"/>
      <dgm:spPr/>
    </dgm:pt>
    <dgm:pt modelId="{5B0B3D2A-6053-463E-95DD-EBD44DE2000E}" type="pres">
      <dgm:prSet presAssocID="{81854573-89CB-4170-B68F-1A91781F1A7F}" presName="linNode" presStyleCnt="0"/>
      <dgm:spPr/>
    </dgm:pt>
    <dgm:pt modelId="{7F431969-69E9-43B6-9568-B99B3B900103}" type="pres">
      <dgm:prSet presAssocID="{81854573-89CB-4170-B68F-1A91781F1A7F}" presName="parentText" presStyleLbl="node1" presStyleIdx="3" presStyleCnt="5" custScaleX="72349" custScaleY="123119" custLinFactNeighborX="1344" custLinFactNeighborY="69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02083-C095-46B6-8336-86DFA019FA15}" type="pres">
      <dgm:prSet presAssocID="{0FD5F004-5171-43F8-9A8B-B9E030D1E363}" presName="sp" presStyleCnt="0"/>
      <dgm:spPr/>
    </dgm:pt>
    <dgm:pt modelId="{80B79A40-9C57-4923-8E53-41CAD816483B}" type="pres">
      <dgm:prSet presAssocID="{6660F718-3E31-472D-A9E8-1FC5E718250F}" presName="linNode" presStyleCnt="0"/>
      <dgm:spPr/>
    </dgm:pt>
    <dgm:pt modelId="{28F709A0-81CF-49E5-AC89-9D7CDAD1FA2F}" type="pres">
      <dgm:prSet presAssocID="{6660F718-3E31-472D-A9E8-1FC5E718250F}" presName="parentText" presStyleLbl="node1" presStyleIdx="4" presStyleCnt="5" custScaleX="73658" custScaleY="115247" custLinFactNeighborX="-318" custLinFactNeighborY="-57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2DB1-D6A1-4D83-8114-1223FE357855}" type="pres">
      <dgm:prSet presAssocID="{6660F718-3E31-472D-A9E8-1FC5E718250F}" presName="descendantText" presStyleLbl="alignAccFollowNode1" presStyleIdx="3" presStyleCnt="4" custScaleX="112681" custScaleY="160670" custLinFactY="-58463" custLinFactNeighborX="298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4FAB88-56FC-45A9-AE48-76CD231668C5}" type="presOf" srcId="{5EE4D596-9ED4-472C-8E16-C32F0E1185D2}" destId="{D95089AA-EACC-4A6D-8332-0E68B108F8DC}" srcOrd="0" destOrd="0" presId="urn:microsoft.com/office/officeart/2005/8/layout/vList5"/>
    <dgm:cxn modelId="{54BF934E-1E03-408B-84E7-ACFD36697264}" type="presOf" srcId="{81854573-89CB-4170-B68F-1A91781F1A7F}" destId="{7F431969-69E9-43B6-9568-B99B3B900103}" srcOrd="0" destOrd="0" presId="urn:microsoft.com/office/officeart/2005/8/layout/vList5"/>
    <dgm:cxn modelId="{D446448D-50EC-44F5-A412-BDDA48F3A517}" srcId="{5EE4D596-9ED4-472C-8E16-C32F0E1185D2}" destId="{7F368BA0-B9A8-4A03-AA6C-464E5650579B}" srcOrd="0" destOrd="0" parTransId="{6BC022ED-225B-46A5-9F5D-DE0E655F0CEC}" sibTransId="{F06CD2A3-9B40-43A8-B40F-AEF62FA5F298}"/>
    <dgm:cxn modelId="{968EC608-7A9C-4C83-9E16-B8BB3C1BECE6}" type="presOf" srcId="{1C368E23-C205-4BDA-BDCA-2B0EC02439BA}" destId="{02A5CEB2-C911-45CA-B46C-B7A80E9CDE78}" srcOrd="0" destOrd="0" presId="urn:microsoft.com/office/officeart/2005/8/layout/vList5"/>
    <dgm:cxn modelId="{8C252DAC-4569-45D0-9683-774FBEF2437D}" type="presOf" srcId="{1D616D02-800C-48F9-B8C0-FAFDCD089647}" destId="{473C8F4B-602D-44C7-A5EF-0EB298883D66}" srcOrd="0" destOrd="0" presId="urn:microsoft.com/office/officeart/2005/8/layout/vList5"/>
    <dgm:cxn modelId="{17D2697F-9754-4632-B27A-703CB3499DEB}" srcId="{16ED46F1-8A61-49B2-8F34-729040D0F741}" destId="{81854573-89CB-4170-B68F-1A91781F1A7F}" srcOrd="3" destOrd="0" parTransId="{CA4F1C09-8CDA-4947-B5D2-121BA1B744A5}" sibTransId="{0FD5F004-5171-43F8-9A8B-B9E030D1E363}"/>
    <dgm:cxn modelId="{D9819BA8-1DC7-4DEE-81C0-C5FBC7DA094B}" srcId="{6660F718-3E31-472D-A9E8-1FC5E718250F}" destId="{F4021611-4149-4CF3-95CC-7EFEC967DF55}" srcOrd="0" destOrd="0" parTransId="{47CDBF5B-D617-4F3E-9974-03E2E05C85CD}" sibTransId="{4DFB0187-17E0-4328-BD9A-E6D8895CC528}"/>
    <dgm:cxn modelId="{7E1E29D4-77CA-4DA8-A562-3A57CCE99221}" srcId="{16ED46F1-8A61-49B2-8F34-729040D0F741}" destId="{5EE4D596-9ED4-472C-8E16-C32F0E1185D2}" srcOrd="0" destOrd="0" parTransId="{7E3E228B-D073-4464-BE97-0F227113CCD7}" sibTransId="{BB31B796-408A-4217-BB1E-8DC68B16F49F}"/>
    <dgm:cxn modelId="{432A3363-A971-4957-9142-E380DCC8F065}" srcId="{16ED46F1-8A61-49B2-8F34-729040D0F741}" destId="{6660F718-3E31-472D-A9E8-1FC5E718250F}" srcOrd="4" destOrd="0" parTransId="{DAFC5BAE-7271-440A-858D-02E8C7A8802E}" sibTransId="{337D54D5-CECB-47E0-B43D-52CE4C08B00B}"/>
    <dgm:cxn modelId="{07D53CC9-C251-46EA-B784-8B93A0540FD8}" type="presOf" srcId="{5158A189-202B-47C8-BE8B-6625C1D061C6}" destId="{E4C69CEA-D2B4-4245-81CC-6244868797AD}" srcOrd="0" destOrd="0" presId="urn:microsoft.com/office/officeart/2005/8/layout/vList5"/>
    <dgm:cxn modelId="{372D60D3-C9EB-41BB-9164-2F51AAB5ECA8}" srcId="{5158A189-202B-47C8-BE8B-6625C1D061C6}" destId="{43D0FE6C-2E0A-43FF-82CE-DA418BB5E050}" srcOrd="2" destOrd="0" parTransId="{49B854B9-B58C-4B8B-87EB-9B177185F21E}" sibTransId="{1C51A960-1DEB-4DAE-8B3D-2679B061450A}"/>
    <dgm:cxn modelId="{030E034E-39E7-4AC0-B4F4-9B1F4CB8EEB7}" type="presOf" srcId="{F4021611-4149-4CF3-95CC-7EFEC967DF55}" destId="{EA752DB1-D6A1-4D83-8114-1223FE357855}" srcOrd="0" destOrd="0" presId="urn:microsoft.com/office/officeart/2005/8/layout/vList5"/>
    <dgm:cxn modelId="{9738A4D8-8B26-4062-981D-B00FFECC189D}" type="presOf" srcId="{B3A5D3FB-5631-4AAB-87C7-3FCC12075F1C}" destId="{AAC8AD6C-5EFA-453F-AD8D-42F85762E8D5}" srcOrd="0" destOrd="1" presId="urn:microsoft.com/office/officeart/2005/8/layout/vList5"/>
    <dgm:cxn modelId="{9F873C39-6A0F-46E2-8A3C-98748AE84316}" type="presOf" srcId="{7F368BA0-B9A8-4A03-AA6C-464E5650579B}" destId="{944E1ECD-3A86-4042-932B-27C0349CD91B}" srcOrd="0" destOrd="0" presId="urn:microsoft.com/office/officeart/2005/8/layout/vList5"/>
    <dgm:cxn modelId="{381C0AFB-C981-4212-B502-0FA9722D4304}" srcId="{5158A189-202B-47C8-BE8B-6625C1D061C6}" destId="{A7B7BEA8-FDEA-45E1-9723-309FBE88BB68}" srcOrd="0" destOrd="0" parTransId="{CA3AED9F-8A8C-407C-A0D0-59BCE31D0239}" sibTransId="{7C87D60C-F75F-4046-B96E-F2910F965BC1}"/>
    <dgm:cxn modelId="{2C6B11C7-1FF8-4CC4-B5A3-875F9D6678AE}" srcId="{16ED46F1-8A61-49B2-8F34-729040D0F741}" destId="{1C368E23-C205-4BDA-BDCA-2B0EC02439BA}" srcOrd="2" destOrd="0" parTransId="{44374F9F-FCDA-4840-A30D-18F91B099063}" sibTransId="{7D47A614-A732-4708-B842-C7FB79BCB8DA}"/>
    <dgm:cxn modelId="{320245D4-6E01-4A19-977F-8CADAB5D6150}" srcId="{16ED46F1-8A61-49B2-8F34-729040D0F741}" destId="{5158A189-202B-47C8-BE8B-6625C1D061C6}" srcOrd="1" destOrd="0" parTransId="{DC5B274C-72DF-47CB-A8B3-EE5169F17E74}" sibTransId="{82F16EA4-FEB9-4BC2-AAE6-89E5CB7B3C69}"/>
    <dgm:cxn modelId="{B2764DBC-F3E2-46DB-B8FB-FA2BB9E0D986}" type="presOf" srcId="{43D0FE6C-2E0A-43FF-82CE-DA418BB5E050}" destId="{AAC8AD6C-5EFA-453F-AD8D-42F85762E8D5}" srcOrd="0" destOrd="2" presId="urn:microsoft.com/office/officeart/2005/8/layout/vList5"/>
    <dgm:cxn modelId="{CDCDEFD0-4177-45B1-A820-D8FC7B4AFF11}" type="presOf" srcId="{16ED46F1-8A61-49B2-8F34-729040D0F741}" destId="{00405C89-0C79-4E98-9EF8-1CE5C01EFC58}" srcOrd="0" destOrd="0" presId="urn:microsoft.com/office/officeart/2005/8/layout/vList5"/>
    <dgm:cxn modelId="{0F85A321-34EF-412C-88AF-C6B1EDE74155}" srcId="{1C368E23-C205-4BDA-BDCA-2B0EC02439BA}" destId="{1D616D02-800C-48F9-B8C0-FAFDCD089647}" srcOrd="0" destOrd="0" parTransId="{BAF93F53-D2D6-40EC-BE8B-EEB21A4D36D4}" sibTransId="{E77CA464-9BBB-446B-A0ED-A26CE97BFF9A}"/>
    <dgm:cxn modelId="{C6162A99-F348-40D6-872B-5BA472995E0D}" type="presOf" srcId="{6660F718-3E31-472D-A9E8-1FC5E718250F}" destId="{28F709A0-81CF-49E5-AC89-9D7CDAD1FA2F}" srcOrd="0" destOrd="0" presId="urn:microsoft.com/office/officeart/2005/8/layout/vList5"/>
    <dgm:cxn modelId="{4D82C205-0EAC-4BD2-B502-4794AD462ADC}" srcId="{5158A189-202B-47C8-BE8B-6625C1D061C6}" destId="{B3A5D3FB-5631-4AAB-87C7-3FCC12075F1C}" srcOrd="1" destOrd="0" parTransId="{287CC045-549F-4B09-80CD-E68A76CB9F7D}" sibTransId="{17005B65-2E0D-439E-B74D-E0D5C2638A7E}"/>
    <dgm:cxn modelId="{F51C01AB-BAA7-496E-844C-2C1E6C672423}" type="presOf" srcId="{A7B7BEA8-FDEA-45E1-9723-309FBE88BB68}" destId="{AAC8AD6C-5EFA-453F-AD8D-42F85762E8D5}" srcOrd="0" destOrd="0" presId="urn:microsoft.com/office/officeart/2005/8/layout/vList5"/>
    <dgm:cxn modelId="{CD58BF12-906B-44E3-85B7-34ACED3D7737}" type="presParOf" srcId="{00405C89-0C79-4E98-9EF8-1CE5C01EFC58}" destId="{852B557A-E646-40A1-89F7-C47CED9725CC}" srcOrd="0" destOrd="0" presId="urn:microsoft.com/office/officeart/2005/8/layout/vList5"/>
    <dgm:cxn modelId="{A9C89DCC-EFA1-4714-9831-FB180D257D0B}" type="presParOf" srcId="{852B557A-E646-40A1-89F7-C47CED9725CC}" destId="{D95089AA-EACC-4A6D-8332-0E68B108F8DC}" srcOrd="0" destOrd="0" presId="urn:microsoft.com/office/officeart/2005/8/layout/vList5"/>
    <dgm:cxn modelId="{817FDC90-B028-4400-99C7-8E406AF25846}" type="presParOf" srcId="{852B557A-E646-40A1-89F7-C47CED9725CC}" destId="{944E1ECD-3A86-4042-932B-27C0349CD91B}" srcOrd="1" destOrd="0" presId="urn:microsoft.com/office/officeart/2005/8/layout/vList5"/>
    <dgm:cxn modelId="{EF5AEFDF-13CB-42E1-813F-B3A460B5E4F2}" type="presParOf" srcId="{00405C89-0C79-4E98-9EF8-1CE5C01EFC58}" destId="{FAD045EF-3C09-4B63-AC91-DE69E4E25012}" srcOrd="1" destOrd="0" presId="urn:microsoft.com/office/officeart/2005/8/layout/vList5"/>
    <dgm:cxn modelId="{9270EE65-939B-4C63-9BC2-07BF190714F7}" type="presParOf" srcId="{00405C89-0C79-4E98-9EF8-1CE5C01EFC58}" destId="{F9EEA38A-2E46-441B-855E-990AED148710}" srcOrd="2" destOrd="0" presId="urn:microsoft.com/office/officeart/2005/8/layout/vList5"/>
    <dgm:cxn modelId="{E833FCA1-F7E1-44A0-A117-65082F8797BE}" type="presParOf" srcId="{F9EEA38A-2E46-441B-855E-990AED148710}" destId="{E4C69CEA-D2B4-4245-81CC-6244868797AD}" srcOrd="0" destOrd="0" presId="urn:microsoft.com/office/officeart/2005/8/layout/vList5"/>
    <dgm:cxn modelId="{9B49D542-47D8-493E-8CD0-5610B10DD7C1}" type="presParOf" srcId="{F9EEA38A-2E46-441B-855E-990AED148710}" destId="{AAC8AD6C-5EFA-453F-AD8D-42F85762E8D5}" srcOrd="1" destOrd="0" presId="urn:microsoft.com/office/officeart/2005/8/layout/vList5"/>
    <dgm:cxn modelId="{C6C44A67-75A1-4606-AC44-895F984CA161}" type="presParOf" srcId="{00405C89-0C79-4E98-9EF8-1CE5C01EFC58}" destId="{904BA450-6ABD-422F-B04E-C1370E3F9358}" srcOrd="3" destOrd="0" presId="urn:microsoft.com/office/officeart/2005/8/layout/vList5"/>
    <dgm:cxn modelId="{DB7F72DE-D237-4B5F-B4ED-3013AF4EEE87}" type="presParOf" srcId="{00405C89-0C79-4E98-9EF8-1CE5C01EFC58}" destId="{C226A346-1727-49CC-8162-2192D69EEE30}" srcOrd="4" destOrd="0" presId="urn:microsoft.com/office/officeart/2005/8/layout/vList5"/>
    <dgm:cxn modelId="{35BC5D64-14F9-49D8-BD32-04B7D7A6EE31}" type="presParOf" srcId="{C226A346-1727-49CC-8162-2192D69EEE30}" destId="{02A5CEB2-C911-45CA-B46C-B7A80E9CDE78}" srcOrd="0" destOrd="0" presId="urn:microsoft.com/office/officeart/2005/8/layout/vList5"/>
    <dgm:cxn modelId="{8AD2FDB3-C6AB-46C0-B9A0-B16747B94E89}" type="presParOf" srcId="{C226A346-1727-49CC-8162-2192D69EEE30}" destId="{473C8F4B-602D-44C7-A5EF-0EB298883D66}" srcOrd="1" destOrd="0" presId="urn:microsoft.com/office/officeart/2005/8/layout/vList5"/>
    <dgm:cxn modelId="{6C1583B9-FBDF-46C6-808E-F825267632D6}" type="presParOf" srcId="{00405C89-0C79-4E98-9EF8-1CE5C01EFC58}" destId="{3FB74CA0-16D7-44DB-80E8-1D328AF4305E}" srcOrd="5" destOrd="0" presId="urn:microsoft.com/office/officeart/2005/8/layout/vList5"/>
    <dgm:cxn modelId="{0DAA34D0-8AE7-492A-B2C2-7CFE09BBA7FF}" type="presParOf" srcId="{00405C89-0C79-4E98-9EF8-1CE5C01EFC58}" destId="{5B0B3D2A-6053-463E-95DD-EBD44DE2000E}" srcOrd="6" destOrd="0" presId="urn:microsoft.com/office/officeart/2005/8/layout/vList5"/>
    <dgm:cxn modelId="{609BB7B1-FABB-4A2C-8C87-18D8CFD65F3C}" type="presParOf" srcId="{5B0B3D2A-6053-463E-95DD-EBD44DE2000E}" destId="{7F431969-69E9-43B6-9568-B99B3B900103}" srcOrd="0" destOrd="0" presId="urn:microsoft.com/office/officeart/2005/8/layout/vList5"/>
    <dgm:cxn modelId="{A51DF36F-ABB9-4FAE-BA66-17B7E01AF431}" type="presParOf" srcId="{00405C89-0C79-4E98-9EF8-1CE5C01EFC58}" destId="{F2D02083-C095-46B6-8336-86DFA019FA15}" srcOrd="7" destOrd="0" presId="urn:microsoft.com/office/officeart/2005/8/layout/vList5"/>
    <dgm:cxn modelId="{8596D56E-C859-443C-AA48-64D9C7519BDA}" type="presParOf" srcId="{00405C89-0C79-4E98-9EF8-1CE5C01EFC58}" destId="{80B79A40-9C57-4923-8E53-41CAD816483B}" srcOrd="8" destOrd="0" presId="urn:microsoft.com/office/officeart/2005/8/layout/vList5"/>
    <dgm:cxn modelId="{1E4962BB-1142-4554-821F-2F13107ED22B}" type="presParOf" srcId="{80B79A40-9C57-4923-8E53-41CAD816483B}" destId="{28F709A0-81CF-49E5-AC89-9D7CDAD1FA2F}" srcOrd="0" destOrd="0" presId="urn:microsoft.com/office/officeart/2005/8/layout/vList5"/>
    <dgm:cxn modelId="{491F99BD-15B0-4E31-BFC8-26CB82BA0475}" type="presParOf" srcId="{80B79A40-9C57-4923-8E53-41CAD816483B}" destId="{EA752DB1-D6A1-4D83-8114-1223FE3578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E1ECD-3A86-4042-932B-27C0349CD91B}">
      <dsp:nvSpPr>
        <dsp:cNvPr id="0" name=""/>
        <dsp:cNvSpPr/>
      </dsp:nvSpPr>
      <dsp:spPr>
        <a:xfrm rot="5400000">
          <a:off x="5483928" y="-2979389"/>
          <a:ext cx="540701" cy="649948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SNG is a place where herbs, fruits and vegetables are grown in the school premises for use in  preparation of Mid-Day Meal.</a:t>
          </a:r>
        </a:p>
      </dsp:txBody>
      <dsp:txXfrm rot="-5400000">
        <a:off x="2504539" y="26395"/>
        <a:ext cx="6473085" cy="487911"/>
      </dsp:txXfrm>
    </dsp:sp>
    <dsp:sp modelId="{D95089AA-EACC-4A6D-8332-0E68B108F8DC}">
      <dsp:nvSpPr>
        <dsp:cNvPr id="0" name=""/>
        <dsp:cNvSpPr/>
      </dsp:nvSpPr>
      <dsp:spPr>
        <a:xfrm>
          <a:off x="0" y="14377"/>
          <a:ext cx="2476444" cy="568207"/>
        </a:xfrm>
        <a:prstGeom prst="roundRect">
          <a:avLst/>
        </a:prstGeom>
        <a:solidFill>
          <a:srgbClr val="A7E9F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School Nutrition Garden</a:t>
          </a:r>
        </a:p>
      </dsp:txBody>
      <dsp:txXfrm>
        <a:off x="27738" y="42115"/>
        <a:ext cx="2420968" cy="512731"/>
      </dsp:txXfrm>
    </dsp:sp>
    <dsp:sp modelId="{AAC8AD6C-5EFA-453F-AD8D-42F85762E8D5}">
      <dsp:nvSpPr>
        <dsp:cNvPr id="0" name=""/>
        <dsp:cNvSpPr/>
      </dsp:nvSpPr>
      <dsp:spPr>
        <a:xfrm rot="5400000">
          <a:off x="5449151" y="-2328217"/>
          <a:ext cx="644948" cy="6499480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-986426"/>
              <a:satOff val="5539"/>
              <a:lumOff val="3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/>
            <a:t>To help address malnutrition and micro nutrient deficiencies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/>
            <a:t>To give children first-hand experience with nature and gardening. </a:t>
          </a:r>
          <a:endParaRPr lang="en-US" sz="1600" kern="1200" dirty="0"/>
        </a:p>
      </dsp:txBody>
      <dsp:txXfrm rot="-5400000">
        <a:off x="2521885" y="630533"/>
        <a:ext cx="6467996" cy="581980"/>
      </dsp:txXfrm>
    </dsp:sp>
    <dsp:sp modelId="{E4C69CEA-D2B4-4245-81CC-6244868797AD}">
      <dsp:nvSpPr>
        <dsp:cNvPr id="0" name=""/>
        <dsp:cNvSpPr/>
      </dsp:nvSpPr>
      <dsp:spPr>
        <a:xfrm>
          <a:off x="0" y="601915"/>
          <a:ext cx="2476444" cy="72911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Objectives</a:t>
          </a:r>
        </a:p>
      </dsp:txBody>
      <dsp:txXfrm>
        <a:off x="35593" y="637508"/>
        <a:ext cx="2405258" cy="657933"/>
      </dsp:txXfrm>
    </dsp:sp>
    <dsp:sp modelId="{473C8F4B-602D-44C7-A5EF-0EB298883D66}">
      <dsp:nvSpPr>
        <dsp:cNvPr id="0" name=""/>
        <dsp:cNvSpPr/>
      </dsp:nvSpPr>
      <dsp:spPr>
        <a:xfrm rot="5400000">
          <a:off x="5144243" y="-1411134"/>
          <a:ext cx="1201580" cy="6552665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Large piece of land is not required even roof tops can be used for growing vegetable/fruits in containers.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/>
            <a:t>Plants may also be grown in small containers, cans, jars, discarded earthen pots, wooden </a:t>
          </a:r>
          <a:r>
            <a:rPr lang="en-IN" sz="1600" kern="1200" dirty="0" err="1"/>
            <a:t>peti</a:t>
          </a:r>
          <a:r>
            <a:rPr lang="en-IN" sz="1600" kern="1200" dirty="0"/>
            <a:t>, ceramic sinks, food tins, and </a:t>
          </a:r>
          <a:r>
            <a:rPr lang="en-IN" sz="1600" kern="1200" dirty="0" err="1"/>
            <a:t>atta</a:t>
          </a:r>
          <a:r>
            <a:rPr lang="en-IN" sz="1600" kern="1200" dirty="0"/>
            <a:t> bags etc, where land is not available. </a:t>
          </a:r>
          <a:endParaRPr lang="en-US" sz="1600" kern="1200" dirty="0"/>
        </a:p>
      </dsp:txBody>
      <dsp:txXfrm rot="-5400000">
        <a:off x="2468701" y="1323064"/>
        <a:ext cx="6494009" cy="1084268"/>
      </dsp:txXfrm>
    </dsp:sp>
    <dsp:sp modelId="{02A5CEB2-C911-45CA-B46C-B7A80E9CDE78}">
      <dsp:nvSpPr>
        <dsp:cNvPr id="0" name=""/>
        <dsp:cNvSpPr/>
      </dsp:nvSpPr>
      <dsp:spPr>
        <a:xfrm>
          <a:off x="0" y="1407292"/>
          <a:ext cx="2466761" cy="104192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b="1" kern="1200" dirty="0"/>
            <a:t>Where School Nutrition Garden can be set up?</a:t>
          </a:r>
          <a:endParaRPr lang="en-US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</dsp:txBody>
      <dsp:txXfrm>
        <a:off x="50863" y="1458155"/>
        <a:ext cx="2365035" cy="940199"/>
      </dsp:txXfrm>
    </dsp:sp>
    <dsp:sp modelId="{7F431969-69E9-43B6-9568-B99B3B900103}">
      <dsp:nvSpPr>
        <dsp:cNvPr id="0" name=""/>
        <dsp:cNvSpPr/>
      </dsp:nvSpPr>
      <dsp:spPr>
        <a:xfrm>
          <a:off x="0" y="2586190"/>
          <a:ext cx="2436569" cy="972974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What part of plants can be eaten</a:t>
          </a:r>
        </a:p>
      </dsp:txBody>
      <dsp:txXfrm>
        <a:off x="47497" y="2633687"/>
        <a:ext cx="2341575" cy="877980"/>
      </dsp:txXfrm>
    </dsp:sp>
    <dsp:sp modelId="{EAD9F6A1-B048-417B-ADD5-10E34845BDC3}">
      <dsp:nvSpPr>
        <dsp:cNvPr id="0" name=""/>
        <dsp:cNvSpPr/>
      </dsp:nvSpPr>
      <dsp:spPr>
        <a:xfrm rot="5400000">
          <a:off x="5196043" y="-103950"/>
          <a:ext cx="1130572" cy="6520072"/>
        </a:xfrm>
        <a:prstGeom prst="round2SameRect">
          <a:avLst/>
        </a:prstGeom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8100000" scaled="1"/>
          <a:tileRect/>
        </a:gradFill>
        <a:ln w="9525" cap="flat" cmpd="sng" algn="ctr">
          <a:solidFill>
            <a:schemeClr val="accent4">
              <a:tint val="40000"/>
              <a:alpha val="90000"/>
              <a:hueOff val="-2959279"/>
              <a:satOff val="16618"/>
              <a:lumOff val="10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/>
            <a:t>The grown whole vegetables, fruits can be consumed. Some of the parts like stem (banana, bottle gourd, pumpkin) leaves (coriander, mint, spinach), flower (pumpkin flower, </a:t>
          </a:r>
          <a:r>
            <a:rPr lang="en-IN" sz="1600" kern="1200" dirty="0" err="1"/>
            <a:t>morringa</a:t>
          </a:r>
          <a:r>
            <a:rPr lang="en-IN" sz="1600" kern="1200" dirty="0"/>
            <a:t>).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/>
            <a:t>The leaves, fruits/vegetables and stems of some plants like bottle gourd (</a:t>
          </a:r>
          <a:r>
            <a:rPr lang="en-IN" sz="1600" kern="1200" dirty="0" err="1"/>
            <a:t>lauki</a:t>
          </a:r>
          <a:r>
            <a:rPr lang="en-IN" sz="1600" kern="1200" dirty="0"/>
            <a:t>), pumpkin (</a:t>
          </a:r>
          <a:r>
            <a:rPr lang="en-IN" sz="1600" kern="1200" dirty="0" err="1"/>
            <a:t>kaddu</a:t>
          </a:r>
          <a:r>
            <a:rPr lang="en-IN" sz="1600" kern="1200" dirty="0"/>
            <a:t>) etc can be consumed</a:t>
          </a:r>
          <a:endParaRPr lang="en-US" sz="1600" kern="1200" dirty="0"/>
        </a:p>
      </dsp:txBody>
      <dsp:txXfrm rot="-5400000">
        <a:off x="2501293" y="2645990"/>
        <a:ext cx="6464882" cy="1020192"/>
      </dsp:txXfrm>
    </dsp:sp>
    <dsp:sp modelId="{1CAFD841-D32E-4B21-BB53-A52E5BA75F8C}">
      <dsp:nvSpPr>
        <dsp:cNvPr id="0" name=""/>
        <dsp:cNvSpPr/>
      </dsp:nvSpPr>
      <dsp:spPr>
        <a:xfrm>
          <a:off x="0" y="3639815"/>
          <a:ext cx="2459897" cy="911191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/>
            <a:t>Convergence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/>
            <a:t>with line departments</a:t>
          </a:r>
          <a:endParaRPr lang="en-US" sz="1800" b="1" kern="1200" dirty="0"/>
        </a:p>
      </dsp:txBody>
      <dsp:txXfrm>
        <a:off x="44481" y="3684296"/>
        <a:ext cx="2370935" cy="822229"/>
      </dsp:txXfrm>
    </dsp:sp>
    <dsp:sp modelId="{EA752DB1-D6A1-4D83-8114-1223FE357855}">
      <dsp:nvSpPr>
        <dsp:cNvPr id="0" name=""/>
        <dsp:cNvSpPr/>
      </dsp:nvSpPr>
      <dsp:spPr>
        <a:xfrm rot="5400000">
          <a:off x="5435327" y="820359"/>
          <a:ext cx="672597" cy="6499480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err="1"/>
            <a:t>Krishi</a:t>
          </a:r>
          <a:r>
            <a:rPr lang="en-IN" sz="1600" kern="1200" dirty="0"/>
            <a:t>  </a:t>
          </a:r>
          <a:r>
            <a:rPr lang="en-IN" sz="1600" kern="1200" dirty="0" err="1"/>
            <a:t>Vigyan</a:t>
          </a:r>
          <a:r>
            <a:rPr lang="en-IN" sz="1600" kern="1200" dirty="0"/>
            <a:t> </a:t>
          </a:r>
          <a:r>
            <a:rPr lang="en-IN" sz="1600" kern="1200" dirty="0" err="1"/>
            <a:t>Kendras</a:t>
          </a:r>
          <a:r>
            <a:rPr lang="en-IN" sz="1600" kern="1200" dirty="0"/>
            <a:t>, Department of Agriculture/Horticulture, Food &amp; Nutrition Board, State Agriculture Universities etc.</a:t>
          </a:r>
          <a:endParaRPr lang="en-US" sz="1600" kern="1200" dirty="0"/>
        </a:p>
      </dsp:txBody>
      <dsp:txXfrm rot="-5400000">
        <a:off x="2521886" y="3766634"/>
        <a:ext cx="6466647" cy="606931"/>
      </dsp:txXfrm>
    </dsp:sp>
    <dsp:sp modelId="{28F709A0-81CF-49E5-AC89-9D7CDAD1FA2F}">
      <dsp:nvSpPr>
        <dsp:cNvPr id="0" name=""/>
        <dsp:cNvSpPr/>
      </dsp:nvSpPr>
      <dsp:spPr>
        <a:xfrm>
          <a:off x="0" y="4704559"/>
          <a:ext cx="2476444" cy="93332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Funds for School Nutrition Garden</a:t>
          </a:r>
        </a:p>
      </dsp:txBody>
      <dsp:txXfrm>
        <a:off x="45561" y="4750120"/>
        <a:ext cx="2385322" cy="842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E1ECD-3A86-4042-932B-27C0349CD91B}">
      <dsp:nvSpPr>
        <dsp:cNvPr id="0" name=""/>
        <dsp:cNvSpPr/>
      </dsp:nvSpPr>
      <dsp:spPr>
        <a:xfrm rot="5400000">
          <a:off x="5305896" y="-2790364"/>
          <a:ext cx="925104" cy="650583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All the Cook cum helpers, interested community members.</a:t>
          </a:r>
        </a:p>
      </dsp:txBody>
      <dsp:txXfrm rot="-5400000">
        <a:off x="2515532" y="45160"/>
        <a:ext cx="6460673" cy="834784"/>
      </dsp:txXfrm>
    </dsp:sp>
    <dsp:sp modelId="{D95089AA-EACC-4A6D-8332-0E68B108F8DC}">
      <dsp:nvSpPr>
        <dsp:cNvPr id="0" name=""/>
        <dsp:cNvSpPr/>
      </dsp:nvSpPr>
      <dsp:spPr>
        <a:xfrm>
          <a:off x="0" y="35185"/>
          <a:ext cx="2478865" cy="941413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Who can participate</a:t>
          </a:r>
        </a:p>
      </dsp:txBody>
      <dsp:txXfrm>
        <a:off x="45956" y="81141"/>
        <a:ext cx="2386953" cy="849501"/>
      </dsp:txXfrm>
    </dsp:sp>
    <dsp:sp modelId="{AAC8AD6C-5EFA-453F-AD8D-42F85762E8D5}">
      <dsp:nvSpPr>
        <dsp:cNvPr id="0" name=""/>
        <dsp:cNvSpPr/>
      </dsp:nvSpPr>
      <dsp:spPr>
        <a:xfrm rot="5400000">
          <a:off x="5126232" y="-1494398"/>
          <a:ext cx="1290787" cy="649948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Cooking of pulses/cooking of vegetables/different types of chapattis,</a:t>
          </a: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Methods of  cooking/methods of washing vegetables,</a:t>
          </a: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Food safety issues, hand washing etc.</a:t>
          </a:r>
        </a:p>
      </dsp:txBody>
      <dsp:txXfrm rot="-5400000">
        <a:off x="2521886" y="1172959"/>
        <a:ext cx="6436469" cy="1164765"/>
      </dsp:txXfrm>
    </dsp:sp>
    <dsp:sp modelId="{E4C69CEA-D2B4-4245-81CC-6244868797AD}">
      <dsp:nvSpPr>
        <dsp:cNvPr id="0" name=""/>
        <dsp:cNvSpPr/>
      </dsp:nvSpPr>
      <dsp:spPr>
        <a:xfrm>
          <a:off x="29753" y="1077608"/>
          <a:ext cx="2476444" cy="1450327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Identification of the activities to be carried out</a:t>
          </a:r>
        </a:p>
      </dsp:txBody>
      <dsp:txXfrm>
        <a:off x="100552" y="1148407"/>
        <a:ext cx="2334846" cy="1308729"/>
      </dsp:txXfrm>
    </dsp:sp>
    <dsp:sp modelId="{473C8F4B-602D-44C7-A5EF-0EB298883D66}">
      <dsp:nvSpPr>
        <dsp:cNvPr id="0" name=""/>
        <dsp:cNvSpPr/>
      </dsp:nvSpPr>
      <dsp:spPr>
        <a:xfrm rot="5400000">
          <a:off x="5149316" y="-79815"/>
          <a:ext cx="1231351" cy="6512746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/>
            <a:t>Children (2 children each from primary and upper primary classes) and nutritionists (Home Science College/UNICEF) of that block/district may be selected. </a:t>
          </a:r>
          <a:endParaRPr lang="en-US" sz="1600" kern="1200" dirty="0"/>
        </a:p>
      </dsp:txBody>
      <dsp:txXfrm rot="-5400000">
        <a:off x="2508619" y="2620992"/>
        <a:ext cx="6452636" cy="1111131"/>
      </dsp:txXfrm>
    </dsp:sp>
    <dsp:sp modelId="{02A5CEB2-C911-45CA-B46C-B7A80E9CDE78}">
      <dsp:nvSpPr>
        <dsp:cNvPr id="0" name=""/>
        <dsp:cNvSpPr/>
      </dsp:nvSpPr>
      <dsp:spPr>
        <a:xfrm>
          <a:off x="29753" y="2549716"/>
          <a:ext cx="2409899" cy="1194598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69355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5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5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Who will be the Judges</a:t>
          </a:r>
        </a:p>
      </dsp:txBody>
      <dsp:txXfrm>
        <a:off x="88068" y="2608031"/>
        <a:ext cx="2293269" cy="1077968"/>
      </dsp:txXfrm>
    </dsp:sp>
    <dsp:sp modelId="{7F431969-69E9-43B6-9568-B99B3B900103}">
      <dsp:nvSpPr>
        <dsp:cNvPr id="0" name=""/>
        <dsp:cNvSpPr/>
      </dsp:nvSpPr>
      <dsp:spPr>
        <a:xfrm>
          <a:off x="61939" y="3837554"/>
          <a:ext cx="2347377" cy="118700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69355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5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5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Recognition of cook cum helpers</a:t>
          </a:r>
        </a:p>
      </dsp:txBody>
      <dsp:txXfrm>
        <a:off x="119884" y="3895499"/>
        <a:ext cx="2231487" cy="1071110"/>
      </dsp:txXfrm>
    </dsp:sp>
    <dsp:sp modelId="{EA752DB1-D6A1-4D83-8114-1223FE357855}">
      <dsp:nvSpPr>
        <dsp:cNvPr id="0" name=""/>
        <dsp:cNvSpPr/>
      </dsp:nvSpPr>
      <dsp:spPr>
        <a:xfrm rot="5400000">
          <a:off x="5135287" y="1153713"/>
          <a:ext cx="1239226" cy="649948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The winning Cook-cum helpers/community members may be awarded suitably. </a:t>
          </a:r>
          <a:endParaRPr lang="en-US" sz="1600" kern="1200" dirty="0"/>
        </a:p>
      </dsp:txBody>
      <dsp:txXfrm rot="-5400000">
        <a:off x="2505160" y="3844334"/>
        <a:ext cx="6438986" cy="1118238"/>
      </dsp:txXfrm>
    </dsp:sp>
    <dsp:sp modelId="{28F709A0-81CF-49E5-AC89-9D7CDAD1FA2F}">
      <dsp:nvSpPr>
        <dsp:cNvPr id="0" name=""/>
        <dsp:cNvSpPr/>
      </dsp:nvSpPr>
      <dsp:spPr>
        <a:xfrm>
          <a:off x="0" y="5015150"/>
          <a:ext cx="2389848" cy="1111106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Funds for  Cooking competition</a:t>
          </a:r>
        </a:p>
      </dsp:txBody>
      <dsp:txXfrm>
        <a:off x="54240" y="5069390"/>
        <a:ext cx="2281368" cy="1002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0.31018</cdr:x>
      <cdr:y>0.02745</cdr:y>
    </cdr:from>
    <cdr:to>
      <cdr:x>0.41357</cdr:x>
      <cdr:y>0.07376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E03D0F3F-73D3-4789-953C-1324293CD8C3}"/>
            </a:ext>
          </a:extLst>
        </cdr:cNvPr>
        <cdr:cNvSpPr txBox="1"/>
      </cdr:nvSpPr>
      <cdr:spPr>
        <a:xfrm xmlns:a="http://schemas.openxmlformats.org/drawingml/2006/main">
          <a:off x="1296144" y="128056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100" dirty="0"/>
            <a:t>98%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57F695B-EA82-45E7-B9DC-17DFAC73B5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3713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AA4469-E990-4BB5-A30D-73434517AC4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3713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9EF878-FE64-4063-BBCA-75C397ED2089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7885D549-32AF-40C0-85B2-96D1E9179E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4095B5BE-ABD3-45C3-AF5F-3990E6BBF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1" y="4691064"/>
            <a:ext cx="5438775" cy="4443412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106848-9774-48BC-BAAC-7F0E7230AC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E2F748-F68A-4415-A4F6-534234405C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9" y="9378951"/>
            <a:ext cx="2946400" cy="493713"/>
          </a:xfrm>
          <a:prstGeom prst="rect">
            <a:avLst/>
          </a:prstGeom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0763E05-1899-4891-AE2C-32A453028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995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251" fontAlgn="auto">
              <a:spcBef>
                <a:spcPts val="0"/>
              </a:spcBef>
              <a:spcAft>
                <a:spcPts val="0"/>
              </a:spcAft>
              <a:defRPr/>
            </a:pPr>
            <a:fld id="{2A4BC9A5-5239-466A-B26D-5C95FCE6C341}" type="slidenum">
              <a:rPr lang="en-US" altLang="en-US">
                <a:solidFill>
                  <a:prstClr val="black"/>
                </a:solidFill>
                <a:latin typeface="Calibri"/>
                <a:cs typeface="+mn-cs"/>
              </a:rPr>
              <a:pPr defTabSz="914251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alt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DA9E6B12-BC75-49EA-BD1C-E19FA04391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0CB27965-B2A8-4F1A-9DDD-EBF3BDA0A9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055EE8A2-03E4-4F15-875D-81EB63C82B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28" indent="-28570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14" indent="-228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39" indent="-228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64" indent="-228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189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15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40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66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4FE678-4E68-4578-AE27-D9EF1ABD4FD0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xmlns="" id="{CC04C8DF-ABF8-4388-B4D2-C89E4FF383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xmlns="" id="{25E074AE-F0A7-4D3D-89DA-B5F7572D62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xmlns="" id="{5C162645-7480-4D6D-97D4-F1448461E4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28" indent="-28570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14" indent="-228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39" indent="-228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64" indent="-228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189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15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40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66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A2ACA4-28E3-415B-B786-906AEBC39FC8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xmlns="" id="{F06D4E5B-C81D-4A01-9375-9A2B7A293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28" indent="-28570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14" indent="-228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39" indent="-228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64" indent="-228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189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15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40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66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FB8C1-A4D5-4E01-87EF-A09941E55418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ABD34A31-8707-48E6-91A4-106730CB6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xmlns="" id="{D7BE9EC4-A6F4-489E-AB62-A55D94EC2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51" fontAlgn="auto">
              <a:spcBef>
                <a:spcPts val="0"/>
              </a:spcBef>
              <a:spcAft>
                <a:spcPts val="0"/>
              </a:spcAft>
              <a:defRPr/>
            </a:pPr>
            <a:fld id="{B75634B5-DB9E-4E5A-B2E6-D5780B2431BE}" type="slidenum">
              <a:rPr lang="en-US">
                <a:solidFill>
                  <a:prstClr val="black"/>
                </a:solidFill>
                <a:latin typeface="Calibri"/>
                <a:cs typeface="+mn-cs"/>
              </a:rPr>
              <a:pPr defTabSz="914251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28" indent="-28570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14" indent="-228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939" indent="-228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064" indent="-228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189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315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440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566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0584037-27C2-4ADA-A9F9-9EE0CBC8F066}" type="slidenum">
              <a:rPr lang="en-US" altLang="en-US">
                <a:solidFill>
                  <a:srgbClr val="000000"/>
                </a:solidFill>
              </a:rPr>
              <a:pPr defTabSz="9142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7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5C9010-8496-40A9-BD7D-C036DB6B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70965-EED5-48B8-BB21-9803C30B7B7D}" type="datetime1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654D20-B3BC-430E-9CDA-CE1C0E88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4661D2-BE1A-45C9-B28C-FDF3DDE3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AECB3-7834-4227-AF67-B06C563771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40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F3460D-5690-4175-B390-B4D02D6A8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D42A1-DEE4-4523-83C3-DCA32751CDCE}" type="datetime1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EF936B-CF63-4887-BCE5-037AD695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97EEAC-C2DE-41DE-972C-B3345F92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E218-A29C-4FE4-B547-CF588CE99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1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A0B7B7-1849-4E68-B06A-FC8970CFA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4981-7431-4D09-AA80-E10BD8C6056A}" type="datetime1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B02732-E3C2-4FDC-A62B-CD9324C4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062BA9-E8F7-4D43-B30D-33BFBA67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857BF-5746-4269-96A7-8178DA2D5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33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899-28D8-4E3A-AA40-6B00B3356810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5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BA72-0D57-432C-9742-262A047FE6D4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62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E51D-9295-4AF1-B0DA-98C79C32FF29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94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2963-3F0B-48B1-86D2-2353C87E0822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29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5806-BB09-4747-BA5E-30656F63C3C1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16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4411-2128-450E-ACF6-63CF1B660A1C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97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8B2C-5943-4E16-823D-509C441BF33A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85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633A-F881-473F-A696-501256B0AD70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0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B4CAB4-0A48-49B4-8A1D-E9CFBD32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F2EE5-2D2B-4FEC-8F04-438C50448FB5}" type="datetime1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E50DF8-972C-4491-861B-5C62AA99C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66A8BD-2C5A-4D08-99EB-FF58B217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7C99-5028-4ADD-A1E3-15235164D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564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F284-3680-44FE-8D4B-4F2AD5EB5147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24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3536-C3F0-4438-8EE8-768A33D73DB6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11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A351-96F5-4F9F-B519-23F1B5137B42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5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AEEDA2-3A9D-46A3-97A3-F2562FCF0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F3286-8365-4FF8-B2FD-70E6C9929FFB}" type="datetime1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39C896-EF6A-43A6-8CBF-F9622864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84CEAD-CAA3-4023-B0C1-BAEF906A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B18B-92AA-4B8D-B7EF-3473BE06F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95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972AFD3-7CE7-4D5A-89B9-1D836B49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5E39-910D-4C77-9E05-ADD07C6BA48A}" type="datetime1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980BB2D-C5A7-4F75-9E92-C36CADCE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D2DF4F1-6B64-4CF4-82BC-9C8C994B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DE6A-0B7A-4A4B-8863-1D0F003D4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07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3E106C64-242F-4612-92C6-C0A812C4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4C3C-0AE9-4955-8067-D0A9F0BC6786}" type="datetime1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65BB453-9667-4738-91C4-B52DBE8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8379888-25A4-489F-B2FE-973F9908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1D7E-E0BA-41C5-ADF9-5D8171075F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62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4C6DDFD7-6ACB-439D-9775-1852E98F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FE73-70F8-4621-8C4F-9D661DBFAAB4}" type="datetime1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56BA6EB-B861-411E-80BA-2FA19FE8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68AF2C0-786A-44B7-8E04-FB62BF74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72497-DC70-436C-8CAF-831DD16D09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00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216565B-F877-4B43-BD48-1BD6BC378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66465-601A-4329-A9CB-5986F0F7068C}" type="datetime1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B425028-F992-4DCB-BF5C-C96C6F20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8E2A5EA-3CF6-471B-BBB6-A9558982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C8D1-EBC4-4950-9C30-6247C56BF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91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29A3A7B-EC97-424D-B0A2-88E7BC023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90E8-193A-47EA-BB8E-771C08F42F92}" type="datetime1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7346491-8262-4A11-A4E4-5C5950FF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7DABE61-274E-4CB9-811A-285C53DE5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A8FC-DC98-4D0C-A3DB-8C76D383F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48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48A3056-5C67-4A7C-A21D-63AB6534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EE1F1-D754-4D32-9E4D-8A9AA0FE5D83}" type="datetime1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C6C845F-2A6B-41F1-B16B-4B0CEC25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14E6ADF-AE7B-4BA5-99DF-AAE244B0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BA67-12CA-4B23-A362-077FCAC59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88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5CDC6133-7E7E-4E6A-9F1F-4A649F718D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BDDB952E-43AF-437D-8AA4-49289FEEE6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1EF6B8-6EB3-4E85-B613-954499F56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D46CA-51D5-43D9-A2F4-4AC26A387BDB}" type="datetime1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29BAD3-25A3-4FB4-89EC-E28B826F6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E10D2C-C5C4-441F-A2A2-BA931E202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10DF10-2D17-4EFF-9A2D-7AFA96B24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9E99-0335-4359-AB5C-BEAA8E8624B0}" type="datetime1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3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11">
            <a:extLst>
              <a:ext uri="{FF2B5EF4-FFF2-40B4-BE49-F238E27FC236}">
                <a16:creationId xmlns:a16="http://schemas.microsoft.com/office/drawing/2014/main" xmlns="" id="{74DD6FC7-B62F-4915-B804-5779A9D984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7CDE81-A48E-4CED-A893-1C9EFAE7F08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xmlns="" id="{523CE0BB-5930-4221-B711-39D51C06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7539038" y="198438"/>
            <a:ext cx="1114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499BEFF-B861-4556-9841-43BADE6F69DB}"/>
              </a:ext>
            </a:extLst>
          </p:cNvPr>
          <p:cNvSpPr/>
          <p:nvPr/>
        </p:nvSpPr>
        <p:spPr>
          <a:xfrm>
            <a:off x="1450702" y="80963"/>
            <a:ext cx="6088335" cy="954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Mid Day Meal Scheme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6" name="Title 1">
            <a:extLst>
              <a:ext uri="{FF2B5EF4-FFF2-40B4-BE49-F238E27FC236}">
                <a16:creationId xmlns:a16="http://schemas.microsoft.com/office/drawing/2014/main" xmlns="" id="{3A26BA62-93DF-49C9-A7C1-0A369DF95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4550" y="790575"/>
            <a:ext cx="5029200" cy="1008063"/>
          </a:xfrm>
          <a:solidFill>
            <a:schemeClr val="bg1">
              <a:alpha val="63921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1800" b="1" dirty="0">
                <a:solidFill>
                  <a:srgbClr val="5A2DFD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en-US" altLang="en-US" sz="1800" b="1" dirty="0">
                <a:solidFill>
                  <a:srgbClr val="5A2DFD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</a:br>
            <a:r>
              <a:rPr lang="en-US" altLang="en-US" sz="1800" b="1" dirty="0">
                <a:solidFill>
                  <a:srgbClr val="5A2DFD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PAB - MDM Meeting  for </a:t>
            </a:r>
            <a:r>
              <a:rPr lang="en-US" altLang="en-US" sz="1800" b="1" dirty="0">
                <a:solidFill>
                  <a:srgbClr val="5A2DFD"/>
                </a:solidFill>
              </a:rPr>
              <a:t>Review of Implementation of MDMS in </a:t>
            </a:r>
            <a:br>
              <a:rPr lang="en-US" altLang="en-US" sz="1800" b="1" dirty="0">
                <a:solidFill>
                  <a:srgbClr val="5A2DFD"/>
                </a:solidFill>
              </a:rPr>
            </a:br>
            <a:r>
              <a:rPr lang="en-US" altLang="en-US" sz="1800" b="1" dirty="0">
                <a:solidFill>
                  <a:srgbClr val="5A2DFD"/>
                </a:solidFill>
              </a:rPr>
              <a:t>Jharkhand  on </a:t>
            </a:r>
            <a:r>
              <a:rPr lang="en-US" altLang="en-US" sz="1800" b="1" dirty="0" smtClean="0">
                <a:solidFill>
                  <a:srgbClr val="5A2DFD"/>
                </a:solidFill>
              </a:rPr>
              <a:t>07</a:t>
            </a:r>
            <a:r>
              <a:rPr lang="en-US" altLang="en-US" sz="1800" b="1" dirty="0" smtClean="0">
                <a:solidFill>
                  <a:srgbClr val="5A2DFD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.06.2019</a:t>
            </a:r>
            <a:r>
              <a:rPr lang="en-US" altLang="en-US" sz="1800" b="1" dirty="0">
                <a:solidFill>
                  <a:srgbClr val="5A2DFD"/>
                </a:solidFill>
              </a:rPr>
              <a:t/>
            </a:r>
            <a:br>
              <a:rPr lang="en-US" altLang="en-US" sz="1800" b="1" dirty="0">
                <a:solidFill>
                  <a:srgbClr val="5A2DFD"/>
                </a:solidFill>
              </a:rPr>
            </a:br>
            <a:r>
              <a:rPr lang="en-US" altLang="en-US" sz="1100" b="1" dirty="0">
                <a:solidFill>
                  <a:srgbClr val="5A2DFD"/>
                </a:solidFill>
              </a:rPr>
              <a:t/>
            </a:r>
            <a:br>
              <a:rPr lang="en-US" altLang="en-US" sz="1100" b="1" dirty="0">
                <a:solidFill>
                  <a:srgbClr val="5A2DFD"/>
                </a:solidFill>
              </a:rPr>
            </a:br>
            <a:endParaRPr lang="en-US" altLang="en-US" sz="1000" b="1" i="1" u="sng" dirty="0">
              <a:solidFill>
                <a:srgbClr val="5A2DFD"/>
              </a:solidFill>
            </a:endParaRPr>
          </a:p>
        </p:txBody>
      </p:sp>
      <p:pic>
        <p:nvPicPr>
          <p:cNvPr id="3079" name="Picture 2" descr="Image result for indian emblem hd">
            <a:extLst>
              <a:ext uri="{FF2B5EF4-FFF2-40B4-BE49-F238E27FC236}">
                <a16:creationId xmlns:a16="http://schemas.microsoft.com/office/drawing/2014/main" xmlns="" id="{03585B53-20D6-476B-A721-4366203E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73025"/>
            <a:ext cx="844277" cy="143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AutoShape 11" descr="https://apis.mail.yahoo.com/ws/v3/mailboxes/@.id==VjN-BCNxdZurUmjFJqbMRUUJegvXpW-xVJJuFkMk7-ffTFqfKLoQHmxzx495ZuYuQIQ5OstHGQ2SvOzuBlPC52QM-g/messages/@.id==AL65qSIjC0Q3XNj9gg6OkJoGG4E/content/parts/@.id==2/thumbnail?appId=YMailNorrin&amp;downloadWhenThumbnailFails=true&amp;pid=2">
            <a:extLst>
              <a:ext uri="{FF2B5EF4-FFF2-40B4-BE49-F238E27FC236}">
                <a16:creationId xmlns:a16="http://schemas.microsoft.com/office/drawing/2014/main" xmlns="" id="{963B23AA-BC09-4B0A-863D-CA6C7A5C04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DFE371-62AB-4152-90FC-7BD6DFCE8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7" y="1766590"/>
            <a:ext cx="7632847" cy="4954885"/>
          </a:xfrm>
          <a:prstGeom prst="roundRect">
            <a:avLst>
              <a:gd name="adj" fmla="val 161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>
            <a:extLst>
              <a:ext uri="{FF2B5EF4-FFF2-40B4-BE49-F238E27FC236}">
                <a16:creationId xmlns:a16="http://schemas.microsoft.com/office/drawing/2014/main" xmlns="" id="{B56C5F15-8B74-4A60-9316-BDDC29A3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43900" y="5719763"/>
            <a:ext cx="719138" cy="258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82AC24-2411-4794-BF48-6879915DAAA2}" type="slidenum">
              <a:rPr lang="es-ES" altLang="en-US" sz="1200" b="1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s-ES" altLang="en-US" sz="1200" b="1">
              <a:solidFill>
                <a:srgbClr val="FFFFFF"/>
              </a:solidFill>
            </a:endParaRPr>
          </a:p>
        </p:txBody>
      </p:sp>
      <p:sp>
        <p:nvSpPr>
          <p:cNvPr id="14339" name="Title 4">
            <a:extLst>
              <a:ext uri="{FF2B5EF4-FFF2-40B4-BE49-F238E27FC236}">
                <a16:creationId xmlns:a16="http://schemas.microsoft.com/office/drawing/2014/main" xmlns="" id="{3E98404A-4CEA-4D70-9F70-E09E83D1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63"/>
            <a:ext cx="9144000" cy="695326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b="1">
                <a:solidFill>
                  <a:srgbClr val="FFFFFF"/>
                </a:solidFill>
              </a:rPr>
              <a:t>     </a:t>
            </a:r>
            <a:r>
              <a:rPr lang="en-IN" altLang="en-US" sz="2800" b="1">
                <a:solidFill>
                  <a:srgbClr val="FFFFFF"/>
                </a:solidFill>
              </a:rPr>
              <a:t>Focus of this year</a:t>
            </a:r>
            <a:r>
              <a:rPr lang="en-US" altLang="en-US" sz="2800" b="1">
                <a:solidFill>
                  <a:srgbClr val="FFFFFF"/>
                </a:solidFill>
              </a:rPr>
              <a:t> -  Cooking Competition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5B6A86FA-6EBA-4ACF-9234-DBF159BAE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5941273"/>
              </p:ext>
            </p:extLst>
          </p:nvPr>
        </p:nvGraphicFramePr>
        <p:xfrm>
          <a:off x="122634" y="609601"/>
          <a:ext cx="9021366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A1C62E-83B7-4FAA-B56A-A8D2A20D3547}"/>
              </a:ext>
            </a:extLst>
          </p:cNvPr>
          <p:cNvSpPr txBox="1"/>
          <p:nvPr/>
        </p:nvSpPr>
        <p:spPr>
          <a:xfrm>
            <a:off x="2627784" y="5661248"/>
            <a:ext cx="6435254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630238" algn="l"/>
              </a:tabLst>
              <a:defRPr/>
            </a:pPr>
            <a:endParaRPr lang="en-US" sz="1600" dirty="0">
              <a:solidFill>
                <a:prstClr val="black"/>
              </a:solidFill>
              <a:latin typeface="+mn-lt"/>
              <a:ea typeface="Calibri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630238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+mn-lt"/>
                <a:ea typeface="Calibri" pitchFamily="34" charset="0"/>
                <a:cs typeface="+mn-cs"/>
              </a:rPr>
              <a:t>Expenditure may be met from MME funds</a:t>
            </a:r>
            <a:r>
              <a:rPr lang="en-US" sz="1600" b="1" dirty="0">
                <a:solidFill>
                  <a:prstClr val="black"/>
                </a:solidFill>
                <a:latin typeface="+mn-lt"/>
                <a:ea typeface="Calibri" pitchFamily="34" charset="0"/>
                <a:cs typeface="+mn-cs"/>
              </a:rPr>
              <a:t>.</a:t>
            </a:r>
            <a:endParaRPr lang="en-US" sz="2400" b="1" dirty="0">
              <a:solidFill>
                <a:prstClr val="black"/>
              </a:solidFill>
              <a:latin typeface="+mn-lt"/>
              <a:ea typeface="Calibri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630238" algn="l"/>
              </a:tabLst>
              <a:defRPr/>
            </a:pPr>
            <a:endParaRPr lang="en-US" sz="1600" b="1" dirty="0">
              <a:solidFill>
                <a:prstClr val="black"/>
              </a:solidFill>
              <a:latin typeface="+mn-lt"/>
              <a:ea typeface="Calibri" pitchFamily="34" charset="0"/>
              <a:cs typeface="+mn-cs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F546DE18-A2D9-4741-9AD2-6B27F7889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xmlns="" id="{EAD5AAF5-1508-4C30-8B19-675457C41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695325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IN" altLang="en-US" sz="2800" b="1">
                <a:solidFill>
                  <a:srgbClr val="FFFFFF"/>
                </a:solidFill>
              </a:rPr>
              <a:t>Focus of this year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C373F7-9461-4B08-8F8C-594759D3A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000125"/>
            <a:ext cx="8466138" cy="5356225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0B050"/>
                </a:solidFill>
              </a:rPr>
              <a:t>Usage of Temples, Gurudwaras, Jails etc. for Mid Day Meal: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Temples, </a:t>
            </a:r>
            <a:r>
              <a:rPr lang="en-US" sz="1700" dirty="0" err="1">
                <a:solidFill>
                  <a:srgbClr val="0070C0"/>
                </a:solidFill>
              </a:rPr>
              <a:t>Gurudwaras</a:t>
            </a:r>
            <a:r>
              <a:rPr lang="en-US" sz="1700" dirty="0">
                <a:solidFill>
                  <a:srgbClr val="0070C0"/>
                </a:solidFill>
              </a:rPr>
              <a:t>, Jails etc. can be involved in Mid Day Meal Scheme.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C00000"/>
                </a:solidFill>
              </a:rPr>
              <a:t>Temples, </a:t>
            </a:r>
            <a:r>
              <a:rPr lang="en-US" sz="1700" dirty="0" err="1">
                <a:solidFill>
                  <a:srgbClr val="C00000"/>
                </a:solidFill>
              </a:rPr>
              <a:t>Gurudwaras</a:t>
            </a:r>
            <a:r>
              <a:rPr lang="en-US" sz="1700" dirty="0">
                <a:solidFill>
                  <a:srgbClr val="C00000"/>
                </a:solidFill>
              </a:rPr>
              <a:t> have greater reach among community</a:t>
            </a:r>
            <a:r>
              <a:rPr lang="en-US" sz="1700" dirty="0">
                <a:solidFill>
                  <a:srgbClr val="0070C0"/>
                </a:solidFill>
              </a:rPr>
              <a:t>, this can help in wider publicity for Mid Day Meal Scheme.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Temples, </a:t>
            </a:r>
            <a:r>
              <a:rPr lang="en-US" sz="1700" dirty="0" err="1">
                <a:solidFill>
                  <a:srgbClr val="0070C0"/>
                </a:solidFill>
              </a:rPr>
              <a:t>Gurudwaras</a:t>
            </a:r>
            <a:r>
              <a:rPr lang="en-US" sz="1700" dirty="0">
                <a:solidFill>
                  <a:srgbClr val="0070C0"/>
                </a:solidFill>
              </a:rPr>
              <a:t> can </a:t>
            </a:r>
            <a:r>
              <a:rPr lang="en-US" sz="1700" dirty="0">
                <a:solidFill>
                  <a:srgbClr val="C00000"/>
                </a:solidFill>
              </a:rPr>
              <a:t>adopt some schools </a:t>
            </a:r>
            <a:r>
              <a:rPr lang="en-US" sz="1700" dirty="0">
                <a:solidFill>
                  <a:srgbClr val="0070C0"/>
                </a:solidFill>
              </a:rPr>
              <a:t>for providing meals.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Enhanced </a:t>
            </a:r>
            <a:r>
              <a:rPr lang="en-US" sz="1700" dirty="0">
                <a:solidFill>
                  <a:srgbClr val="C00000"/>
                </a:solidFill>
              </a:rPr>
              <a:t>sense of ownership </a:t>
            </a:r>
            <a:r>
              <a:rPr lang="en-US" sz="1700" dirty="0">
                <a:solidFill>
                  <a:srgbClr val="0070C0"/>
                </a:solidFill>
              </a:rPr>
              <a:t>of the Mid Day Meal Scheme among the local community.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0B050"/>
                </a:solidFill>
              </a:rPr>
              <a:t>Uploading of videos, testimonials on </a:t>
            </a:r>
            <a:r>
              <a:rPr lang="en-US" sz="2000" b="1" dirty="0" err="1">
                <a:solidFill>
                  <a:srgbClr val="00B050"/>
                </a:solidFill>
              </a:rPr>
              <a:t>Shagun</a:t>
            </a:r>
            <a:r>
              <a:rPr lang="en-US" sz="2000" b="1" dirty="0">
                <a:solidFill>
                  <a:srgbClr val="00B050"/>
                </a:solidFill>
              </a:rPr>
              <a:t> web-portal</a:t>
            </a:r>
            <a:r>
              <a:rPr lang="en-US" sz="2000" b="1" dirty="0">
                <a:solidFill>
                  <a:srgbClr val="0070C0"/>
                </a:solidFill>
              </a:rPr>
              <a:t>: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 err="1">
                <a:solidFill>
                  <a:srgbClr val="0070C0"/>
                </a:solidFill>
              </a:rPr>
              <a:t>Shagun</a:t>
            </a:r>
            <a:r>
              <a:rPr lang="en-US" sz="1700" dirty="0">
                <a:solidFill>
                  <a:srgbClr val="0070C0"/>
                </a:solidFill>
              </a:rPr>
              <a:t> web-portal is an </a:t>
            </a:r>
            <a:r>
              <a:rPr lang="en-US" sz="1700" dirty="0">
                <a:solidFill>
                  <a:srgbClr val="C00000"/>
                </a:solidFill>
              </a:rPr>
              <a:t>innovation for repository of best practices </a:t>
            </a:r>
            <a:r>
              <a:rPr lang="en-US" sz="1700" dirty="0">
                <a:solidFill>
                  <a:srgbClr val="0070C0"/>
                </a:solidFill>
              </a:rPr>
              <a:t>which collates videos, testimonials, case studies and images of state-level innovations and success stories. 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Accordingly, relevant videos, testimonials of the innovative activities being carried out by States/UTs related to Mid Day Meal may be shared with this department so that the same may be uploaded on </a:t>
            </a:r>
            <a:r>
              <a:rPr lang="en-US" sz="1700" dirty="0" err="1">
                <a:solidFill>
                  <a:srgbClr val="0070C0"/>
                </a:solidFill>
              </a:rPr>
              <a:t>Shagun</a:t>
            </a:r>
            <a:r>
              <a:rPr lang="en-US" sz="1700" dirty="0">
                <a:solidFill>
                  <a:srgbClr val="0070C0"/>
                </a:solidFill>
              </a:rPr>
              <a:t>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</a:rPr>
              <a:t>https://repository.seshagun.nic.in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1700" dirty="0">
                <a:solidFill>
                  <a:srgbClr val="0070C0"/>
                </a:solidFill>
              </a:rPr>
              <a:t>repository after necessary approvals.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700" dirty="0">
              <a:solidFill>
                <a:srgbClr val="0070C0"/>
              </a:solidFill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IN" sz="1700" dirty="0">
              <a:solidFill>
                <a:srgbClr val="0070C0"/>
              </a:solidFill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xmlns="" id="{0D645C73-CB94-446D-B17E-6719019E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082BB5-B143-4F17-9B19-8D223B3D139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93243611-5A07-4958-AC0D-5E567CBF3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A5CCFE43-28CC-485D-ACC6-1EB204EA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639762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IN" altLang="en-US" sz="2800" b="1">
                <a:solidFill>
                  <a:srgbClr val="FFFFFF"/>
                </a:solidFill>
              </a:rPr>
              <a:t>Focus of this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97B8AA-67A1-49A1-8F3C-519A2BD6A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6613"/>
            <a:ext cx="8580438" cy="5651500"/>
          </a:xfrm>
        </p:spPr>
        <p:txBody>
          <a:bodyPr rtlCol="0">
            <a:noAutofit/>
          </a:bodyPr>
          <a:lstStyle/>
          <a:p>
            <a:pPr marL="457200" lvl="1" indent="0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altLang="en-US" sz="2400" b="1" dirty="0" err="1">
                <a:solidFill>
                  <a:srgbClr val="00B050"/>
                </a:solidFill>
              </a:rPr>
              <a:t>Tithi</a:t>
            </a:r>
            <a:r>
              <a:rPr lang="en-IN" altLang="en-US" sz="2400" b="1" dirty="0">
                <a:solidFill>
                  <a:srgbClr val="00B050"/>
                </a:solidFill>
              </a:rPr>
              <a:t> </a:t>
            </a:r>
            <a:r>
              <a:rPr lang="en-IN" altLang="en-US" sz="2400" b="1" dirty="0" err="1">
                <a:solidFill>
                  <a:srgbClr val="00B050"/>
                </a:solidFill>
              </a:rPr>
              <a:t>Bhojan</a:t>
            </a:r>
            <a:endParaRPr lang="en-IN" sz="2400" dirty="0">
              <a:solidFill>
                <a:srgbClr val="00B050"/>
              </a:solidFill>
            </a:endParaRP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000" dirty="0" err="1">
                <a:solidFill>
                  <a:srgbClr val="0070C0"/>
                </a:solidFill>
              </a:rPr>
              <a:t>Tithi</a:t>
            </a:r>
            <a:r>
              <a:rPr lang="en-IN" sz="2000" dirty="0">
                <a:solidFill>
                  <a:srgbClr val="0070C0"/>
                </a:solidFill>
              </a:rPr>
              <a:t> </a:t>
            </a:r>
            <a:r>
              <a:rPr lang="en-IN" sz="2000" dirty="0" err="1">
                <a:solidFill>
                  <a:srgbClr val="0070C0"/>
                </a:solidFill>
              </a:rPr>
              <a:t>Bhojan</a:t>
            </a:r>
            <a:r>
              <a:rPr lang="en-IN" sz="2000" dirty="0">
                <a:solidFill>
                  <a:srgbClr val="0070C0"/>
                </a:solidFill>
              </a:rPr>
              <a:t>, is a </a:t>
            </a:r>
            <a:r>
              <a:rPr lang="en-IN" sz="2000" dirty="0">
                <a:solidFill>
                  <a:srgbClr val="C00000"/>
                </a:solidFill>
              </a:rPr>
              <a:t>community participation </a:t>
            </a:r>
            <a:r>
              <a:rPr lang="en-IN" sz="2000" dirty="0">
                <a:solidFill>
                  <a:srgbClr val="0070C0"/>
                </a:solidFill>
              </a:rPr>
              <a:t>programme initiated by Gujarat. </a:t>
            </a: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000" dirty="0">
                <a:solidFill>
                  <a:srgbClr val="0070C0"/>
                </a:solidFill>
              </a:rPr>
              <a:t>Community provides </a:t>
            </a:r>
            <a:r>
              <a:rPr lang="en-IN" sz="2000" dirty="0">
                <a:solidFill>
                  <a:srgbClr val="C00000"/>
                </a:solidFill>
              </a:rPr>
              <a:t>full meal or additional items </a:t>
            </a:r>
            <a:r>
              <a:rPr lang="en-IN" sz="2000" dirty="0">
                <a:solidFill>
                  <a:srgbClr val="0070C0"/>
                </a:solidFill>
              </a:rPr>
              <a:t>on special occasions, birthdays, marriages, anniversaries, days of national importance and other festivals etc.</a:t>
            </a: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000" dirty="0">
                <a:solidFill>
                  <a:srgbClr val="C00000"/>
                </a:solidFill>
              </a:rPr>
              <a:t>Guidelines issued </a:t>
            </a:r>
            <a:r>
              <a:rPr lang="en-IN" sz="2000" dirty="0">
                <a:solidFill>
                  <a:srgbClr val="0070C0"/>
                </a:solidFill>
              </a:rPr>
              <a:t>on </a:t>
            </a:r>
            <a:r>
              <a:rPr lang="en-IN" sz="2000" dirty="0" err="1">
                <a:solidFill>
                  <a:srgbClr val="0070C0"/>
                </a:solidFill>
              </a:rPr>
              <a:t>Tithi</a:t>
            </a:r>
            <a:r>
              <a:rPr lang="en-IN" sz="2000" dirty="0">
                <a:solidFill>
                  <a:srgbClr val="0070C0"/>
                </a:solidFill>
              </a:rPr>
              <a:t> </a:t>
            </a:r>
            <a:r>
              <a:rPr lang="en-IN" sz="2000" dirty="0" err="1">
                <a:solidFill>
                  <a:srgbClr val="0070C0"/>
                </a:solidFill>
              </a:rPr>
              <a:t>Bhojan</a:t>
            </a:r>
            <a:r>
              <a:rPr lang="en-IN" sz="2000" dirty="0">
                <a:solidFill>
                  <a:srgbClr val="0070C0"/>
                </a:solidFill>
              </a:rPr>
              <a:t> on 26</a:t>
            </a:r>
            <a:r>
              <a:rPr lang="en-IN" sz="2000" baseline="30000" dirty="0">
                <a:solidFill>
                  <a:srgbClr val="0070C0"/>
                </a:solidFill>
              </a:rPr>
              <a:t>th</a:t>
            </a:r>
            <a:r>
              <a:rPr lang="en-IN" sz="2000" dirty="0">
                <a:solidFill>
                  <a:srgbClr val="0070C0"/>
                </a:solidFill>
              </a:rPr>
              <a:t> October, 2018. </a:t>
            </a: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 has been adopted by the States &amp; UTs of Assam (</a:t>
            </a:r>
            <a:r>
              <a:rPr lang="en-US" sz="2000" dirty="0" err="1">
                <a:solidFill>
                  <a:srgbClr val="0070C0"/>
                </a:solidFill>
              </a:rPr>
              <a:t>Sampriti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Andhra Pradesh(</a:t>
            </a:r>
            <a:r>
              <a:rPr lang="en-US" sz="2000" dirty="0" err="1">
                <a:solidFill>
                  <a:srgbClr val="0070C0"/>
                </a:solidFill>
              </a:rPr>
              <a:t>Vindu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Bhojanam</a:t>
            </a:r>
            <a:r>
              <a:rPr lang="en-US" sz="2000" dirty="0">
                <a:solidFill>
                  <a:srgbClr val="0070C0"/>
                </a:solidFill>
              </a:rPr>
              <a:t>), Punjab (</a:t>
            </a:r>
            <a:r>
              <a:rPr lang="en-US" sz="2000" dirty="0" err="1">
                <a:solidFill>
                  <a:srgbClr val="0070C0"/>
                </a:solidFill>
              </a:rPr>
              <a:t>Priti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Dadra &amp; Nagar Haveli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Daman &amp; Diu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Karnataka (</a:t>
            </a:r>
            <a:r>
              <a:rPr lang="en-US" sz="2000" dirty="0" err="1">
                <a:solidFill>
                  <a:srgbClr val="0070C0"/>
                </a:solidFill>
              </a:rPr>
              <a:t>Shalegagi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Naavu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Neevu</a:t>
            </a:r>
            <a:r>
              <a:rPr lang="en-US" sz="2000" dirty="0">
                <a:solidFill>
                  <a:srgbClr val="0070C0"/>
                </a:solidFill>
              </a:rPr>
              <a:t>), Madhya Pradesh, </a:t>
            </a:r>
            <a:r>
              <a:rPr lang="en-US" sz="2000" dirty="0" err="1">
                <a:solidFill>
                  <a:srgbClr val="0070C0"/>
                </a:solidFill>
              </a:rPr>
              <a:t>Maharastra</a:t>
            </a:r>
            <a:r>
              <a:rPr lang="en-US" sz="2000" dirty="0">
                <a:solidFill>
                  <a:srgbClr val="0070C0"/>
                </a:solidFill>
              </a:rPr>
              <a:t> (</a:t>
            </a:r>
            <a:r>
              <a:rPr lang="en-US" sz="2000" dirty="0" err="1">
                <a:solidFill>
                  <a:srgbClr val="0070C0"/>
                </a:solidFill>
              </a:rPr>
              <a:t>Sneh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Chandigarh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Puducherry (Anna </a:t>
            </a:r>
            <a:r>
              <a:rPr lang="en-US" sz="2000" dirty="0" err="1">
                <a:solidFill>
                  <a:srgbClr val="0070C0"/>
                </a:solidFill>
              </a:rPr>
              <a:t>Dhanam</a:t>
            </a:r>
            <a:r>
              <a:rPr lang="en-US" sz="2000" dirty="0">
                <a:solidFill>
                  <a:srgbClr val="0070C0"/>
                </a:solidFill>
              </a:rPr>
              <a:t>), Haryana (</a:t>
            </a:r>
            <a:r>
              <a:rPr lang="en-US" sz="2000" dirty="0" err="1">
                <a:solidFill>
                  <a:srgbClr val="0070C0"/>
                </a:solidFill>
              </a:rPr>
              <a:t>Beti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Janamdin</a:t>
            </a:r>
            <a:r>
              <a:rPr lang="en-US" sz="2000" dirty="0">
                <a:solidFill>
                  <a:srgbClr val="0070C0"/>
                </a:solidFill>
              </a:rPr>
              <a:t>), Tamil Nadu (</a:t>
            </a:r>
            <a:r>
              <a:rPr lang="en-US" sz="2000" dirty="0" err="1">
                <a:solidFill>
                  <a:srgbClr val="0070C0"/>
                </a:solidFill>
              </a:rPr>
              <a:t>Nal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Virundhu</a:t>
            </a:r>
            <a:r>
              <a:rPr lang="en-US" sz="2000" dirty="0">
                <a:solidFill>
                  <a:srgbClr val="0070C0"/>
                </a:solidFill>
              </a:rPr>
              <a:t>) and </a:t>
            </a:r>
            <a:r>
              <a:rPr lang="en-US" sz="2000" dirty="0" err="1">
                <a:solidFill>
                  <a:srgbClr val="0070C0"/>
                </a:solidFill>
              </a:rPr>
              <a:t>Uttarakhand</a:t>
            </a:r>
            <a:r>
              <a:rPr lang="en-US" sz="2000" dirty="0">
                <a:solidFill>
                  <a:srgbClr val="0070C0"/>
                </a:solidFill>
              </a:rPr>
              <a:t>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). 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xmlns="" id="{9F5E7E7B-32C2-47FC-B856-E9D355CE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C15EAD-176F-4263-8ADB-074BE15E5D1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D4BA9617-049B-45BF-AA52-DF6D41E94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xmlns="" id="{1532D5D0-352D-4ACD-8F37-E235F03F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033AE4-1AC7-4B93-8A63-8D050A1F0CD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xmlns="" id="{01A36BC6-0B20-4102-A664-D018147F1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r="8333"/>
          <a:stretch>
            <a:fillRect/>
          </a:stretch>
        </p:blipFill>
        <p:spPr bwMode="auto">
          <a:xfrm>
            <a:off x="107950" y="633413"/>
            <a:ext cx="900112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le 1">
            <a:extLst>
              <a:ext uri="{FF2B5EF4-FFF2-40B4-BE49-F238E27FC236}">
                <a16:creationId xmlns:a16="http://schemas.microsoft.com/office/drawing/2014/main" xmlns="" id="{8EEC1E3F-EC2A-46AE-923D-569554B92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325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IN" altLang="en-US" sz="2800" b="1">
                <a:solidFill>
                  <a:srgbClr val="FFFFFF"/>
                </a:solidFill>
              </a:rPr>
              <a:t>Focus of this year 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16714DE6-A254-42BF-994A-28AE10C34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>
            <a:extLst>
              <a:ext uri="{FF2B5EF4-FFF2-40B4-BE49-F238E27FC236}">
                <a16:creationId xmlns:a16="http://schemas.microsoft.com/office/drawing/2014/main" xmlns="" id="{41FA7217-25EF-4C56-94E1-748B3CB71F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DA7D349-3285-46D1-809B-02E21BCA6FAF}"/>
              </a:ext>
            </a:extLst>
          </p:cNvPr>
          <p:cNvSpPr/>
          <p:nvPr/>
        </p:nvSpPr>
        <p:spPr>
          <a:xfrm>
            <a:off x="3352800" y="801688"/>
            <a:ext cx="369888" cy="4937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E18C35E-6BF3-49FB-B7E2-CD6E810C3D16}"/>
              </a:ext>
            </a:extLst>
          </p:cNvPr>
          <p:cNvSpPr/>
          <p:nvPr/>
        </p:nvSpPr>
        <p:spPr>
          <a:xfrm>
            <a:off x="3694113" y="1712913"/>
            <a:ext cx="369887" cy="4921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AAEB5C1-98F5-4A72-ACC1-A2465C588534}"/>
              </a:ext>
            </a:extLst>
          </p:cNvPr>
          <p:cNvSpPr/>
          <p:nvPr/>
        </p:nvSpPr>
        <p:spPr>
          <a:xfrm>
            <a:off x="4041775" y="2616200"/>
            <a:ext cx="369888" cy="4937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93B8B4F-8FC5-4553-9EFB-8A5C786CAFB4}"/>
              </a:ext>
            </a:extLst>
          </p:cNvPr>
          <p:cNvSpPr/>
          <p:nvPr/>
        </p:nvSpPr>
        <p:spPr>
          <a:xfrm>
            <a:off x="4267200" y="3646488"/>
            <a:ext cx="369888" cy="4937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399E925D-8B9A-4402-B2B7-272222F5AE67}"/>
              </a:ext>
            </a:extLst>
          </p:cNvPr>
          <p:cNvSpPr/>
          <p:nvPr/>
        </p:nvSpPr>
        <p:spPr>
          <a:xfrm>
            <a:off x="4495800" y="4560888"/>
            <a:ext cx="369888" cy="4937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12FD061-6A6C-4C70-8A47-EBC5E935DD9D}"/>
              </a:ext>
            </a:extLst>
          </p:cNvPr>
          <p:cNvSpPr/>
          <p:nvPr/>
        </p:nvSpPr>
        <p:spPr>
          <a:xfrm>
            <a:off x="4800600" y="5475288"/>
            <a:ext cx="369888" cy="4937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1FCFBA1-F7D3-4974-9010-C396C2336D94}"/>
              </a:ext>
            </a:extLst>
          </p:cNvPr>
          <p:cNvSpPr txBox="1"/>
          <p:nvPr/>
        </p:nvSpPr>
        <p:spPr>
          <a:xfrm>
            <a:off x="3425825" y="849313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white"/>
                </a:solidFill>
                <a:latin typeface="Calibri"/>
                <a:cs typeface="+mn-cs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79DB8F1-0F6E-41A6-A61E-C55F30293E36}"/>
              </a:ext>
            </a:extLst>
          </p:cNvPr>
          <p:cNvSpPr txBox="1"/>
          <p:nvPr/>
        </p:nvSpPr>
        <p:spPr>
          <a:xfrm>
            <a:off x="3756025" y="1708150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black"/>
                </a:solidFill>
                <a:latin typeface="Calibri"/>
                <a:cs typeface="+mn-cs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E217155-E324-42B6-8A89-8580764E7C67}"/>
              </a:ext>
            </a:extLst>
          </p:cNvPr>
          <p:cNvSpPr txBox="1"/>
          <p:nvPr/>
        </p:nvSpPr>
        <p:spPr>
          <a:xfrm>
            <a:off x="4103688" y="2616200"/>
            <a:ext cx="331787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white"/>
                </a:solidFill>
                <a:latin typeface="Calibri"/>
                <a:cs typeface="+mn-cs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3ADA17D-7416-4EB1-87E4-CB9B8345B345}"/>
              </a:ext>
            </a:extLst>
          </p:cNvPr>
          <p:cNvSpPr txBox="1"/>
          <p:nvPr/>
        </p:nvSpPr>
        <p:spPr>
          <a:xfrm>
            <a:off x="4343400" y="3694113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black"/>
                </a:solidFill>
                <a:latin typeface="Calibri"/>
                <a:cs typeface="+mn-cs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5D91980-8707-4BB9-934A-451FFD2E8934}"/>
              </a:ext>
            </a:extLst>
          </p:cNvPr>
          <p:cNvSpPr txBox="1"/>
          <p:nvPr/>
        </p:nvSpPr>
        <p:spPr>
          <a:xfrm>
            <a:off x="4572000" y="4608513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white"/>
                </a:solidFill>
                <a:latin typeface="Calibri"/>
                <a:cs typeface="+mn-cs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A0B74A3-E554-4314-9119-9A39154F90A7}"/>
              </a:ext>
            </a:extLst>
          </p:cNvPr>
          <p:cNvSpPr txBox="1"/>
          <p:nvPr/>
        </p:nvSpPr>
        <p:spPr>
          <a:xfrm>
            <a:off x="4876800" y="5461000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black"/>
                </a:solidFill>
                <a:latin typeface="Calibri"/>
                <a:cs typeface="+mn-cs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082EEC4-5EAD-461F-92C6-021E0AD13FB4}"/>
              </a:ext>
            </a:extLst>
          </p:cNvPr>
          <p:cNvSpPr txBox="1"/>
          <p:nvPr/>
        </p:nvSpPr>
        <p:spPr>
          <a:xfrm>
            <a:off x="4743450" y="3524250"/>
            <a:ext cx="4176713" cy="666750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Graphical dashboard: Reports are generated and displayed online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B3254EE-E1BF-4712-A038-AE724D592BB5}"/>
              </a:ext>
            </a:extLst>
          </p:cNvPr>
          <p:cNvSpPr txBox="1"/>
          <p:nvPr/>
        </p:nvSpPr>
        <p:spPr>
          <a:xfrm>
            <a:off x="4951413" y="4567238"/>
            <a:ext cx="4176712" cy="668337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Drill down reports from State to school level are available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7DC0F39-1435-48B4-800D-2CBA15E6936A}"/>
              </a:ext>
            </a:extLst>
          </p:cNvPr>
          <p:cNvSpPr txBox="1"/>
          <p:nvPr/>
        </p:nvSpPr>
        <p:spPr>
          <a:xfrm>
            <a:off x="5410200" y="5461000"/>
            <a:ext cx="3509963" cy="954088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Daily email alerts are sent to States and UTs level regarding implementation of AMS.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CF72141-74B4-4CAB-8BD6-9FC9E1AE739B}"/>
              </a:ext>
            </a:extLst>
          </p:cNvPr>
          <p:cNvSpPr txBox="1"/>
          <p:nvPr/>
        </p:nvSpPr>
        <p:spPr>
          <a:xfrm>
            <a:off x="4462463" y="2578100"/>
            <a:ext cx="4511675" cy="954088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States/UTs are using various technologies (SMS/ IVRS/ Mobile App) for daily data collection.</a:t>
            </a:r>
          </a:p>
        </p:txBody>
      </p:sp>
      <p:pic>
        <p:nvPicPr>
          <p:cNvPr id="19475" name="Picture 2" descr="E:\MDM\MIS\MIS_JS_18.12.2014\MIS1.jpeg">
            <a:extLst>
              <a:ext uri="{FF2B5EF4-FFF2-40B4-BE49-F238E27FC236}">
                <a16:creationId xmlns:a16="http://schemas.microsoft.com/office/drawing/2014/main" xmlns="" id="{5F1355CB-E777-4D99-A8F9-D3DD9055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"/>
          <a:stretch>
            <a:fillRect/>
          </a:stretch>
        </p:blipFill>
        <p:spPr bwMode="auto">
          <a:xfrm rot="1211856">
            <a:off x="436563" y="2446338"/>
            <a:ext cx="3457575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5" name="Title 1">
            <a:extLst>
              <a:ext uri="{FF2B5EF4-FFF2-40B4-BE49-F238E27FC236}">
                <a16:creationId xmlns:a16="http://schemas.microsoft.com/office/drawing/2014/main" xmlns="" id="{FDA101B1-50E6-4AFB-9094-562371EAA9A7}"/>
              </a:ext>
            </a:extLst>
          </p:cNvPr>
          <p:cNvSpPr txBox="1">
            <a:spLocks/>
          </p:cNvSpPr>
          <p:nvPr/>
        </p:nvSpPr>
        <p:spPr bwMode="auto">
          <a:xfrm>
            <a:off x="0" y="-9525"/>
            <a:ext cx="9144000" cy="666750"/>
          </a:xfrm>
          <a:prstGeom prst="rect">
            <a:avLst/>
          </a:prstGeom>
          <a:solidFill>
            <a:srgbClr val="558ED5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733" b="1">
                <a:solidFill>
                  <a:srgbClr val="FFFFFF"/>
                </a:solidFill>
                <a:cs typeface="+mn-cs"/>
              </a:rPr>
              <a:t>Automated Monitoring System</a:t>
            </a:r>
          </a:p>
        </p:txBody>
      </p:sp>
      <p:sp>
        <p:nvSpPr>
          <p:cNvPr id="36887" name="TextBox 25">
            <a:extLst>
              <a:ext uri="{FF2B5EF4-FFF2-40B4-BE49-F238E27FC236}">
                <a16:creationId xmlns:a16="http://schemas.microsoft.com/office/drawing/2014/main" xmlns="" id="{FE026A61-C448-40B7-87DC-A4CC21DBE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388" y="854075"/>
            <a:ext cx="4511675" cy="666750"/>
          </a:xfrm>
          <a:prstGeom prst="rect">
            <a:avLst/>
          </a:prstGeom>
          <a:noFill/>
          <a:ln>
            <a:noFill/>
          </a:ln>
          <a:extLst/>
        </p:spPr>
        <p:txBody>
          <a:bodyPr lIns="91439" tIns="45719" rIns="91439" bIns="4571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867" b="1" dirty="0">
                <a:solidFill>
                  <a:srgbClr val="0070C0"/>
                </a:solidFill>
                <a:latin typeface="Calibri" panose="020F0502020204030204" pitchFamily="34" charset="0"/>
              </a:rPr>
              <a:t>AMS is used to monitor MDMS on real time basis. </a:t>
            </a:r>
            <a:endParaRPr lang="en-IN" altLang="en-US" sz="1867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9478" name="Rectangle 1">
            <a:extLst>
              <a:ext uri="{FF2B5EF4-FFF2-40B4-BE49-F238E27FC236}">
                <a16:creationId xmlns:a16="http://schemas.microsoft.com/office/drawing/2014/main" xmlns="" id="{9C1AD8F0-D644-4285-8524-1E4A3E942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8" y="1701800"/>
            <a:ext cx="4845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Schools need to share the daily data on number of meals and reasons if meals are not served.</a:t>
            </a:r>
            <a:endParaRPr lang="en-IN" altLang="en-US" sz="1800">
              <a:solidFill>
                <a:srgbClr val="0070C0"/>
              </a:solidFill>
            </a:endParaRPr>
          </a:p>
        </p:txBody>
      </p:sp>
      <p:sp>
        <p:nvSpPr>
          <p:cNvPr id="19479" name="Slide Number Placeholder 25">
            <a:extLst>
              <a:ext uri="{FF2B5EF4-FFF2-40B4-BE49-F238E27FC236}">
                <a16:creationId xmlns:a16="http://schemas.microsoft.com/office/drawing/2014/main" xmlns="" id="{30097F31-EF93-4C07-AA19-A9E475E5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2EA8D0-6835-4927-A216-40A9330EEE7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xmlns="" id="{D90C106B-AEB9-4608-849F-02603A2A7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39217FF-6C1A-4C7C-ADB3-B4B07E5577E3}"/>
              </a:ext>
            </a:extLst>
          </p:cNvPr>
          <p:cNvSpPr txBox="1">
            <a:spLocks/>
          </p:cNvSpPr>
          <p:nvPr/>
        </p:nvSpPr>
        <p:spPr>
          <a:xfrm>
            <a:off x="13590" y="0"/>
            <a:ext cx="9130410" cy="52322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wrap="square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Status of implementation of MIS &amp; AMS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3BE95-97FB-4365-8910-1F7DB99A68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C54A8FAA-5FFA-41A7-8A13-43C20C9F5E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319553"/>
              </p:ext>
            </p:extLst>
          </p:nvPr>
        </p:nvGraphicFramePr>
        <p:xfrm>
          <a:off x="755576" y="1196752"/>
          <a:ext cx="7632847" cy="5159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87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3F800-CF4B-4B17-8A6D-3659A73D0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585788"/>
          </a:xfrm>
          <a:solidFill>
            <a:srgbClr val="558ED5"/>
          </a:solidFill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altLang="en-US" sz="3200" b="1" dirty="0">
                <a:solidFill>
                  <a:srgbClr val="FFFFFF"/>
                </a:solidFill>
                <a:ea typeface="+mn-ea"/>
                <a:cs typeface="+mn-cs"/>
              </a:rPr>
              <a:t>Centralized Kitchens only in Urban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562C3A-2C29-45E1-BE76-15A8AB4C5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81075"/>
            <a:ext cx="8807450" cy="5445125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sz="2800" dirty="0">
                <a:solidFill>
                  <a:srgbClr val="0070C0"/>
                </a:solidFill>
              </a:rPr>
              <a:t>The National Food Security Act, 2013 and MDM Rules, 2015 (as amended on 16</a:t>
            </a:r>
            <a:r>
              <a:rPr lang="en-IN" sz="2800" baseline="30000" dirty="0">
                <a:solidFill>
                  <a:srgbClr val="0070C0"/>
                </a:solidFill>
              </a:rPr>
              <a:t>th</a:t>
            </a:r>
            <a:r>
              <a:rPr lang="en-IN" sz="2800" dirty="0">
                <a:solidFill>
                  <a:srgbClr val="0070C0"/>
                </a:solidFill>
              </a:rPr>
              <a:t> April, 2019) provide that 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N" sz="2800" dirty="0"/>
          </a:p>
          <a:p>
            <a:pPr marL="268288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268288" algn="l"/>
              </a:tabLst>
              <a:defRPr/>
            </a:pP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“Every school shall have the facility for cooking meal in hygienic manner. Schools </a:t>
            </a:r>
            <a:r>
              <a:rPr lang="en-IN" sz="28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 urban areas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may use the facility of centralized kitchens for cooking meals wherever required in </a:t>
            </a:r>
            <a:r>
              <a:rPr lang="en-IN" sz="28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accordance with the guidelines issued by the Central Government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and the meal shall be served to the children at respective school only”  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DD90BA67-3540-46A9-A2F1-50F07065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91A43A-0D72-4568-A2B1-3417C69B114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2B7B0BBD-CC94-48B0-9573-E7B80F9C5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AEE54211-DA9A-442A-A63B-689C6C2650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8575"/>
            <a:ext cx="9144000" cy="638175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b="1">
                <a:solidFill>
                  <a:srgbClr val="FFFFFF"/>
                </a:solidFill>
              </a:rPr>
              <a:t>Social  Audit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0C498D-C010-4F04-85D6-9353AFEC3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765175"/>
            <a:ext cx="8748712" cy="57546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Social Audit is </a:t>
            </a:r>
            <a:r>
              <a:rPr lang="en-I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collective monitoring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a scheme by people’s active involvement.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covers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issues of </a:t>
            </a:r>
            <a:r>
              <a:rPr lang="en-I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equity and equality along with expenditure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 programme implementation.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Social Audit Units setup under MNREGS, may be actively involved in conducting Social Audit of MDM in all districts.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Key Features and Benefits: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informs and educates people about their rights and entitlements.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provides a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collective platform for people to ask queries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express their needs and grievances.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promotes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people's participation 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all stages of implementation of programme.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brings about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transparency and accountability 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Government schemes.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strengthens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decentralised governance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2532" name="Slide Number Placeholder 4">
            <a:extLst>
              <a:ext uri="{FF2B5EF4-FFF2-40B4-BE49-F238E27FC236}">
                <a16:creationId xmlns:a16="http://schemas.microsoft.com/office/drawing/2014/main" xmlns="" id="{D49ABAB3-B7F5-4422-9077-E2210D4E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4F278E-CDE1-47D8-9F4C-07359CC232D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B45EB8C1-582E-4B7A-8D5C-2A20E67D9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084469"/>
              </p:ext>
            </p:extLst>
          </p:nvPr>
        </p:nvGraphicFramePr>
        <p:xfrm>
          <a:off x="446056" y="1451477"/>
          <a:ext cx="8251887" cy="3652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75">
                  <a:extLst>
                    <a:ext uri="{9D8B030D-6E8A-4147-A177-3AD203B41FA5}">
                      <a16:colId xmlns:a16="http://schemas.microsoft.com/office/drawing/2014/main" xmlns="" val="384371327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xmlns="" val="4194860257"/>
                    </a:ext>
                  </a:extLst>
                </a:gridCol>
              </a:tblGrid>
              <a:tr h="18442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Name of State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Timely release of fund from </a:t>
                      </a:r>
                    </a:p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State to District / School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109545805"/>
                  </a:ext>
                </a:extLst>
              </a:tr>
              <a:tr h="1807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Jharkhand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 smtClean="0">
                          <a:solidFill>
                            <a:srgbClr val="0070C0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Delay</a:t>
                      </a:r>
                      <a:endParaRPr lang="en-IN" sz="2400" b="1" kern="1200" dirty="0">
                        <a:solidFill>
                          <a:srgbClr val="0070C0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58909144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4540F264-25A8-42B5-A89E-5BB9874A212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35531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   Status of Flow of Funds from State to School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3BE95-97FB-4365-8910-1F7DB99A68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val="41846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28021"/>
            <a:ext cx="9144000" cy="639534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PAB  Recommendations of Central Assistance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2436F-A003-49D2-BDA8-A65B203CD7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57169" y="347788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+mn-cs"/>
              </a:rPr>
              <a:t>(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+mn-cs"/>
              </a:rPr>
              <a:t>Rs. in Lakhs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+mn-cs"/>
              </a:rPr>
              <a:t>)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imes New Roman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491786"/>
              </p:ext>
            </p:extLst>
          </p:nvPr>
        </p:nvGraphicFramePr>
        <p:xfrm>
          <a:off x="241299" y="1602291"/>
          <a:ext cx="8661401" cy="273367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188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31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94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2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471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995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S. 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State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PAB Approval for  FY 2018-19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Proposal for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FY 2019-20 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PAB Recommendations for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FY - 2019-20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4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Jharkhand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33458.75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43387.98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3" action="ppaction://hlinksldjump"/>
                        </a:rPr>
                        <a:t>38801.06</a:t>
                      </a:r>
                      <a:endParaRPr lang="en-US" sz="24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Coverage of Children (Primary &amp; U. Primary)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35228537"/>
              </p:ext>
            </p:extLst>
          </p:nvPr>
        </p:nvGraphicFramePr>
        <p:xfrm>
          <a:off x="5105400" y="1295400"/>
          <a:ext cx="375288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690882"/>
              </p:ext>
            </p:extLst>
          </p:nvPr>
        </p:nvGraphicFramePr>
        <p:xfrm>
          <a:off x="228600" y="1988840"/>
          <a:ext cx="4789766" cy="352839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58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4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6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93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42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42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86399">
                <a:tc grid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Children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 (Primary)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Children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(Upper Primary)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0578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State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PAB Approval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%age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PAB Approval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%age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1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Jharkhand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22,55,807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18,53,537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9,54,152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8,52,179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2436F-A003-49D2-BDA8-A65B203CD7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solidFill>
            <a:srgbClr val="00B0F0"/>
          </a:solidFill>
          <a:ln>
            <a:solidFill>
              <a:srgbClr val="00B0F0"/>
            </a:solidFill>
            <a:miter lim="800000"/>
            <a:headEnd/>
            <a:tailEnd/>
          </a:ln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altLang="en-US" sz="3400" b="1" smtClean="0">
                <a:solidFill>
                  <a:schemeClr val="bg1"/>
                </a:solidFill>
                <a:latin typeface="Bahnschrift Light" panose="020B0502040204020203" pitchFamily="34" charset="0"/>
                <a:ea typeface="Aharoni"/>
                <a:cs typeface="Aharoni"/>
              </a:rPr>
              <a:t>A meal to a Child is an offering to the Divinity</a:t>
            </a:r>
            <a:r>
              <a:rPr lang="en-US" altLang="en-US" sz="3600" b="1" smtClean="0">
                <a:solidFill>
                  <a:schemeClr val="bg1"/>
                </a:solidFill>
                <a:latin typeface="Bahnschrift Light" panose="020B0502040204020203" pitchFamily="34" charset="0"/>
                <a:ea typeface="Aharoni"/>
                <a:cs typeface="Aharoni"/>
              </a:rPr>
              <a:t/>
            </a:r>
            <a:br>
              <a:rPr lang="en-US" altLang="en-US" sz="3600" b="1" smtClean="0">
                <a:solidFill>
                  <a:schemeClr val="bg1"/>
                </a:solidFill>
                <a:latin typeface="Bahnschrift Light" panose="020B0502040204020203" pitchFamily="34" charset="0"/>
                <a:ea typeface="Aharoni"/>
                <a:cs typeface="Aharoni"/>
              </a:rPr>
            </a:br>
            <a:endParaRPr lang="en-IN" altLang="en-US" sz="3600" b="1" smtClean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2775" y="6211888"/>
            <a:ext cx="3419475" cy="6461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Thank You</a:t>
            </a:r>
            <a:endParaRPr lang="en-IN" sz="36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Picture 7" descr="C:\Users\hp\Desktop\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340768"/>
            <a:ext cx="6768752" cy="4899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50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-14967"/>
            <a:ext cx="9144000" cy="639534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Jharkhand:     Proposals and Recommendations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099813"/>
              </p:ext>
            </p:extLst>
          </p:nvPr>
        </p:nvGraphicFramePr>
        <p:xfrm>
          <a:off x="0" y="624567"/>
          <a:ext cx="9144000" cy="5931523"/>
        </p:xfrm>
        <a:graphic>
          <a:graphicData uri="http://schemas.openxmlformats.org/drawingml/2006/table">
            <a:tbl>
              <a:tblPr/>
              <a:tblGrid>
                <a:gridCol w="59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3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5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07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430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4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S. N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Component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PAB Approval 2018-19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Proposal for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2019-20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Recommendation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2019-20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(Pry)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2251113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2294782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1905681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(U Pry)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954152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997048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886515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NCLP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Pry &amp; </a:t>
                      </a:r>
                      <a:r>
                        <a:rPr lang="en-IN" sz="1800" b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Upy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0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NCLP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Cook cum Helper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81577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79591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79591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Drought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(Pry)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en-IN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1701348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1701348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94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(U Pry)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en-IN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744254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744254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7.3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en-IN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7.4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Cook-cum-Helpers 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en-IN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60496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60496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4588901"/>
                  </a:ext>
                </a:extLst>
              </a:tr>
              <a:tr h="280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cum Store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en-IN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en-IN" sz="1800" b="0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4621669"/>
                  </a:ext>
                </a:extLst>
              </a:tr>
              <a:tr h="273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cum stores (Repair) 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5124426"/>
                  </a:ext>
                </a:extLst>
              </a:tr>
              <a:tr h="280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Devices (Rep.)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30497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30497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849965"/>
                  </a:ext>
                </a:extLst>
              </a:tr>
              <a:tr h="3247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School Nutrition Gardens</a:t>
                      </a:r>
                      <a:endParaRPr lang="en-IN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17532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17532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537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Supplementary nutrition (no. of children)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  <a:endParaRPr lang="en-IN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12,49,896</a:t>
                      </a:r>
                      <a:endParaRPr lang="en-IN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12,49,896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1998614"/>
                  </a:ext>
                </a:extLst>
              </a:tr>
              <a:tr h="32475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kern="120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Central Assistance (Rs in Lakh)</a:t>
                      </a:r>
                      <a:endParaRPr lang="en-US" sz="1400" b="1" kern="12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1800" b="1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33458.75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43387.98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38801.06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3442930"/>
                  </a:ext>
                </a:extLst>
              </a:tr>
            </a:tbl>
          </a:graphicData>
        </a:graphic>
      </p:graphicFrame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7236296" y="6597352"/>
            <a:ext cx="1907704" cy="300599"/>
          </a:xfrm>
          <a:prstGeom prst="round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to slide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979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Working Days (Primary &amp; U. </a:t>
            </a:r>
            <a:r>
              <a:rPr lang="en-US"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Primary)</a:t>
            </a:r>
            <a:endParaRPr lang="en-US" sz="2800" b="1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5076056" y="1428736"/>
          <a:ext cx="4178744" cy="466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2436F-A003-49D2-BDA8-A65B203CD7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Ministry of HRD, Govt. of India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155960"/>
              </p:ext>
            </p:extLst>
          </p:nvPr>
        </p:nvGraphicFramePr>
        <p:xfrm>
          <a:off x="107504" y="2204864"/>
          <a:ext cx="5040561" cy="281394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36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53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04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86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38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09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77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5384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State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Working Days (Pry)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Working Days (</a:t>
                      </a:r>
                      <a:r>
                        <a:rPr lang="en-US" sz="1400" b="1" u="none" strike="noStrike" dirty="0" err="1">
                          <a:solidFill>
                            <a:schemeClr val="bg1"/>
                          </a:solidFill>
                        </a:rPr>
                        <a:t>U.Pry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97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PAB Approval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Coverage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PAB Approval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</a:rPr>
                        <a:t>Coverage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0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Jharkhand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98%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98%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Engagement of Cook-cum-Helpers (Primary &amp; U. Primary)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506016"/>
              </p:ext>
            </p:extLst>
          </p:nvPr>
        </p:nvGraphicFramePr>
        <p:xfrm>
          <a:off x="183326" y="1988840"/>
          <a:ext cx="4064000" cy="2808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95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State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PAB Approval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Coverage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%age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30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Jharkhand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81,577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79,591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98%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/>
          </p:nvPr>
        </p:nvGraphicFramePr>
        <p:xfrm>
          <a:off x="4500562" y="1295400"/>
          <a:ext cx="4429156" cy="3776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2436F-A003-49D2-BDA8-A65B203CD7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220331"/>
            <a:ext cx="9144000" cy="1126462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Procurement of Kitchen Devices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(Primary &amp; U. Primary)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51928"/>
              </p:ext>
            </p:extLst>
          </p:nvPr>
        </p:nvGraphicFramePr>
        <p:xfrm>
          <a:off x="323528" y="2204864"/>
          <a:ext cx="4267200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91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463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Sanctioned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Procured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%age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6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Jharkhand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52981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52973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/>
          </p:nvPr>
        </p:nvGraphicFramePr>
        <p:xfrm>
          <a:off x="4500562" y="1295400"/>
          <a:ext cx="3957638" cy="4276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2436F-A003-49D2-BDA8-A65B203CD7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Construction of Kitchen-cum-Stores (Primary &amp; U. Primary)</a:t>
            </a:r>
          </a:p>
        </p:txBody>
      </p:sp>
      <p:graphicFrame>
        <p:nvGraphicFramePr>
          <p:cNvPr id="7" name="Chart 6" descr="76%"/>
          <p:cNvGraphicFramePr/>
          <p:nvPr>
            <p:extLst/>
          </p:nvPr>
        </p:nvGraphicFramePr>
        <p:xfrm>
          <a:off x="4800600" y="1196752"/>
          <a:ext cx="3886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2436F-A003-49D2-BDA8-A65B203CD7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6201" y="2132856"/>
          <a:ext cx="4267200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62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06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Sanctioned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Constructed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%age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33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Jharkhand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39001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29656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Ministry of HRD, Govt. of India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64FDAC-D229-4D9C-8D64-B1D7F239FB18}"/>
              </a:ext>
            </a:extLst>
          </p:cNvPr>
          <p:cNvSpPr txBox="1"/>
          <p:nvPr/>
        </p:nvSpPr>
        <p:spPr>
          <a:xfrm>
            <a:off x="6553200" y="2599387"/>
            <a:ext cx="539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76%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Performance Grade Index (PGI)</a:t>
            </a:r>
            <a:endParaRPr lang="en-US" sz="2800" b="1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04800" y="3905970"/>
          <a:ext cx="8392161" cy="987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3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7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73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4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Score (children taking MDM)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(1.3.7) out of 10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Score (MDM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served days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(1.3.8) out of 10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Jharkhand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35E4129-7DC4-4B16-ADC6-8C18574CFECE}"/>
              </a:ext>
            </a:extLst>
          </p:cNvPr>
          <p:cNvSpPr/>
          <p:nvPr/>
        </p:nvSpPr>
        <p:spPr>
          <a:xfrm>
            <a:off x="304801" y="914400"/>
            <a:ext cx="839216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Performance Grading Index (PGI):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Score against the weightage of 10 for indicator No. 1.3.7 i.e. “% of elementary school’s children taking MDM against target approved in PAB – in Govt. and aided schools”.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Score against the weightage of 10 for indicator No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1.3.8 i.e. “% of days Mid Day Meal served against total working days – Govt. and aided elementary schools.”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2436F-A003-49D2-BDA8-A65B203CD7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val="20420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>
          <a:xfrm>
            <a:off x="0" y="-91167"/>
            <a:ext cx="9144000" cy="639534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Performance Score Card – Jharkhand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2436F-A003-49D2-BDA8-A65B203CD7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52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Ministry of HRD, Govt. of India</a:t>
            </a:r>
          </a:p>
        </p:txBody>
      </p:sp>
      <p:graphicFrame>
        <p:nvGraphicFramePr>
          <p:cNvPr id="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395387"/>
              </p:ext>
            </p:extLst>
          </p:nvPr>
        </p:nvGraphicFramePr>
        <p:xfrm>
          <a:off x="9324975" y="1422400"/>
          <a:ext cx="4938713" cy="394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orksheet" r:id="rId5" imgW="4244204" imgH="3078480" progId="Excel.Sheet.8">
                  <p:embed/>
                </p:oleObj>
              </mc:Choice>
              <mc:Fallback>
                <p:oleObj name="Worksheet" r:id="rId5" imgW="4244204" imgH="3078480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4975" y="1422400"/>
                        <a:ext cx="4938713" cy="394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43750"/>
              </p:ext>
            </p:extLst>
          </p:nvPr>
        </p:nvGraphicFramePr>
        <p:xfrm>
          <a:off x="-1" y="682227"/>
          <a:ext cx="4139953" cy="5061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6241">
                  <a:extLst>
                    <a:ext uri="{9D8B030D-6E8A-4147-A177-3AD203B41FA5}">
                      <a16:colId xmlns:a16="http://schemas.microsoft.com/office/drawing/2014/main" xmlns="" val="3619862993"/>
                    </a:ext>
                  </a:extLst>
                </a:gridCol>
                <a:gridCol w="727904">
                  <a:extLst>
                    <a:ext uri="{9D8B030D-6E8A-4147-A177-3AD203B41FA5}">
                      <a16:colId xmlns:a16="http://schemas.microsoft.com/office/drawing/2014/main" xmlns="" val="3998008730"/>
                    </a:ext>
                  </a:extLst>
                </a:gridCol>
                <a:gridCol w="727904">
                  <a:extLst>
                    <a:ext uri="{9D8B030D-6E8A-4147-A177-3AD203B41FA5}">
                      <a16:colId xmlns:a16="http://schemas.microsoft.com/office/drawing/2014/main" xmlns="" val="514237686"/>
                    </a:ext>
                  </a:extLst>
                </a:gridCol>
                <a:gridCol w="727904">
                  <a:extLst>
                    <a:ext uri="{9D8B030D-6E8A-4147-A177-3AD203B41FA5}">
                      <a16:colId xmlns:a16="http://schemas.microsoft.com/office/drawing/2014/main" xmlns="" val="1887855006"/>
                    </a:ext>
                  </a:extLst>
                </a:gridCol>
              </a:tblGrid>
              <a:tr h="987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Component </a:t>
                      </a:r>
                      <a:endParaRPr lang="en-IN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solidFill>
                            <a:srgbClr val="002060"/>
                          </a:solidFill>
                          <a:effectLst/>
                        </a:rPr>
                        <a:t>PAB-Approval   </a:t>
                      </a:r>
                      <a:endParaRPr lang="en-IN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solidFill>
                            <a:srgbClr val="002060"/>
                          </a:solidFill>
                          <a:effectLst/>
                        </a:rPr>
                        <a:t>Achievement </a:t>
                      </a:r>
                      <a:endParaRPr lang="en-IN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solidFill>
                            <a:srgbClr val="002060"/>
                          </a:solidFill>
                          <a:effectLst/>
                        </a:rPr>
                        <a:t>% Achievement </a:t>
                      </a:r>
                      <a:endParaRPr lang="en-IN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2722703"/>
                  </a:ext>
                </a:extLst>
              </a:tr>
              <a:tr h="2931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100" u="none" strike="noStrike">
                          <a:solidFill>
                            <a:srgbClr val="002060"/>
                          </a:solidFill>
                          <a:effectLst/>
                        </a:rPr>
                        <a:t>Institutions  </a:t>
                      </a:r>
                      <a:endParaRPr lang="en-IN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35774</a:t>
                      </a:r>
                      <a:endParaRPr lang="en-IN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>
                          <a:solidFill>
                            <a:srgbClr val="002060"/>
                          </a:solidFill>
                          <a:effectLst/>
                        </a:rPr>
                        <a:t>35773</a:t>
                      </a:r>
                      <a:endParaRPr lang="en-IN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en-IN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8128355"/>
                  </a:ext>
                </a:extLst>
              </a:tr>
              <a:tr h="2931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100" u="none" strike="noStrike">
                          <a:solidFill>
                            <a:srgbClr val="002060"/>
                          </a:solidFill>
                          <a:effectLst/>
                        </a:rPr>
                        <a:t>Children </a:t>
                      </a:r>
                      <a:endParaRPr lang="en-IN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>
                          <a:solidFill>
                            <a:srgbClr val="002060"/>
                          </a:solidFill>
                          <a:effectLst/>
                        </a:rPr>
                        <a:t>3209959</a:t>
                      </a:r>
                      <a:endParaRPr lang="en-IN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>
                          <a:solidFill>
                            <a:srgbClr val="002060"/>
                          </a:solidFill>
                          <a:effectLst/>
                        </a:rPr>
                        <a:t>2705716</a:t>
                      </a:r>
                      <a:endParaRPr lang="en-IN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>
                          <a:solidFill>
                            <a:srgbClr val="002060"/>
                          </a:solidFill>
                          <a:effectLst/>
                        </a:rPr>
                        <a:t>84%</a:t>
                      </a:r>
                      <a:endParaRPr lang="en-IN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2012161"/>
                  </a:ext>
                </a:extLst>
              </a:tr>
              <a:tr h="2931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100" u="none" strike="noStrike">
                          <a:solidFill>
                            <a:srgbClr val="002060"/>
                          </a:solidFill>
                          <a:effectLst/>
                        </a:rPr>
                        <a:t>Working Days </a:t>
                      </a:r>
                      <a:endParaRPr lang="en-IN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>
                          <a:solidFill>
                            <a:srgbClr val="002060"/>
                          </a:solidFill>
                          <a:effectLst/>
                        </a:rPr>
                        <a:t>254</a:t>
                      </a:r>
                      <a:endParaRPr lang="en-IN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250</a:t>
                      </a:r>
                      <a:endParaRPr lang="en-IN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>
                          <a:solidFill>
                            <a:srgbClr val="002060"/>
                          </a:solidFill>
                          <a:effectLst/>
                        </a:rPr>
                        <a:t>98%</a:t>
                      </a:r>
                      <a:endParaRPr lang="en-IN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8883190"/>
                  </a:ext>
                </a:extLst>
              </a:tr>
              <a:tr h="3034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100" u="none" strike="noStrike">
                          <a:solidFill>
                            <a:srgbClr val="002060"/>
                          </a:solidFill>
                          <a:effectLst/>
                        </a:rPr>
                        <a:t>Food Grain Utilization (in MTs) </a:t>
                      </a:r>
                      <a:endParaRPr lang="en-IN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>
                          <a:solidFill>
                            <a:srgbClr val="002060"/>
                          </a:solidFill>
                          <a:effectLst/>
                        </a:rPr>
                        <a:t>93751.1</a:t>
                      </a:r>
                      <a:endParaRPr lang="en-IN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78296.9</a:t>
                      </a:r>
                      <a:endParaRPr lang="en-IN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>
                          <a:solidFill>
                            <a:srgbClr val="002060"/>
                          </a:solidFill>
                          <a:effectLst/>
                        </a:rPr>
                        <a:t>84%</a:t>
                      </a:r>
                      <a:endParaRPr lang="en-IN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377831"/>
                  </a:ext>
                </a:extLst>
              </a:tr>
              <a:tr h="2931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100" u="none" strike="noStrike">
                          <a:solidFill>
                            <a:srgbClr val="002060"/>
                          </a:solidFill>
                          <a:effectLst/>
                        </a:rPr>
                        <a:t>Cooking Cost     (Rs. in Lacs) </a:t>
                      </a:r>
                      <a:endParaRPr lang="en-IN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solidFill>
                            <a:srgbClr val="002060"/>
                          </a:solidFill>
                          <a:effectLst/>
                        </a:rPr>
                        <a:t>40745.2</a:t>
                      </a:r>
                      <a:endParaRPr lang="en-IN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32837.8</a:t>
                      </a:r>
                      <a:endParaRPr lang="en-IN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>
                          <a:solidFill>
                            <a:srgbClr val="002060"/>
                          </a:solidFill>
                          <a:effectLst/>
                        </a:rPr>
                        <a:t>81%</a:t>
                      </a:r>
                      <a:endParaRPr lang="en-IN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5023988"/>
                  </a:ext>
                </a:extLst>
              </a:tr>
              <a:tr h="2931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100" u="none" strike="noStrike">
                          <a:solidFill>
                            <a:srgbClr val="002060"/>
                          </a:solidFill>
                          <a:effectLst/>
                        </a:rPr>
                        <a:t>CCH Engaged </a:t>
                      </a:r>
                      <a:endParaRPr lang="en-IN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solidFill>
                            <a:srgbClr val="002060"/>
                          </a:solidFill>
                          <a:effectLst/>
                        </a:rPr>
                        <a:t>81577</a:t>
                      </a:r>
                      <a:endParaRPr lang="en-IN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79591</a:t>
                      </a:r>
                      <a:endParaRPr lang="en-IN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98%</a:t>
                      </a:r>
                      <a:endParaRPr lang="en-IN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6081910"/>
                  </a:ext>
                </a:extLst>
              </a:tr>
              <a:tr h="3272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100" u="none" strike="noStrike">
                          <a:solidFill>
                            <a:srgbClr val="002060"/>
                          </a:solidFill>
                          <a:effectLst/>
                        </a:rPr>
                        <a:t>CCH Honorarium (Rs. in Lacs) </a:t>
                      </a:r>
                      <a:endParaRPr lang="en-IN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solidFill>
                            <a:srgbClr val="002060"/>
                          </a:solidFill>
                          <a:effectLst/>
                        </a:rPr>
                        <a:t>12236.6</a:t>
                      </a:r>
                      <a:endParaRPr lang="en-IN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solidFill>
                            <a:srgbClr val="002060"/>
                          </a:solidFill>
                          <a:effectLst/>
                        </a:rPr>
                        <a:t>9618.7</a:t>
                      </a:r>
                      <a:endParaRPr lang="en-IN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79%</a:t>
                      </a:r>
                      <a:endParaRPr lang="en-IN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1004531"/>
                  </a:ext>
                </a:extLst>
              </a:tr>
              <a:tr h="2931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100" u="none" strike="noStrike">
                          <a:solidFill>
                            <a:srgbClr val="002060"/>
                          </a:solidFill>
                          <a:effectLst/>
                        </a:rPr>
                        <a:t>TA  (Rs. in Lacs) </a:t>
                      </a:r>
                      <a:endParaRPr lang="en-IN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solidFill>
                            <a:srgbClr val="002060"/>
                          </a:solidFill>
                          <a:effectLst/>
                        </a:rPr>
                        <a:t>703.14</a:t>
                      </a:r>
                      <a:endParaRPr lang="en-IN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solidFill>
                            <a:srgbClr val="002060"/>
                          </a:solidFill>
                          <a:effectLst/>
                        </a:rPr>
                        <a:t>688.87</a:t>
                      </a:r>
                      <a:endParaRPr lang="en-IN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98%</a:t>
                      </a:r>
                      <a:endParaRPr lang="en-IN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6566587"/>
                  </a:ext>
                </a:extLst>
              </a:tr>
              <a:tr h="2931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100" u="none" strike="noStrike">
                          <a:solidFill>
                            <a:srgbClr val="002060"/>
                          </a:solidFill>
                          <a:effectLst/>
                        </a:rPr>
                        <a:t>MME (Rs. in Lacs) </a:t>
                      </a:r>
                      <a:endParaRPr lang="en-IN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solidFill>
                            <a:srgbClr val="002060"/>
                          </a:solidFill>
                          <a:effectLst/>
                        </a:rPr>
                        <a:t>590.34</a:t>
                      </a:r>
                      <a:endParaRPr lang="en-IN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solidFill>
                            <a:srgbClr val="002060"/>
                          </a:solidFill>
                          <a:effectLst/>
                        </a:rPr>
                        <a:t>590.34</a:t>
                      </a:r>
                      <a:endParaRPr lang="en-IN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en-IN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0562752"/>
                  </a:ext>
                </a:extLst>
              </a:tr>
              <a:tr h="2931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100" u="none" strike="noStrike">
                          <a:solidFill>
                            <a:srgbClr val="002060"/>
                          </a:solidFill>
                          <a:effectLst/>
                        </a:rPr>
                        <a:t>Kitchen cum Store </a:t>
                      </a:r>
                      <a:endParaRPr lang="en-IN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solidFill>
                            <a:srgbClr val="002060"/>
                          </a:solidFill>
                          <a:effectLst/>
                        </a:rPr>
                        <a:t>39001</a:t>
                      </a:r>
                      <a:endParaRPr lang="en-IN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solidFill>
                            <a:srgbClr val="002060"/>
                          </a:solidFill>
                          <a:effectLst/>
                        </a:rPr>
                        <a:t>29656</a:t>
                      </a:r>
                      <a:endParaRPr lang="en-IN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76%</a:t>
                      </a:r>
                      <a:endParaRPr lang="en-IN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2091286"/>
                  </a:ext>
                </a:extLst>
              </a:tr>
              <a:tr h="2931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100" u="none" strike="noStrike">
                          <a:solidFill>
                            <a:srgbClr val="002060"/>
                          </a:solidFill>
                          <a:effectLst/>
                        </a:rPr>
                        <a:t>Kitchen Devices  </a:t>
                      </a:r>
                      <a:endParaRPr lang="en-IN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solidFill>
                            <a:srgbClr val="002060"/>
                          </a:solidFill>
                          <a:effectLst/>
                        </a:rPr>
                        <a:t>52981</a:t>
                      </a:r>
                      <a:endParaRPr lang="en-IN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solidFill>
                            <a:srgbClr val="002060"/>
                          </a:solidFill>
                          <a:effectLst/>
                        </a:rPr>
                        <a:t>52973</a:t>
                      </a:r>
                      <a:endParaRPr lang="en-IN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en-IN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532107"/>
                  </a:ext>
                </a:extLst>
              </a:tr>
              <a:tr h="2183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100" u="none" strike="noStrike">
                          <a:solidFill>
                            <a:srgbClr val="002060"/>
                          </a:solidFill>
                          <a:effectLst/>
                        </a:rPr>
                        <a:t>No. of Children's Health Check-up </a:t>
                      </a:r>
                      <a:endParaRPr lang="en-IN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>
                          <a:solidFill>
                            <a:srgbClr val="002060"/>
                          </a:solidFill>
                          <a:effectLst/>
                        </a:rPr>
                        <a:t>4402797</a:t>
                      </a:r>
                      <a:endParaRPr lang="en-IN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1922759</a:t>
                      </a:r>
                      <a:endParaRPr lang="en-IN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44%</a:t>
                      </a:r>
                      <a:endParaRPr lang="en-IN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4623596"/>
                  </a:ext>
                </a:extLst>
              </a:tr>
              <a:tr h="2931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100" u="none" strike="noStrike">
                          <a:solidFill>
                            <a:srgbClr val="002060"/>
                          </a:solidFill>
                          <a:effectLst/>
                        </a:rPr>
                        <a:t>Annual Data Entry </a:t>
                      </a:r>
                      <a:endParaRPr lang="en-IN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35774</a:t>
                      </a:r>
                      <a:endParaRPr lang="en-IN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35773</a:t>
                      </a:r>
                      <a:endParaRPr lang="en-IN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en-IN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2762340"/>
                  </a:ext>
                </a:extLst>
              </a:tr>
              <a:tr h="2931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100" u="none" strike="noStrike">
                          <a:solidFill>
                            <a:srgbClr val="002060"/>
                          </a:solidFill>
                          <a:effectLst/>
                        </a:rPr>
                        <a:t>Monthly Data Entry </a:t>
                      </a:r>
                      <a:endParaRPr lang="en-IN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35774</a:t>
                      </a:r>
                      <a:endParaRPr lang="en-IN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35773</a:t>
                      </a:r>
                      <a:endParaRPr lang="en-IN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en-IN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820641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960" y="1484784"/>
            <a:ext cx="4874509" cy="382652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>
            <a:extLst>
              <a:ext uri="{FF2B5EF4-FFF2-40B4-BE49-F238E27FC236}">
                <a16:creationId xmlns:a16="http://schemas.microsoft.com/office/drawing/2014/main" xmlns="" id="{FCC376B5-ADD8-43EE-8B0F-B1E59D65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43900" y="5719763"/>
            <a:ext cx="719138" cy="258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FD7325-C536-40A7-A908-8D69FD2712BE}" type="slidenum">
              <a:rPr lang="es-ES" altLang="en-US" sz="1200" b="1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s-ES" altLang="en-US" sz="1200" b="1">
              <a:solidFill>
                <a:srgbClr val="FFFFFF"/>
              </a:solidFill>
            </a:endParaRPr>
          </a:p>
        </p:txBody>
      </p:sp>
      <p:sp>
        <p:nvSpPr>
          <p:cNvPr id="28675" name="Title 4">
            <a:extLst>
              <a:ext uri="{FF2B5EF4-FFF2-40B4-BE49-F238E27FC236}">
                <a16:creationId xmlns:a16="http://schemas.microsoft.com/office/drawing/2014/main" xmlns="" id="{A685BD59-5A65-491F-901B-40D8ED3E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533400"/>
          </a:xfr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  <a:extLst/>
        </p:spPr>
        <p:txBody>
          <a:bodyPr lIns="68580" tIns="34290" rIns="68580" bIns="3429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Calisto MT" pitchFamily="18" charset="0"/>
              </a:rPr>
              <a:t>       </a:t>
            </a:r>
            <a:r>
              <a:rPr lang="en-US" altLang="en-US" sz="3200" b="1" dirty="0">
                <a:latin typeface="Calisto MT" pitchFamily="18" charset="0"/>
              </a:rPr>
              <a:t>School Nutrition Gardens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111647EB-DFE9-4B09-855C-A78CF7F8072F}"/>
              </a:ext>
            </a:extLst>
          </p:cNvPr>
          <p:cNvGraphicFramePr/>
          <p:nvPr/>
        </p:nvGraphicFramePr>
        <p:xfrm>
          <a:off x="122634" y="1143000"/>
          <a:ext cx="9021366" cy="563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3" name="Rectangle 1">
            <a:extLst>
              <a:ext uri="{FF2B5EF4-FFF2-40B4-BE49-F238E27FC236}">
                <a16:creationId xmlns:a16="http://schemas.microsoft.com/office/drawing/2014/main" xmlns="" id="{54BC0589-C2B1-4A0B-9F36-7F2A995D8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73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en-US" altLang="en-US" sz="1100">
                <a:cs typeface="Times New Roman" panose="02020603050405020304" pitchFamily="18" charset="0"/>
              </a:rPr>
              <a:t>.</a:t>
            </a:r>
            <a:endParaRPr lang="en-US" altLang="en-US" sz="180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C39583-7C4C-4BCE-A26D-F72159149DC4}"/>
              </a:ext>
            </a:extLst>
          </p:cNvPr>
          <p:cNvSpPr txBox="1"/>
          <p:nvPr/>
        </p:nvSpPr>
        <p:spPr>
          <a:xfrm>
            <a:off x="2590800" y="5534561"/>
            <a:ext cx="65532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marL="179388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Rs 5000/- per School Nutrition Garden from flexi funds.</a:t>
            </a:r>
          </a:p>
          <a:p>
            <a:pPr marL="268288" indent="-88900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District Level Committee may allot funds on school specific requirement, within the overall average of Rs 5000/- per SNG.</a:t>
            </a:r>
          </a:p>
          <a:p>
            <a:pPr marL="179388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 Boundary wall, leveling of land etc can be take up under MGNREGA. </a:t>
            </a:r>
          </a:p>
          <a:p>
            <a:pPr marL="179388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Seeds/saplings from Agriculture/horticulture department</a:t>
            </a:r>
          </a:p>
        </p:txBody>
      </p:sp>
      <p:sp>
        <p:nvSpPr>
          <p:cNvPr id="12295" name="TextBox 10">
            <a:extLst>
              <a:ext uri="{FF2B5EF4-FFF2-40B4-BE49-F238E27FC236}">
                <a16:creationId xmlns:a16="http://schemas.microsoft.com/office/drawing/2014/main" xmlns="" id="{4C74093C-648D-4733-9A2C-ED2EEB484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Focus of this Year</a:t>
            </a:r>
            <a:endParaRPr lang="en-US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2559</TotalTime>
  <Words>1622</Words>
  <Application>Microsoft Office PowerPoint</Application>
  <PresentationFormat>On-screen Show (4:3)</PresentationFormat>
  <Paragraphs>382</Paragraphs>
  <Slides>21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1_Office Theme</vt:lpstr>
      <vt:lpstr>Worksheet</vt:lpstr>
      <vt:lpstr> PAB - MDM Meeting  for Review of Implementation of MDMS in  Jharkhand  on 07.06.2019  </vt:lpstr>
      <vt:lpstr>Coverage of Children (Primary &amp; U. Primary)</vt:lpstr>
      <vt:lpstr>Working Days (Primary &amp; U. Primary)</vt:lpstr>
      <vt:lpstr>PowerPoint Presentation</vt:lpstr>
      <vt:lpstr>PowerPoint Presentation</vt:lpstr>
      <vt:lpstr>PowerPoint Presentation</vt:lpstr>
      <vt:lpstr>Performance Grade Index (PGI)</vt:lpstr>
      <vt:lpstr>Performance Score Card – Jharkhand</vt:lpstr>
      <vt:lpstr>       School Nutrition Gardens</vt:lpstr>
      <vt:lpstr>     Focus of this year -  Cooking Competition</vt:lpstr>
      <vt:lpstr>Focus of this year </vt:lpstr>
      <vt:lpstr>Focus of this year</vt:lpstr>
      <vt:lpstr>Focus of this year </vt:lpstr>
      <vt:lpstr>PowerPoint Presentation</vt:lpstr>
      <vt:lpstr>PowerPoint Presentation</vt:lpstr>
      <vt:lpstr>Centralized Kitchens only in Urban Areas</vt:lpstr>
      <vt:lpstr>Social  Audit </vt:lpstr>
      <vt:lpstr>PowerPoint Presentation</vt:lpstr>
      <vt:lpstr>PAB  Recommendations of Central Assistance</vt:lpstr>
      <vt:lpstr>A meal to a Child is an offering to the Divinity </vt:lpstr>
      <vt:lpstr>Jharkhand:     Proposals and Recommendations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 - MDM Meeting  for Review of Implementation of MDMS in UTs 06.05.2018</dc:title>
  <dc:creator>Admin</dc:creator>
  <cp:lastModifiedBy>Dinesh</cp:lastModifiedBy>
  <cp:revision>276</cp:revision>
  <cp:lastPrinted>2019-05-28T13:15:40Z</cp:lastPrinted>
  <dcterms:created xsi:type="dcterms:W3CDTF">2019-05-02T15:56:32Z</dcterms:created>
  <dcterms:modified xsi:type="dcterms:W3CDTF">2019-06-06T16:06:36Z</dcterms:modified>
</cp:coreProperties>
</file>