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9" r:id="rId2"/>
    <p:sldId id="259" r:id="rId3"/>
    <p:sldId id="289" r:id="rId4"/>
    <p:sldId id="261" r:id="rId5"/>
    <p:sldId id="262" r:id="rId6"/>
    <p:sldId id="304" r:id="rId7"/>
    <p:sldId id="263" r:id="rId8"/>
    <p:sldId id="328" r:id="rId9"/>
    <p:sldId id="318" r:id="rId10"/>
    <p:sldId id="319" r:id="rId11"/>
    <p:sldId id="330" r:id="rId12"/>
    <p:sldId id="331" r:id="rId13"/>
    <p:sldId id="322" r:id="rId14"/>
    <p:sldId id="323" r:id="rId15"/>
    <p:sldId id="327" r:id="rId16"/>
    <p:sldId id="325" r:id="rId17"/>
    <p:sldId id="326" r:id="rId18"/>
    <p:sldId id="279" r:id="rId19"/>
    <p:sldId id="266" r:id="rId20"/>
    <p:sldId id="298" r:id="rId21"/>
    <p:sldId id="296" r:id="rId2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04" autoAdjust="0"/>
  </p:normalViewPr>
  <p:slideViewPr>
    <p:cSldViewPr>
      <p:cViewPr varScale="1">
        <p:scale>
          <a:sx n="68" d="100"/>
          <a:sy n="68" d="100"/>
        </p:scale>
        <p:origin x="118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66157191277089"/>
          <c:y val="8.4179584973753233E-2"/>
          <c:w val="0.79711368335784749"/>
          <c:h val="0.75101070374015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(Pry)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0456609324039211E-2"/>
                  <c:y val="-1.0416666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3B-4AA8-B594-F94A599ED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3B-4AA8-B594-F94A599EDA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%age Coverage U.Pry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3B-4AA8-B594-F94A599ED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03232"/>
        <c:axId val="60166144"/>
      </c:barChart>
      <c:catAx>
        <c:axId val="8230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0166144"/>
        <c:crosses val="autoZero"/>
        <c:auto val="1"/>
        <c:lblAlgn val="ctr"/>
        <c:lblOffset val="100"/>
        <c:noMultiLvlLbl val="0"/>
      </c:catAx>
      <c:valAx>
        <c:axId val="60166144"/>
        <c:scaling>
          <c:orientation val="minMax"/>
          <c:max val="1.0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230323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0878369194191"/>
          <c:y val="7.1158751640419945E-2"/>
          <c:w val="0.82446639468701299"/>
          <c:h val="0.7640315370734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(Pry)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0456609324039201E-2"/>
                  <c:y val="-1.041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DD-42DA-ADB4-D7DFABB45D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D-42DA-ADB4-D7DFABB45D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%age Coverage U.Pry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54135045252725E-2"/>
                  <c:y val="7.4140382960974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DD-42DA-ADB4-D7DFABB45D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DD-42DA-ADB4-D7DFABB45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5"/>
        <c:axId val="58806656"/>
        <c:axId val="58808192"/>
      </c:barChart>
      <c:catAx>
        <c:axId val="58806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8808192"/>
        <c:crosses val="autoZero"/>
        <c:auto val="1"/>
        <c:lblAlgn val="ctr"/>
        <c:lblOffset val="100"/>
        <c:noMultiLvlLbl val="0"/>
      </c:catAx>
      <c:valAx>
        <c:axId val="5880819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8806656"/>
        <c:crosses val="autoZero"/>
        <c:crossBetween val="between"/>
        <c:majorUnit val="0.5"/>
      </c:valAx>
    </c:plotArea>
    <c:legend>
      <c:legendPos val="b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/>
              <a:t>% Coverage of CCH against PAB approval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36714895569274"/>
          <c:y val="0.20240995771528444"/>
          <c:w val="0.82809185316571154"/>
          <c:h val="0.67389666663655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(Pry)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6.0981415268689075E-3"/>
                </c:manualLayout>
              </c:layout>
              <c:spPr/>
              <c:txPr>
                <a:bodyPr/>
                <a:lstStyle/>
                <a:p>
                  <a:pPr>
                    <a:defRPr lang="en-US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DA-44F3-92F6-F550C6D4F6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E2-48C8-A400-BAE5F2663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0"/>
        <c:axId val="82504320"/>
        <c:axId val="95621504"/>
      </c:barChart>
      <c:catAx>
        <c:axId val="8250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95621504"/>
        <c:crosses val="autoZero"/>
        <c:auto val="1"/>
        <c:lblAlgn val="ctr"/>
        <c:lblOffset val="100"/>
        <c:noMultiLvlLbl val="0"/>
      </c:catAx>
      <c:valAx>
        <c:axId val="9562150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2504320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600"/>
            </a:pPr>
            <a:r>
              <a:rPr lang="en-IN" sz="1600" b="1" i="0" baseline="0" dirty="0" smtClean="0"/>
              <a:t>% procurement of kitchen devices against sanctioned</a:t>
            </a:r>
            <a:endParaRPr lang="en-US" sz="1600" dirty="0"/>
          </a:p>
        </c:rich>
      </c:tx>
      <c:layout>
        <c:manualLayout>
          <c:xMode val="edge"/>
          <c:yMode val="edge"/>
          <c:x val="0.1462094309787816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04574496202169"/>
          <c:y val="0.21581344669070487"/>
          <c:w val="0.85895425503797973"/>
          <c:h val="0.66854496649317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2-420F-A170-F53A117B4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6"/>
        <c:axId val="99035392"/>
        <c:axId val="99053568"/>
      </c:barChart>
      <c:catAx>
        <c:axId val="9903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99053568"/>
        <c:crosses val="autoZero"/>
        <c:auto val="1"/>
        <c:lblAlgn val="ctr"/>
        <c:lblOffset val="100"/>
        <c:noMultiLvlLbl val="0"/>
      </c:catAx>
      <c:valAx>
        <c:axId val="9905356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99035392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400"/>
            </a:pPr>
            <a:r>
              <a:rPr lang="en-US" sz="1400" dirty="0" smtClean="0"/>
              <a:t>%  Construction of Kitchen-sum-stores</a:t>
            </a:r>
            <a:r>
              <a:rPr lang="en-US" sz="1400" baseline="0" dirty="0" smtClean="0"/>
              <a:t> against </a:t>
            </a:r>
            <a:r>
              <a:rPr lang="en-US" sz="1400" baseline="0" dirty="0"/>
              <a:t>sanctioned</a:t>
            </a:r>
            <a:endParaRPr lang="en-US" sz="1400" dirty="0"/>
          </a:p>
        </c:rich>
      </c:tx>
      <c:layout>
        <c:manualLayout>
          <c:xMode val="edge"/>
          <c:yMode val="edge"/>
          <c:x val="0.1462094309787817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04574496202174"/>
          <c:y val="0.21581344669070493"/>
          <c:w val="0.85895425503797973"/>
          <c:h val="0.66854496649317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0.65000000000000013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2-420F-A170-F53A117B4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9"/>
        <c:axId val="100500224"/>
        <c:axId val="100501760"/>
      </c:barChart>
      <c:catAx>
        <c:axId val="10050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100501760"/>
        <c:crosses val="autoZero"/>
        <c:auto val="1"/>
        <c:lblAlgn val="ctr"/>
        <c:lblOffset val="100"/>
        <c:noMultiLvlLbl val="0"/>
      </c:catAx>
      <c:valAx>
        <c:axId val="10050176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100500224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 dirty="0"/>
              <a:t>%</a:t>
            </a:r>
            <a:r>
              <a:rPr lang="en-IN" b="1" baseline="0" dirty="0"/>
              <a:t> schools data entered</a:t>
            </a:r>
            <a:endParaRPr lang="en-IN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567081288751983E-2"/>
          <c:y val="0.16672830132715324"/>
          <c:w val="0.9331478945566587"/>
          <c:h val="0.64844422048344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9.66183574879227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30-4064-85FC-B677DBCBC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30-4064-85FC-B677DBCBC5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Monthly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7.2463768115942837E-3"/>
                  <c:y val="2.6317518162714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30-4064-85FC-B677DBCBC5B9}"/>
                </c:ext>
              </c:extLst>
            </c:dLbl>
            <c:dLbl>
              <c:idx val="2"/>
              <c:layout>
                <c:manualLayout>
                  <c:x val="1.20772946859902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30-4064-85FC-B677DBCBC5B9}"/>
                </c:ext>
              </c:extLst>
            </c:dLbl>
            <c:dLbl>
              <c:idx val="3"/>
              <c:layout>
                <c:manualLayout>
                  <c:x val="6.0386473429952401E-3"/>
                  <c:y val="-1.31587590813571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228213321160944E-2"/>
                      <c:h val="4.37133976682678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E530-4064-85FC-B677DBCBC5B9}"/>
                </c:ext>
              </c:extLst>
            </c:dLbl>
            <c:dLbl>
              <c:idx val="5"/>
              <c:layout>
                <c:manualLayout>
                  <c:x val="1.08695652173913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30-4064-85FC-B677DBCBC5B9}"/>
                </c:ext>
              </c:extLst>
            </c:dLbl>
            <c:dLbl>
              <c:idx val="6"/>
              <c:layout>
                <c:manualLayout>
                  <c:x val="7.2463768115942837E-3"/>
                  <c:y val="7.8952554488142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30-4064-85FC-B677DBCBC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0.87000000000000011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30-4064-85FC-B677DBCBC5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Daily (AMS) : Average (Apr, 2018-Mar, 2019)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Rajasthan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30-4064-85FC-B677DBCBC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6"/>
        <c:overlap val="-19"/>
        <c:axId val="156539520"/>
        <c:axId val="156471680"/>
      </c:barChart>
      <c:catAx>
        <c:axId val="15653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71680"/>
        <c:crosses val="autoZero"/>
        <c:auto val="1"/>
        <c:lblAlgn val="ctr"/>
        <c:lblOffset val="100"/>
        <c:noMultiLvlLbl val="0"/>
      </c:catAx>
      <c:valAx>
        <c:axId val="1564716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395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D46F1-8A61-49B2-8F34-729040D0F741}" type="doc">
      <dgm:prSet loTypeId="urn:microsoft.com/office/officeart/2005/8/layout/vList5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AD4B199-2F00-44E1-AD21-63BEDCC87BA4}">
      <dgm:prSet phldrT="[Text]" custT="1"/>
      <dgm:spPr/>
      <dgm:t>
        <a:bodyPr/>
        <a:lstStyle/>
        <a:p>
          <a:r>
            <a:rPr lang="en-IN" sz="1800" b="1" dirty="0" smtClean="0"/>
            <a:t>Convergence </a:t>
          </a:r>
        </a:p>
        <a:p>
          <a:r>
            <a:rPr lang="en-IN" sz="1800" b="1" dirty="0" smtClean="0"/>
            <a:t>with line departments</a:t>
          </a:r>
          <a:endParaRPr lang="en-US" sz="1800" b="1" dirty="0"/>
        </a:p>
      </dgm:t>
    </dgm:pt>
    <dgm:pt modelId="{85D2605A-6FC0-4097-8A49-67D88C5182AB}" type="parTrans" cxnId="{764A704A-7B0E-4BF5-B1E7-833BB37D5874}">
      <dgm:prSet/>
      <dgm:spPr/>
      <dgm:t>
        <a:bodyPr/>
        <a:lstStyle/>
        <a:p>
          <a:endParaRPr lang="en-US" sz="1800"/>
        </a:p>
      </dgm:t>
    </dgm:pt>
    <dgm:pt modelId="{EFADF196-5BC0-43E0-90A8-7638C8C384A0}" type="sibTrans" cxnId="{764A704A-7B0E-4BF5-B1E7-833BB37D5874}">
      <dgm:prSet/>
      <dgm:spPr/>
      <dgm:t>
        <a:bodyPr/>
        <a:lstStyle/>
        <a:p>
          <a:endParaRPr lang="en-US" sz="1800"/>
        </a:p>
      </dgm:t>
    </dgm:pt>
    <dgm:pt modelId="{0AC3ED6E-AADD-4885-9FEF-15636B916EBF}">
      <dgm:prSet phldrT="[Text]" custT="1"/>
      <dgm:spPr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en-IN" sz="1600" dirty="0" smtClean="0"/>
            <a:t>The grown whole vegetables, fruits can be consumed. Some of the parts like stem (banana, bottle gourd, pumpkin) leaves (coriander, mint, spinach), flower (pumpkin flower, </a:t>
          </a:r>
          <a:r>
            <a:rPr lang="en-IN" sz="1600" dirty="0" err="1" smtClean="0"/>
            <a:t>morringa</a:t>
          </a:r>
          <a:r>
            <a:rPr lang="en-IN" sz="1600" dirty="0" smtClean="0"/>
            <a:t>). </a:t>
          </a:r>
          <a:endParaRPr lang="en-US" sz="1600" dirty="0"/>
        </a:p>
      </dgm:t>
    </dgm:pt>
    <dgm:pt modelId="{56B6FACF-C700-44EB-B32E-9F6ECF9BA158}" type="parTrans" cxnId="{56970623-6B69-4B59-B1E1-C0784DEACF6B}">
      <dgm:prSet/>
      <dgm:spPr/>
      <dgm:t>
        <a:bodyPr/>
        <a:lstStyle/>
        <a:p>
          <a:endParaRPr lang="en-US" sz="1800"/>
        </a:p>
      </dgm:t>
    </dgm:pt>
    <dgm:pt modelId="{D5F76055-8E22-450A-BB87-0DDC2B20F7B8}" type="sibTrans" cxnId="{56970623-6B69-4B59-B1E1-C0784DEACF6B}">
      <dgm:prSet/>
      <dgm:spPr/>
      <dgm:t>
        <a:bodyPr/>
        <a:lstStyle/>
        <a:p>
          <a:endParaRPr lang="en-US" sz="1800"/>
        </a:p>
      </dgm:t>
    </dgm:pt>
    <dgm:pt modelId="{6660F718-3E31-472D-A9E8-1FC5E718250F}">
      <dgm:prSet phldrT="[Text]" custT="1"/>
      <dgm:spPr/>
      <dgm:t>
        <a:bodyPr/>
        <a:lstStyle/>
        <a:p>
          <a:r>
            <a:rPr lang="en-US" sz="1800" b="1" dirty="0" smtClean="0"/>
            <a:t>Funds for School Nutrition Garden</a:t>
          </a:r>
          <a:endParaRPr lang="en-US" sz="1800" b="1" dirty="0"/>
        </a:p>
      </dgm:t>
    </dgm:pt>
    <dgm:pt modelId="{DAFC5BAE-7271-440A-858D-02E8C7A8802E}" type="parTrans" cxnId="{432A3363-A971-4957-9142-E380DCC8F065}">
      <dgm:prSet/>
      <dgm:spPr/>
      <dgm:t>
        <a:bodyPr/>
        <a:lstStyle/>
        <a:p>
          <a:endParaRPr lang="en-US" sz="1800"/>
        </a:p>
      </dgm:t>
    </dgm:pt>
    <dgm:pt modelId="{337D54D5-CECB-47E0-B43D-52CE4C08B00B}" type="sibTrans" cxnId="{432A3363-A971-4957-9142-E380DCC8F065}">
      <dgm:prSet/>
      <dgm:spPr/>
      <dgm:t>
        <a:bodyPr/>
        <a:lstStyle/>
        <a:p>
          <a:endParaRPr lang="en-US" sz="1800"/>
        </a:p>
      </dgm:t>
    </dgm:pt>
    <dgm:pt modelId="{F4021611-4149-4CF3-95CC-7EFEC967DF55}">
      <dgm:prSet phldrT="[Text]" custT="1"/>
      <dgm:spPr/>
      <dgm:t>
        <a:bodyPr/>
        <a:lstStyle/>
        <a:p>
          <a:r>
            <a:rPr lang="en-IN" sz="1600" dirty="0" err="1" smtClean="0"/>
            <a:t>Krishi</a:t>
          </a:r>
          <a:r>
            <a:rPr lang="en-IN" sz="1600" dirty="0" smtClean="0"/>
            <a:t>  </a:t>
          </a:r>
          <a:r>
            <a:rPr lang="en-IN" sz="1600" dirty="0" err="1" smtClean="0"/>
            <a:t>Vigyan</a:t>
          </a:r>
          <a:r>
            <a:rPr lang="en-IN" sz="1600" dirty="0" smtClean="0"/>
            <a:t> </a:t>
          </a:r>
          <a:r>
            <a:rPr lang="en-IN" sz="1600" dirty="0" err="1" smtClean="0"/>
            <a:t>Kendras</a:t>
          </a:r>
          <a:r>
            <a:rPr lang="en-IN" sz="1600" dirty="0" smtClean="0"/>
            <a:t>, Department of Agriculture/Horticulture, Food &amp; Nutrition Board, State Agriculture Universities etc.</a:t>
          </a:r>
          <a:endParaRPr lang="en-US" sz="1600" dirty="0"/>
        </a:p>
      </dgm:t>
    </dgm:pt>
    <dgm:pt modelId="{47CDBF5B-D617-4F3E-9974-03E2E05C85CD}" type="parTrans" cxnId="{D9819BA8-1DC7-4DEE-81C0-C5FBC7DA094B}">
      <dgm:prSet/>
      <dgm:spPr/>
      <dgm:t>
        <a:bodyPr/>
        <a:lstStyle/>
        <a:p>
          <a:endParaRPr lang="en-US" sz="1800"/>
        </a:p>
      </dgm:t>
    </dgm:pt>
    <dgm:pt modelId="{4DFB0187-17E0-4328-BD9A-E6D8895CC528}" type="sibTrans" cxnId="{D9819BA8-1DC7-4DEE-81C0-C5FBC7DA094B}">
      <dgm:prSet/>
      <dgm:spPr/>
      <dgm:t>
        <a:bodyPr/>
        <a:lstStyle/>
        <a:p>
          <a:endParaRPr lang="en-US" sz="1800"/>
        </a:p>
      </dgm:t>
    </dgm:pt>
    <dgm:pt modelId="{5EE4D596-9ED4-472C-8E16-C32F0E1185D2}">
      <dgm:prSet custT="1"/>
      <dgm:spPr>
        <a:solidFill>
          <a:srgbClr val="A7E9F9"/>
        </a:solidFill>
      </dgm:spPr>
      <dgm:t>
        <a:bodyPr/>
        <a:lstStyle/>
        <a:p>
          <a:r>
            <a:rPr lang="en-US" sz="1800" b="1" dirty="0" smtClean="0"/>
            <a:t>School Nutrition Garden</a:t>
          </a:r>
          <a:endParaRPr lang="en-US" sz="1800" b="1" dirty="0"/>
        </a:p>
      </dgm:t>
    </dgm:pt>
    <dgm:pt modelId="{7E3E228B-D073-4464-BE97-0F227113CCD7}" type="parTrans" cxnId="{7E1E29D4-77CA-4DA8-A562-3A57CCE99221}">
      <dgm:prSet/>
      <dgm:spPr/>
      <dgm:t>
        <a:bodyPr/>
        <a:lstStyle/>
        <a:p>
          <a:endParaRPr lang="en-US" sz="1800"/>
        </a:p>
      </dgm:t>
    </dgm:pt>
    <dgm:pt modelId="{BB31B796-408A-4217-BB1E-8DC68B16F49F}" type="sibTrans" cxnId="{7E1E29D4-77CA-4DA8-A562-3A57CCE99221}">
      <dgm:prSet/>
      <dgm:spPr/>
      <dgm:t>
        <a:bodyPr/>
        <a:lstStyle/>
        <a:p>
          <a:endParaRPr lang="en-US" sz="1800"/>
        </a:p>
      </dgm:t>
    </dgm:pt>
    <dgm:pt modelId="{1C368E23-C205-4BDA-BDCA-2B0EC02439BA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N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b="1" dirty="0" smtClean="0"/>
            <a:t>Where School Nutrition Garden can be set up?</a:t>
          </a:r>
          <a:endParaRPr lang="en-US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dirty="0"/>
        </a:p>
      </dgm:t>
    </dgm:pt>
    <dgm:pt modelId="{44374F9F-FCDA-4840-A30D-18F91B099063}" type="parTrans" cxnId="{2C6B11C7-1FF8-4CC4-B5A3-875F9D6678AE}">
      <dgm:prSet/>
      <dgm:spPr/>
      <dgm:t>
        <a:bodyPr/>
        <a:lstStyle/>
        <a:p>
          <a:endParaRPr lang="en-US" sz="1800"/>
        </a:p>
      </dgm:t>
    </dgm:pt>
    <dgm:pt modelId="{7D47A614-A732-4708-B842-C7FB79BCB8DA}" type="sibTrans" cxnId="{2C6B11C7-1FF8-4CC4-B5A3-875F9D6678AE}">
      <dgm:prSet/>
      <dgm:spPr/>
      <dgm:t>
        <a:bodyPr/>
        <a:lstStyle/>
        <a:p>
          <a:endParaRPr lang="en-US" sz="1800"/>
        </a:p>
      </dgm:t>
    </dgm:pt>
    <dgm:pt modelId="{5158A189-202B-47C8-BE8B-6625C1D061C6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 smtClean="0"/>
            <a:t>Objectives</a:t>
          </a:r>
          <a:endParaRPr lang="en-US" sz="1800" b="1" dirty="0"/>
        </a:p>
      </dgm:t>
    </dgm:pt>
    <dgm:pt modelId="{DC5B274C-72DF-47CB-A8B3-EE5169F17E74}" type="parTrans" cxnId="{320245D4-6E01-4A19-977F-8CADAB5D6150}">
      <dgm:prSet/>
      <dgm:spPr/>
      <dgm:t>
        <a:bodyPr/>
        <a:lstStyle/>
        <a:p>
          <a:endParaRPr lang="en-US" sz="1800"/>
        </a:p>
      </dgm:t>
    </dgm:pt>
    <dgm:pt modelId="{82F16EA4-FEB9-4BC2-AAE6-89E5CB7B3C69}" type="sibTrans" cxnId="{320245D4-6E01-4A19-977F-8CADAB5D6150}">
      <dgm:prSet/>
      <dgm:spPr/>
      <dgm:t>
        <a:bodyPr/>
        <a:lstStyle/>
        <a:p>
          <a:endParaRPr lang="en-US" sz="1800"/>
        </a:p>
      </dgm:t>
    </dgm:pt>
    <dgm:pt modelId="{7F368BA0-B9A8-4A03-AA6C-464E5650579B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600" dirty="0" smtClean="0"/>
            <a:t>SNG is a place where herbs, fruits and vegetables are grown in the school premises for use in  preparation of Mid-Day Meal.</a:t>
          </a:r>
          <a:endParaRPr lang="en-US" sz="1600" dirty="0"/>
        </a:p>
      </dgm:t>
    </dgm:pt>
    <dgm:pt modelId="{6BC022ED-225B-46A5-9F5D-DE0E655F0CEC}" type="parTrans" cxnId="{D446448D-50EC-44F5-A412-BDDA48F3A517}">
      <dgm:prSet/>
      <dgm:spPr/>
      <dgm:t>
        <a:bodyPr/>
        <a:lstStyle/>
        <a:p>
          <a:endParaRPr lang="en-US" sz="1800"/>
        </a:p>
      </dgm:t>
    </dgm:pt>
    <dgm:pt modelId="{F06CD2A3-9B40-43A8-B40F-AEF62FA5F298}" type="sibTrans" cxnId="{D446448D-50EC-44F5-A412-BDDA48F3A517}">
      <dgm:prSet/>
      <dgm:spPr/>
      <dgm:t>
        <a:bodyPr/>
        <a:lstStyle/>
        <a:p>
          <a:endParaRPr lang="en-US" sz="1800"/>
        </a:p>
      </dgm:t>
    </dgm:pt>
    <dgm:pt modelId="{A7B7BEA8-FDEA-45E1-9723-309FBE88BB68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just">
            <a:lnSpc>
              <a:spcPct val="100000"/>
            </a:lnSpc>
          </a:pPr>
          <a:r>
            <a:rPr lang="en-IN" sz="1600" dirty="0" smtClean="0"/>
            <a:t>To help address malnutrition and micro nutrient deficiencies</a:t>
          </a:r>
          <a:endParaRPr lang="en-US" sz="1600" dirty="0"/>
        </a:p>
      </dgm:t>
    </dgm:pt>
    <dgm:pt modelId="{CA3AED9F-8A8C-407C-A0D0-59BCE31D0239}" type="parTrans" cxnId="{381C0AFB-C981-4212-B502-0FA9722D4304}">
      <dgm:prSet/>
      <dgm:spPr/>
      <dgm:t>
        <a:bodyPr/>
        <a:lstStyle/>
        <a:p>
          <a:endParaRPr lang="en-US" sz="1800"/>
        </a:p>
      </dgm:t>
    </dgm:pt>
    <dgm:pt modelId="{7C87D60C-F75F-4046-B96E-F2910F965BC1}" type="sibTrans" cxnId="{381C0AFB-C981-4212-B502-0FA9722D4304}">
      <dgm:prSet/>
      <dgm:spPr/>
      <dgm:t>
        <a:bodyPr/>
        <a:lstStyle/>
        <a:p>
          <a:endParaRPr lang="en-US" sz="1800"/>
        </a:p>
      </dgm:t>
    </dgm:pt>
    <dgm:pt modelId="{81854573-89CB-4170-B68F-1A91781F1A7F}">
      <dgm:prSet custT="1"/>
      <dgm:spPr/>
      <dgm:t>
        <a:bodyPr/>
        <a:lstStyle/>
        <a:p>
          <a:r>
            <a:rPr lang="en-US" sz="1800" b="1" dirty="0" smtClean="0"/>
            <a:t>What part of plants can be eaten</a:t>
          </a:r>
          <a:endParaRPr lang="en-US" sz="1800" b="1" dirty="0"/>
        </a:p>
      </dgm:t>
    </dgm:pt>
    <dgm:pt modelId="{CA4F1C09-8CDA-4947-B5D2-121BA1B744A5}" type="parTrans" cxnId="{17D2697F-9754-4632-B27A-703CB3499DEB}">
      <dgm:prSet/>
      <dgm:spPr/>
      <dgm:t>
        <a:bodyPr/>
        <a:lstStyle/>
        <a:p>
          <a:endParaRPr lang="en-US"/>
        </a:p>
      </dgm:t>
    </dgm:pt>
    <dgm:pt modelId="{0FD5F004-5171-43F8-9A8B-B9E030D1E363}" type="sibTrans" cxnId="{17D2697F-9754-4632-B27A-703CB3499DEB}">
      <dgm:prSet/>
      <dgm:spPr/>
      <dgm:t>
        <a:bodyPr/>
        <a:lstStyle/>
        <a:p>
          <a:endParaRPr lang="en-US"/>
        </a:p>
      </dgm:t>
    </dgm:pt>
    <dgm:pt modelId="{8E1B6D78-C2BF-4B11-9F93-C5E161323905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IN" sz="1600" dirty="0" smtClean="0"/>
            <a:t>Plants may also be grown in small containers, cans, jars, discarded earthen pots, wooden </a:t>
          </a:r>
          <a:r>
            <a:rPr lang="en-IN" sz="1600" dirty="0" err="1" smtClean="0"/>
            <a:t>peti</a:t>
          </a:r>
          <a:r>
            <a:rPr lang="en-IN" sz="1600" dirty="0" smtClean="0"/>
            <a:t>, ceramic sinks, food tins, and </a:t>
          </a:r>
          <a:r>
            <a:rPr lang="en-IN" sz="1600" dirty="0" err="1" smtClean="0"/>
            <a:t>atta</a:t>
          </a:r>
          <a:r>
            <a:rPr lang="en-IN" sz="1600" dirty="0" smtClean="0"/>
            <a:t> bags etc, where land is not available. </a:t>
          </a:r>
          <a:endParaRPr lang="en-US" sz="1600" dirty="0"/>
        </a:p>
      </dgm:t>
    </dgm:pt>
    <dgm:pt modelId="{353D4F73-A9B7-47CB-A2C8-C38683C419DB}" type="sibTrans" cxnId="{D41D0BD0-7CEB-499D-8047-0BED7294FC0F}">
      <dgm:prSet/>
      <dgm:spPr/>
      <dgm:t>
        <a:bodyPr/>
        <a:lstStyle/>
        <a:p>
          <a:endParaRPr lang="en-US"/>
        </a:p>
      </dgm:t>
    </dgm:pt>
    <dgm:pt modelId="{6B420AAA-5A92-4C52-8F4B-032BA98E3E28}" type="parTrans" cxnId="{D41D0BD0-7CEB-499D-8047-0BED7294FC0F}">
      <dgm:prSet/>
      <dgm:spPr/>
      <dgm:t>
        <a:bodyPr/>
        <a:lstStyle/>
        <a:p>
          <a:endParaRPr lang="en-US"/>
        </a:p>
      </dgm:t>
    </dgm:pt>
    <dgm:pt modelId="{1D616D02-800C-48F9-B8C0-FAFDCD089647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600" dirty="0" smtClean="0"/>
            <a:t>Large piece of land is not required even roof tops can be used for growing vegetable/fruits in containers.</a:t>
          </a:r>
          <a:endParaRPr lang="en-US" sz="1600" dirty="0"/>
        </a:p>
      </dgm:t>
    </dgm:pt>
    <dgm:pt modelId="{E77CA464-9BBB-446B-A0ED-A26CE97BFF9A}" type="sibTrans" cxnId="{0F85A321-34EF-412C-88AF-C6B1EDE74155}">
      <dgm:prSet/>
      <dgm:spPr/>
      <dgm:t>
        <a:bodyPr/>
        <a:lstStyle/>
        <a:p>
          <a:endParaRPr lang="en-US" sz="1800"/>
        </a:p>
      </dgm:t>
    </dgm:pt>
    <dgm:pt modelId="{BAF93F53-D2D6-40EC-BE8B-EEB21A4D36D4}" type="parTrans" cxnId="{0F85A321-34EF-412C-88AF-C6B1EDE74155}">
      <dgm:prSet/>
      <dgm:spPr/>
      <dgm:t>
        <a:bodyPr/>
        <a:lstStyle/>
        <a:p>
          <a:endParaRPr lang="en-US" sz="1800"/>
        </a:p>
      </dgm:t>
    </dgm:pt>
    <dgm:pt modelId="{7E042D98-755D-4E07-98EE-DD94B2BEFAEB}">
      <dgm:prSet custT="1"/>
      <dgm:spPr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en-IN" sz="1600" dirty="0" smtClean="0"/>
            <a:t>The leaves, fruits/vegetables and stems of some plants like bottle gourd (</a:t>
          </a:r>
          <a:r>
            <a:rPr lang="en-IN" sz="1600" dirty="0" err="1" smtClean="0"/>
            <a:t>lauki</a:t>
          </a:r>
          <a:r>
            <a:rPr lang="en-IN" sz="1600" dirty="0" smtClean="0"/>
            <a:t>), pumpkin (</a:t>
          </a:r>
          <a:r>
            <a:rPr lang="en-IN" sz="1600" dirty="0" err="1" smtClean="0"/>
            <a:t>kaddu</a:t>
          </a:r>
          <a:r>
            <a:rPr lang="en-IN" sz="1600" dirty="0" smtClean="0"/>
            <a:t>) etc can be consumed</a:t>
          </a:r>
          <a:endParaRPr lang="en-US" sz="1600" dirty="0"/>
        </a:p>
      </dgm:t>
    </dgm:pt>
    <dgm:pt modelId="{9877A373-E778-4817-A010-CBC1059189E0}" type="parTrans" cxnId="{F9265F9D-2EDB-4AB9-A8C7-8929A57AB702}">
      <dgm:prSet/>
      <dgm:spPr/>
      <dgm:t>
        <a:bodyPr/>
        <a:lstStyle/>
        <a:p>
          <a:endParaRPr lang="en-US"/>
        </a:p>
      </dgm:t>
    </dgm:pt>
    <dgm:pt modelId="{4362503C-461A-40EE-A534-467F96B18C41}" type="sibTrans" cxnId="{F9265F9D-2EDB-4AB9-A8C7-8929A57AB702}">
      <dgm:prSet/>
      <dgm:spPr/>
      <dgm:t>
        <a:bodyPr/>
        <a:lstStyle/>
        <a:p>
          <a:endParaRPr lang="en-US"/>
        </a:p>
      </dgm:t>
    </dgm:pt>
    <dgm:pt modelId="{E4BE0BE4-3CB3-4F1F-ABB9-9A9FF55CB439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IN" sz="1600" dirty="0" smtClean="0"/>
            <a:t>To give children first-hand experience with nature and gardening. </a:t>
          </a:r>
          <a:endParaRPr lang="en-US" sz="1600" dirty="0"/>
        </a:p>
      </dgm:t>
    </dgm:pt>
    <dgm:pt modelId="{EEE4F0CE-BADB-42F0-B80B-F635BD6FD1CB}" type="parTrans" cxnId="{D01223D8-8B3C-42C9-BB7C-2C39782DD326}">
      <dgm:prSet/>
      <dgm:spPr/>
      <dgm:t>
        <a:bodyPr/>
        <a:lstStyle/>
        <a:p>
          <a:endParaRPr lang="en-US"/>
        </a:p>
      </dgm:t>
    </dgm:pt>
    <dgm:pt modelId="{9A9DA8CD-CF69-431A-9A88-A1920AACE6C6}" type="sibTrans" cxnId="{D01223D8-8B3C-42C9-BB7C-2C39782DD326}">
      <dgm:prSet/>
      <dgm:spPr/>
      <dgm:t>
        <a:bodyPr/>
        <a:lstStyle/>
        <a:p>
          <a:endParaRPr lang="en-US"/>
        </a:p>
      </dgm:t>
    </dgm:pt>
    <dgm:pt modelId="{00405C89-0C79-4E98-9EF8-1CE5C01EFC58}" type="pres">
      <dgm:prSet presAssocID="{16ED46F1-8A61-49B2-8F34-729040D0F7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B557A-E646-40A1-89F7-C47CED9725CC}" type="pres">
      <dgm:prSet presAssocID="{5EE4D596-9ED4-472C-8E16-C32F0E1185D2}" presName="linNode" presStyleCnt="0"/>
      <dgm:spPr/>
      <dgm:t>
        <a:bodyPr/>
        <a:lstStyle/>
        <a:p>
          <a:endParaRPr lang="en-US"/>
        </a:p>
      </dgm:t>
    </dgm:pt>
    <dgm:pt modelId="{D95089AA-EACC-4A6D-8332-0E68B108F8DC}" type="pres">
      <dgm:prSet presAssocID="{5EE4D596-9ED4-472C-8E16-C32F0E1185D2}" presName="parentText" presStyleLbl="node1" presStyleIdx="0" presStyleCnt="6" custScaleX="76327" custScaleY="140389" custLinFactNeighborX="-7791" custLinFactNeighborY="3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E1ECD-3A86-4042-932B-27C0349CD91B}" type="pres">
      <dgm:prSet presAssocID="{5EE4D596-9ED4-472C-8E16-C32F0E1185D2}" presName="descendantText" presStyleLbl="alignAccFollowNode1" presStyleIdx="0" presStyleCnt="5" custScaleX="112681" custScaleY="166991" custLinFactNeighborX="836" custLinFactNeighborY="-33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045EF-3C09-4B63-AC91-DE69E4E25012}" type="pres">
      <dgm:prSet presAssocID="{BB31B796-408A-4217-BB1E-8DC68B16F49F}" presName="sp" presStyleCnt="0"/>
      <dgm:spPr/>
      <dgm:t>
        <a:bodyPr/>
        <a:lstStyle/>
        <a:p>
          <a:endParaRPr lang="en-US"/>
        </a:p>
      </dgm:t>
    </dgm:pt>
    <dgm:pt modelId="{F9EEA38A-2E46-441B-855E-990AED148710}" type="pres">
      <dgm:prSet presAssocID="{5158A189-202B-47C8-BE8B-6625C1D061C6}" presName="linNode" presStyleCnt="0"/>
      <dgm:spPr/>
      <dgm:t>
        <a:bodyPr/>
        <a:lstStyle/>
        <a:p>
          <a:endParaRPr lang="en-US"/>
        </a:p>
      </dgm:t>
    </dgm:pt>
    <dgm:pt modelId="{E4C69CEA-D2B4-4245-81CC-6244868797AD}" type="pres">
      <dgm:prSet presAssocID="{5158A189-202B-47C8-BE8B-6625C1D061C6}" presName="parentText" presStyleLbl="node1" presStyleIdx="1" presStyleCnt="6" custScaleX="76327" custScaleY="180146" custLinFactNeighborX="-2143" custLinFactNeighborY="31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8AD6C-5EFA-453F-AD8D-42F85762E8D5}" type="pres">
      <dgm:prSet presAssocID="{5158A189-202B-47C8-BE8B-6625C1D061C6}" presName="descendantText" presStyleLbl="alignAccFollowNode1" presStyleIdx="1" presStyleCnt="5" custScaleX="112681" custScaleY="199187" custLinFactNeighborX="64940" custLinFactNeighborY="-10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BA450-6ABD-422F-B04E-C1370E3F9358}" type="pres">
      <dgm:prSet presAssocID="{82F16EA4-FEB9-4BC2-AAE6-89E5CB7B3C69}" presName="sp" presStyleCnt="0"/>
      <dgm:spPr/>
      <dgm:t>
        <a:bodyPr/>
        <a:lstStyle/>
        <a:p>
          <a:endParaRPr lang="en-US"/>
        </a:p>
      </dgm:t>
    </dgm:pt>
    <dgm:pt modelId="{C226A346-1727-49CC-8162-2192D69EEE30}" type="pres">
      <dgm:prSet presAssocID="{1C368E23-C205-4BDA-BDCA-2B0EC02439BA}" presName="linNode" presStyleCnt="0"/>
      <dgm:spPr/>
      <dgm:t>
        <a:bodyPr/>
        <a:lstStyle/>
        <a:p>
          <a:endParaRPr lang="en-US"/>
        </a:p>
      </dgm:t>
    </dgm:pt>
    <dgm:pt modelId="{02A5CEB2-C911-45CA-B46C-B7A80E9CDE78}" type="pres">
      <dgm:prSet presAssocID="{1C368E23-C205-4BDA-BDCA-2B0EC02439BA}" presName="parentText" presStyleLbl="node1" presStyleIdx="2" presStyleCnt="6" custScaleX="76327" custScaleY="257432" custLinFactNeighborX="-2151" custLinFactNeighborY="-2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C8F4B-602D-44C7-A5EF-0EB298883D66}" type="pres">
      <dgm:prSet presAssocID="{1C368E23-C205-4BDA-BDCA-2B0EC02439BA}" presName="descendantText" presStyleLbl="alignAccFollowNode1" presStyleIdx="2" presStyleCnt="5" custScaleX="114049" custScaleY="371098" custLinFactNeighborX="30" custLinFactNeighborY="-22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74CA0-16D7-44DB-80E8-1D328AF4305E}" type="pres">
      <dgm:prSet presAssocID="{7D47A614-A732-4708-B842-C7FB79BCB8DA}" presName="sp" presStyleCnt="0"/>
      <dgm:spPr/>
      <dgm:t>
        <a:bodyPr/>
        <a:lstStyle/>
        <a:p>
          <a:endParaRPr lang="en-US"/>
        </a:p>
      </dgm:t>
    </dgm:pt>
    <dgm:pt modelId="{5B0B3D2A-6053-463E-95DD-EBD44DE2000E}" type="pres">
      <dgm:prSet presAssocID="{81854573-89CB-4170-B68F-1A91781F1A7F}" presName="linNode" presStyleCnt="0"/>
      <dgm:spPr/>
      <dgm:t>
        <a:bodyPr/>
        <a:lstStyle/>
        <a:p>
          <a:endParaRPr lang="en-US"/>
        </a:p>
      </dgm:t>
    </dgm:pt>
    <dgm:pt modelId="{7F431969-69E9-43B6-9568-B99B3B900103}" type="pres">
      <dgm:prSet presAssocID="{81854573-89CB-4170-B68F-1A91781F1A7F}" presName="parentText" presStyleLbl="node1" presStyleIdx="3" presStyleCnt="6" custScaleX="75098" custScaleY="240396" custLinFactNeighborX="-3810" custLinFactNeighborY="63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02083-C095-46B6-8336-86DFA019FA15}" type="pres">
      <dgm:prSet presAssocID="{0FD5F004-5171-43F8-9A8B-B9E030D1E363}" presName="sp" presStyleCnt="0"/>
      <dgm:spPr/>
      <dgm:t>
        <a:bodyPr/>
        <a:lstStyle/>
        <a:p>
          <a:endParaRPr lang="en-US"/>
        </a:p>
      </dgm:t>
    </dgm:pt>
    <dgm:pt modelId="{11B12FA9-7BD2-4B6E-AECC-2C495D4AD7C2}" type="pres">
      <dgm:prSet presAssocID="{4AD4B199-2F00-44E1-AD21-63BEDCC87BA4}" presName="linNode" presStyleCnt="0"/>
      <dgm:spPr/>
      <dgm:t>
        <a:bodyPr/>
        <a:lstStyle/>
        <a:p>
          <a:endParaRPr lang="en-US"/>
        </a:p>
      </dgm:t>
    </dgm:pt>
    <dgm:pt modelId="{1CAFD841-D32E-4B21-BB53-A52E5BA75F8C}" type="pres">
      <dgm:prSet presAssocID="{4AD4B199-2F00-44E1-AD21-63BEDCC87BA4}" presName="parentText" presStyleLbl="node1" presStyleIdx="4" presStyleCnt="6" custScaleX="75817" custScaleY="225131" custLinFactNeighborX="-2156" custLinFactNeighborY="-58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9F6A1-B048-417B-ADD5-10E34845BDC3}" type="pres">
      <dgm:prSet presAssocID="{4AD4B199-2F00-44E1-AD21-63BEDCC87BA4}" presName="descendantText" presStyleLbl="alignAccFollowNode1" presStyleIdx="3" presStyleCnt="5" custScaleX="113038" custScaleY="349168" custLinFactY="-100000" custLinFactNeighborX="4922" custLinFactNeighborY="-197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7CA31-3014-43ED-AE5B-A4723D7DF449}" type="pres">
      <dgm:prSet presAssocID="{EFADF196-5BC0-43E0-90A8-7638C8C384A0}" presName="sp" presStyleCnt="0"/>
      <dgm:spPr/>
      <dgm:t>
        <a:bodyPr/>
        <a:lstStyle/>
        <a:p>
          <a:endParaRPr lang="en-US"/>
        </a:p>
      </dgm:t>
    </dgm:pt>
    <dgm:pt modelId="{80B79A40-9C57-4923-8E53-41CAD816483B}" type="pres">
      <dgm:prSet presAssocID="{6660F718-3E31-472D-A9E8-1FC5E718250F}" presName="linNode" presStyleCnt="0"/>
      <dgm:spPr/>
      <dgm:t>
        <a:bodyPr/>
        <a:lstStyle/>
        <a:p>
          <a:endParaRPr lang="en-US"/>
        </a:p>
      </dgm:t>
    </dgm:pt>
    <dgm:pt modelId="{28F709A0-81CF-49E5-AC89-9D7CDAD1FA2F}" type="pres">
      <dgm:prSet presAssocID="{6660F718-3E31-472D-A9E8-1FC5E718250F}" presName="parentText" presStyleLbl="node1" presStyleIdx="5" presStyleCnt="6" custScaleX="76327" custScaleY="230599" custLinFactNeighborX="-77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52DB1-D6A1-4D83-8114-1223FE357855}" type="pres">
      <dgm:prSet presAssocID="{6660F718-3E31-472D-A9E8-1FC5E718250F}" presName="descendantText" presStyleLbl="alignAccFollowNode1" presStyleIdx="4" presStyleCnt="5" custScaleX="112681" custScaleY="207726" custLinFactY="-140072" custLinFactNeighborX="1371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15106D-B852-446B-8EE6-282FCDB3631D}" type="presOf" srcId="{F4021611-4149-4CF3-95CC-7EFEC967DF55}" destId="{EA752DB1-D6A1-4D83-8114-1223FE357855}" srcOrd="0" destOrd="0" presId="urn:microsoft.com/office/officeart/2005/8/layout/vList5"/>
    <dgm:cxn modelId="{D41D0BD0-7CEB-499D-8047-0BED7294FC0F}" srcId="{1C368E23-C205-4BDA-BDCA-2B0EC02439BA}" destId="{8E1B6D78-C2BF-4B11-9F93-C5E161323905}" srcOrd="1" destOrd="0" parTransId="{6B420AAA-5A92-4C52-8F4B-032BA98E3E28}" sibTransId="{353D4F73-A9B7-47CB-A2C8-C38683C419DB}"/>
    <dgm:cxn modelId="{7E1E29D4-77CA-4DA8-A562-3A57CCE99221}" srcId="{16ED46F1-8A61-49B2-8F34-729040D0F741}" destId="{5EE4D596-9ED4-472C-8E16-C32F0E1185D2}" srcOrd="0" destOrd="0" parTransId="{7E3E228B-D073-4464-BE97-0F227113CCD7}" sibTransId="{BB31B796-408A-4217-BB1E-8DC68B16F49F}"/>
    <dgm:cxn modelId="{17D2697F-9754-4632-B27A-703CB3499DEB}" srcId="{16ED46F1-8A61-49B2-8F34-729040D0F741}" destId="{81854573-89CB-4170-B68F-1A91781F1A7F}" srcOrd="3" destOrd="0" parTransId="{CA4F1C09-8CDA-4947-B5D2-121BA1B744A5}" sibTransId="{0FD5F004-5171-43F8-9A8B-B9E030D1E363}"/>
    <dgm:cxn modelId="{0F85A321-34EF-412C-88AF-C6B1EDE74155}" srcId="{1C368E23-C205-4BDA-BDCA-2B0EC02439BA}" destId="{1D616D02-800C-48F9-B8C0-FAFDCD089647}" srcOrd="0" destOrd="0" parTransId="{BAF93F53-D2D6-40EC-BE8B-EEB21A4D36D4}" sibTransId="{E77CA464-9BBB-446B-A0ED-A26CE97BFF9A}"/>
    <dgm:cxn modelId="{1435A99B-F1CD-45AD-86BF-4044854F8C36}" type="presOf" srcId="{7F368BA0-B9A8-4A03-AA6C-464E5650579B}" destId="{944E1ECD-3A86-4042-932B-27C0349CD91B}" srcOrd="0" destOrd="0" presId="urn:microsoft.com/office/officeart/2005/8/layout/vList5"/>
    <dgm:cxn modelId="{0C7E2B98-3E48-4A92-9FAC-B919437F41C9}" type="presOf" srcId="{16ED46F1-8A61-49B2-8F34-729040D0F741}" destId="{00405C89-0C79-4E98-9EF8-1CE5C01EFC58}" srcOrd="0" destOrd="0" presId="urn:microsoft.com/office/officeart/2005/8/layout/vList5"/>
    <dgm:cxn modelId="{D446448D-50EC-44F5-A412-BDDA48F3A517}" srcId="{5EE4D596-9ED4-472C-8E16-C32F0E1185D2}" destId="{7F368BA0-B9A8-4A03-AA6C-464E5650579B}" srcOrd="0" destOrd="0" parTransId="{6BC022ED-225B-46A5-9F5D-DE0E655F0CEC}" sibTransId="{F06CD2A3-9B40-43A8-B40F-AEF62FA5F298}"/>
    <dgm:cxn modelId="{764A704A-7B0E-4BF5-B1E7-833BB37D5874}" srcId="{16ED46F1-8A61-49B2-8F34-729040D0F741}" destId="{4AD4B199-2F00-44E1-AD21-63BEDCC87BA4}" srcOrd="4" destOrd="0" parTransId="{85D2605A-6FC0-4097-8A49-67D88C5182AB}" sibTransId="{EFADF196-5BC0-43E0-90A8-7638C8C384A0}"/>
    <dgm:cxn modelId="{77F04014-02D2-433F-8366-FAD836C2C286}" type="presOf" srcId="{5158A189-202B-47C8-BE8B-6625C1D061C6}" destId="{E4C69CEA-D2B4-4245-81CC-6244868797AD}" srcOrd="0" destOrd="0" presId="urn:microsoft.com/office/officeart/2005/8/layout/vList5"/>
    <dgm:cxn modelId="{381C0AFB-C981-4212-B502-0FA9722D4304}" srcId="{5158A189-202B-47C8-BE8B-6625C1D061C6}" destId="{A7B7BEA8-FDEA-45E1-9723-309FBE88BB68}" srcOrd="0" destOrd="0" parTransId="{CA3AED9F-8A8C-407C-A0D0-59BCE31D0239}" sibTransId="{7C87D60C-F75F-4046-B96E-F2910F965BC1}"/>
    <dgm:cxn modelId="{E42E572D-560C-4569-8533-F5B37F202E5C}" type="presOf" srcId="{4AD4B199-2F00-44E1-AD21-63BEDCC87BA4}" destId="{1CAFD841-D32E-4B21-BB53-A52E5BA75F8C}" srcOrd="0" destOrd="0" presId="urn:microsoft.com/office/officeart/2005/8/layout/vList5"/>
    <dgm:cxn modelId="{F660AB8B-2703-485B-BD44-EA39CE89A4E1}" type="presOf" srcId="{7E042D98-755D-4E07-98EE-DD94B2BEFAEB}" destId="{EAD9F6A1-B048-417B-ADD5-10E34845BDC3}" srcOrd="0" destOrd="1" presId="urn:microsoft.com/office/officeart/2005/8/layout/vList5"/>
    <dgm:cxn modelId="{2C6B11C7-1FF8-4CC4-B5A3-875F9D6678AE}" srcId="{16ED46F1-8A61-49B2-8F34-729040D0F741}" destId="{1C368E23-C205-4BDA-BDCA-2B0EC02439BA}" srcOrd="2" destOrd="0" parTransId="{44374F9F-FCDA-4840-A30D-18F91B099063}" sibTransId="{7D47A614-A732-4708-B842-C7FB79BCB8DA}"/>
    <dgm:cxn modelId="{9AD86523-7534-4563-A09C-4CDADD82E237}" type="presOf" srcId="{5EE4D596-9ED4-472C-8E16-C32F0E1185D2}" destId="{D95089AA-EACC-4A6D-8332-0E68B108F8DC}" srcOrd="0" destOrd="0" presId="urn:microsoft.com/office/officeart/2005/8/layout/vList5"/>
    <dgm:cxn modelId="{DC8EE7D7-26A1-4708-817D-5922F339F9A5}" type="presOf" srcId="{81854573-89CB-4170-B68F-1A91781F1A7F}" destId="{7F431969-69E9-43B6-9568-B99B3B900103}" srcOrd="0" destOrd="0" presId="urn:microsoft.com/office/officeart/2005/8/layout/vList5"/>
    <dgm:cxn modelId="{4DAA7389-5EAF-4261-8720-E1349DDFC3CA}" type="presOf" srcId="{1D616D02-800C-48F9-B8C0-FAFDCD089647}" destId="{473C8F4B-602D-44C7-A5EF-0EB298883D66}" srcOrd="0" destOrd="0" presId="urn:microsoft.com/office/officeart/2005/8/layout/vList5"/>
    <dgm:cxn modelId="{B5A8EB1B-38C2-4FA9-9FEE-A31E2F73F81E}" type="presOf" srcId="{0AC3ED6E-AADD-4885-9FEF-15636B916EBF}" destId="{EAD9F6A1-B048-417B-ADD5-10E34845BDC3}" srcOrd="0" destOrd="0" presId="urn:microsoft.com/office/officeart/2005/8/layout/vList5"/>
    <dgm:cxn modelId="{320245D4-6E01-4A19-977F-8CADAB5D6150}" srcId="{16ED46F1-8A61-49B2-8F34-729040D0F741}" destId="{5158A189-202B-47C8-BE8B-6625C1D061C6}" srcOrd="1" destOrd="0" parTransId="{DC5B274C-72DF-47CB-A8B3-EE5169F17E74}" sibTransId="{82F16EA4-FEB9-4BC2-AAE6-89E5CB7B3C69}"/>
    <dgm:cxn modelId="{2BD2BB69-238B-4AF3-B443-CC379941807C}" type="presOf" srcId="{A7B7BEA8-FDEA-45E1-9723-309FBE88BB68}" destId="{AAC8AD6C-5EFA-453F-AD8D-42F85762E8D5}" srcOrd="0" destOrd="0" presId="urn:microsoft.com/office/officeart/2005/8/layout/vList5"/>
    <dgm:cxn modelId="{F9265F9D-2EDB-4AB9-A8C7-8929A57AB702}" srcId="{4AD4B199-2F00-44E1-AD21-63BEDCC87BA4}" destId="{7E042D98-755D-4E07-98EE-DD94B2BEFAEB}" srcOrd="1" destOrd="0" parTransId="{9877A373-E778-4817-A010-CBC1059189E0}" sibTransId="{4362503C-461A-40EE-A534-467F96B18C41}"/>
    <dgm:cxn modelId="{56970623-6B69-4B59-B1E1-C0784DEACF6B}" srcId="{4AD4B199-2F00-44E1-AD21-63BEDCC87BA4}" destId="{0AC3ED6E-AADD-4885-9FEF-15636B916EBF}" srcOrd="0" destOrd="0" parTransId="{56B6FACF-C700-44EB-B32E-9F6ECF9BA158}" sibTransId="{D5F76055-8E22-450A-BB87-0DDC2B20F7B8}"/>
    <dgm:cxn modelId="{432A3363-A971-4957-9142-E380DCC8F065}" srcId="{16ED46F1-8A61-49B2-8F34-729040D0F741}" destId="{6660F718-3E31-472D-A9E8-1FC5E718250F}" srcOrd="5" destOrd="0" parTransId="{DAFC5BAE-7271-440A-858D-02E8C7A8802E}" sibTransId="{337D54D5-CECB-47E0-B43D-52CE4C08B00B}"/>
    <dgm:cxn modelId="{A817AF73-2FB3-451E-BFC7-91B6707ABC4E}" type="presOf" srcId="{8E1B6D78-C2BF-4B11-9F93-C5E161323905}" destId="{473C8F4B-602D-44C7-A5EF-0EB298883D66}" srcOrd="0" destOrd="1" presId="urn:microsoft.com/office/officeart/2005/8/layout/vList5"/>
    <dgm:cxn modelId="{16B555C4-EE6A-4DD8-848A-69B687B5E42F}" type="presOf" srcId="{1C368E23-C205-4BDA-BDCA-2B0EC02439BA}" destId="{02A5CEB2-C911-45CA-B46C-B7A80E9CDE78}" srcOrd="0" destOrd="0" presId="urn:microsoft.com/office/officeart/2005/8/layout/vList5"/>
    <dgm:cxn modelId="{BE064265-9834-4C47-BC4D-8B5809D9DEB2}" type="presOf" srcId="{6660F718-3E31-472D-A9E8-1FC5E718250F}" destId="{28F709A0-81CF-49E5-AC89-9D7CDAD1FA2F}" srcOrd="0" destOrd="0" presId="urn:microsoft.com/office/officeart/2005/8/layout/vList5"/>
    <dgm:cxn modelId="{D01223D8-8B3C-42C9-BB7C-2C39782DD326}" srcId="{5158A189-202B-47C8-BE8B-6625C1D061C6}" destId="{E4BE0BE4-3CB3-4F1F-ABB9-9A9FF55CB439}" srcOrd="1" destOrd="0" parTransId="{EEE4F0CE-BADB-42F0-B80B-F635BD6FD1CB}" sibTransId="{9A9DA8CD-CF69-431A-9A88-A1920AACE6C6}"/>
    <dgm:cxn modelId="{9E180E61-9B45-4377-ACB6-7E187A75AEF2}" type="presOf" srcId="{E4BE0BE4-3CB3-4F1F-ABB9-9A9FF55CB439}" destId="{AAC8AD6C-5EFA-453F-AD8D-42F85762E8D5}" srcOrd="0" destOrd="1" presId="urn:microsoft.com/office/officeart/2005/8/layout/vList5"/>
    <dgm:cxn modelId="{D9819BA8-1DC7-4DEE-81C0-C5FBC7DA094B}" srcId="{6660F718-3E31-472D-A9E8-1FC5E718250F}" destId="{F4021611-4149-4CF3-95CC-7EFEC967DF55}" srcOrd="0" destOrd="0" parTransId="{47CDBF5B-D617-4F3E-9974-03E2E05C85CD}" sibTransId="{4DFB0187-17E0-4328-BD9A-E6D8895CC528}"/>
    <dgm:cxn modelId="{6B55FA0D-C170-42F4-B651-1BE94BF71F88}" type="presParOf" srcId="{00405C89-0C79-4E98-9EF8-1CE5C01EFC58}" destId="{852B557A-E646-40A1-89F7-C47CED9725CC}" srcOrd="0" destOrd="0" presId="urn:microsoft.com/office/officeart/2005/8/layout/vList5"/>
    <dgm:cxn modelId="{8A7ED3BD-5E3F-4536-999B-CACC520F260E}" type="presParOf" srcId="{852B557A-E646-40A1-89F7-C47CED9725CC}" destId="{D95089AA-EACC-4A6D-8332-0E68B108F8DC}" srcOrd="0" destOrd="0" presId="urn:microsoft.com/office/officeart/2005/8/layout/vList5"/>
    <dgm:cxn modelId="{019F2B51-5A53-4C96-AE67-391847835FEB}" type="presParOf" srcId="{852B557A-E646-40A1-89F7-C47CED9725CC}" destId="{944E1ECD-3A86-4042-932B-27C0349CD91B}" srcOrd="1" destOrd="0" presId="urn:microsoft.com/office/officeart/2005/8/layout/vList5"/>
    <dgm:cxn modelId="{F89903CD-806A-495F-B2D9-CAE27B66E119}" type="presParOf" srcId="{00405C89-0C79-4E98-9EF8-1CE5C01EFC58}" destId="{FAD045EF-3C09-4B63-AC91-DE69E4E25012}" srcOrd="1" destOrd="0" presId="urn:microsoft.com/office/officeart/2005/8/layout/vList5"/>
    <dgm:cxn modelId="{B13C230C-5B65-4CBB-9A97-0773F1286F97}" type="presParOf" srcId="{00405C89-0C79-4E98-9EF8-1CE5C01EFC58}" destId="{F9EEA38A-2E46-441B-855E-990AED148710}" srcOrd="2" destOrd="0" presId="urn:microsoft.com/office/officeart/2005/8/layout/vList5"/>
    <dgm:cxn modelId="{F2D3A787-E62E-4817-AAC8-41B5ADD66357}" type="presParOf" srcId="{F9EEA38A-2E46-441B-855E-990AED148710}" destId="{E4C69CEA-D2B4-4245-81CC-6244868797AD}" srcOrd="0" destOrd="0" presId="urn:microsoft.com/office/officeart/2005/8/layout/vList5"/>
    <dgm:cxn modelId="{07DB7667-26C3-4AB2-89AD-08D401F1F3D7}" type="presParOf" srcId="{F9EEA38A-2E46-441B-855E-990AED148710}" destId="{AAC8AD6C-5EFA-453F-AD8D-42F85762E8D5}" srcOrd="1" destOrd="0" presId="urn:microsoft.com/office/officeart/2005/8/layout/vList5"/>
    <dgm:cxn modelId="{41C6C12D-C091-4C43-AAA3-FD32488438DD}" type="presParOf" srcId="{00405C89-0C79-4E98-9EF8-1CE5C01EFC58}" destId="{904BA450-6ABD-422F-B04E-C1370E3F9358}" srcOrd="3" destOrd="0" presId="urn:microsoft.com/office/officeart/2005/8/layout/vList5"/>
    <dgm:cxn modelId="{81E15696-61E9-4A17-9BF4-8A78550F1D09}" type="presParOf" srcId="{00405C89-0C79-4E98-9EF8-1CE5C01EFC58}" destId="{C226A346-1727-49CC-8162-2192D69EEE30}" srcOrd="4" destOrd="0" presId="urn:microsoft.com/office/officeart/2005/8/layout/vList5"/>
    <dgm:cxn modelId="{F8F6997A-0931-4EA1-B7D3-87C9F6A2CB94}" type="presParOf" srcId="{C226A346-1727-49CC-8162-2192D69EEE30}" destId="{02A5CEB2-C911-45CA-B46C-B7A80E9CDE78}" srcOrd="0" destOrd="0" presId="urn:microsoft.com/office/officeart/2005/8/layout/vList5"/>
    <dgm:cxn modelId="{6DC5FFC7-449D-4B79-8550-1C606B60958C}" type="presParOf" srcId="{C226A346-1727-49CC-8162-2192D69EEE30}" destId="{473C8F4B-602D-44C7-A5EF-0EB298883D66}" srcOrd="1" destOrd="0" presId="urn:microsoft.com/office/officeart/2005/8/layout/vList5"/>
    <dgm:cxn modelId="{756E5C0C-6378-4107-9F0D-A36151294DF8}" type="presParOf" srcId="{00405C89-0C79-4E98-9EF8-1CE5C01EFC58}" destId="{3FB74CA0-16D7-44DB-80E8-1D328AF4305E}" srcOrd="5" destOrd="0" presId="urn:microsoft.com/office/officeart/2005/8/layout/vList5"/>
    <dgm:cxn modelId="{EAAFBA40-F4D7-4D57-BBBA-98950B61A45D}" type="presParOf" srcId="{00405C89-0C79-4E98-9EF8-1CE5C01EFC58}" destId="{5B0B3D2A-6053-463E-95DD-EBD44DE2000E}" srcOrd="6" destOrd="0" presId="urn:microsoft.com/office/officeart/2005/8/layout/vList5"/>
    <dgm:cxn modelId="{901B3A45-16C8-4062-BF7D-2B895B8C7A8F}" type="presParOf" srcId="{5B0B3D2A-6053-463E-95DD-EBD44DE2000E}" destId="{7F431969-69E9-43B6-9568-B99B3B900103}" srcOrd="0" destOrd="0" presId="urn:microsoft.com/office/officeart/2005/8/layout/vList5"/>
    <dgm:cxn modelId="{7F9C234D-E03B-4DA6-B490-48262DEBA808}" type="presParOf" srcId="{00405C89-0C79-4E98-9EF8-1CE5C01EFC58}" destId="{F2D02083-C095-46B6-8336-86DFA019FA15}" srcOrd="7" destOrd="0" presId="urn:microsoft.com/office/officeart/2005/8/layout/vList5"/>
    <dgm:cxn modelId="{E4D2136D-196E-4572-9157-271434C8B510}" type="presParOf" srcId="{00405C89-0C79-4E98-9EF8-1CE5C01EFC58}" destId="{11B12FA9-7BD2-4B6E-AECC-2C495D4AD7C2}" srcOrd="8" destOrd="0" presId="urn:microsoft.com/office/officeart/2005/8/layout/vList5"/>
    <dgm:cxn modelId="{3F161678-570C-4182-AB7C-802F707E4358}" type="presParOf" srcId="{11B12FA9-7BD2-4B6E-AECC-2C495D4AD7C2}" destId="{1CAFD841-D32E-4B21-BB53-A52E5BA75F8C}" srcOrd="0" destOrd="0" presId="urn:microsoft.com/office/officeart/2005/8/layout/vList5"/>
    <dgm:cxn modelId="{AD0123A4-9CAE-4E30-BCB8-B3658656B3CC}" type="presParOf" srcId="{11B12FA9-7BD2-4B6E-AECC-2C495D4AD7C2}" destId="{EAD9F6A1-B048-417B-ADD5-10E34845BDC3}" srcOrd="1" destOrd="0" presId="urn:microsoft.com/office/officeart/2005/8/layout/vList5"/>
    <dgm:cxn modelId="{FF4B20FC-EF91-4044-87B3-D08D987ADA6E}" type="presParOf" srcId="{00405C89-0C79-4E98-9EF8-1CE5C01EFC58}" destId="{CA87CA31-3014-43ED-AE5B-A4723D7DF449}" srcOrd="9" destOrd="0" presId="urn:microsoft.com/office/officeart/2005/8/layout/vList5"/>
    <dgm:cxn modelId="{4FC22399-8715-4922-B960-791E5BF8664B}" type="presParOf" srcId="{00405C89-0C79-4E98-9EF8-1CE5C01EFC58}" destId="{80B79A40-9C57-4923-8E53-41CAD816483B}" srcOrd="10" destOrd="0" presId="urn:microsoft.com/office/officeart/2005/8/layout/vList5"/>
    <dgm:cxn modelId="{06B46C2A-C728-48B2-8FA9-B97BD4803C07}" type="presParOf" srcId="{80B79A40-9C57-4923-8E53-41CAD816483B}" destId="{28F709A0-81CF-49E5-AC89-9D7CDAD1FA2F}" srcOrd="0" destOrd="0" presId="urn:microsoft.com/office/officeart/2005/8/layout/vList5"/>
    <dgm:cxn modelId="{DA181527-9025-4394-B55D-18A0375C29F2}" type="presParOf" srcId="{80B79A40-9C57-4923-8E53-41CAD816483B}" destId="{EA752DB1-D6A1-4D83-8114-1223FE3578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D46F1-8A61-49B2-8F34-729040D0F741}" type="doc">
      <dgm:prSet loTypeId="urn:microsoft.com/office/officeart/2005/8/layout/vList5" loCatId="list" qsTypeId="urn:microsoft.com/office/officeart/2005/8/quickstyle/3d2#1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660F718-3E31-472D-A9E8-1FC5E718250F}">
      <dgm:prSet phldrT="[Text]" custT="1"/>
      <dgm:spPr/>
      <dgm:t>
        <a:bodyPr/>
        <a:lstStyle/>
        <a:p>
          <a:r>
            <a:rPr lang="en-US" sz="1800" b="1" dirty="0"/>
            <a:t>Funds for  Cooking competition</a:t>
          </a:r>
        </a:p>
      </dgm:t>
    </dgm:pt>
    <dgm:pt modelId="{DAFC5BAE-7271-440A-858D-02E8C7A8802E}" type="parTrans" cxnId="{432A3363-A971-4957-9142-E380DCC8F065}">
      <dgm:prSet/>
      <dgm:spPr/>
      <dgm:t>
        <a:bodyPr/>
        <a:lstStyle/>
        <a:p>
          <a:endParaRPr lang="en-US" sz="1800"/>
        </a:p>
      </dgm:t>
    </dgm:pt>
    <dgm:pt modelId="{337D54D5-CECB-47E0-B43D-52CE4C08B00B}" type="sibTrans" cxnId="{432A3363-A971-4957-9142-E380DCC8F065}">
      <dgm:prSet/>
      <dgm:spPr/>
      <dgm:t>
        <a:bodyPr/>
        <a:lstStyle/>
        <a:p>
          <a:endParaRPr lang="en-US" sz="1800"/>
        </a:p>
      </dgm:t>
    </dgm:pt>
    <dgm:pt modelId="{F4021611-4149-4CF3-95CC-7EFEC967DF55}">
      <dgm:prSet phldrT="[Text]" custT="1"/>
      <dgm:spPr/>
      <dgm:t>
        <a:bodyPr/>
        <a:lstStyle/>
        <a:p>
          <a:endParaRPr lang="en-US" sz="1600" dirty="0"/>
        </a:p>
      </dgm:t>
    </dgm:pt>
    <dgm:pt modelId="{47CDBF5B-D617-4F3E-9974-03E2E05C85CD}" type="parTrans" cxnId="{D9819BA8-1DC7-4DEE-81C0-C5FBC7DA094B}">
      <dgm:prSet/>
      <dgm:spPr/>
      <dgm:t>
        <a:bodyPr/>
        <a:lstStyle/>
        <a:p>
          <a:endParaRPr lang="en-US" sz="1800"/>
        </a:p>
      </dgm:t>
    </dgm:pt>
    <dgm:pt modelId="{4DFB0187-17E0-4328-BD9A-E6D8895CC528}" type="sibTrans" cxnId="{D9819BA8-1DC7-4DEE-81C0-C5FBC7DA094B}">
      <dgm:prSet/>
      <dgm:spPr/>
      <dgm:t>
        <a:bodyPr/>
        <a:lstStyle/>
        <a:p>
          <a:endParaRPr lang="en-US" sz="1800"/>
        </a:p>
      </dgm:t>
    </dgm:pt>
    <dgm:pt modelId="{5EE4D596-9ED4-472C-8E16-C32F0E1185D2}">
      <dgm:prSet custT="1"/>
      <dgm:spPr/>
      <dgm:t>
        <a:bodyPr/>
        <a:lstStyle/>
        <a:p>
          <a:r>
            <a:rPr lang="en-US" sz="1800" b="1" dirty="0"/>
            <a:t>Who can participate</a:t>
          </a:r>
        </a:p>
      </dgm:t>
    </dgm:pt>
    <dgm:pt modelId="{7E3E228B-D073-4464-BE97-0F227113CCD7}" type="parTrans" cxnId="{7E1E29D4-77CA-4DA8-A562-3A57CCE99221}">
      <dgm:prSet/>
      <dgm:spPr/>
      <dgm:t>
        <a:bodyPr/>
        <a:lstStyle/>
        <a:p>
          <a:endParaRPr lang="en-US" sz="1800"/>
        </a:p>
      </dgm:t>
    </dgm:pt>
    <dgm:pt modelId="{BB31B796-408A-4217-BB1E-8DC68B16F49F}" type="sibTrans" cxnId="{7E1E29D4-77CA-4DA8-A562-3A57CCE99221}">
      <dgm:prSet/>
      <dgm:spPr/>
      <dgm:t>
        <a:bodyPr/>
        <a:lstStyle/>
        <a:p>
          <a:endParaRPr lang="en-US" sz="1800"/>
        </a:p>
      </dgm:t>
    </dgm:pt>
    <dgm:pt modelId="{1C368E23-C205-4BDA-BDCA-2B0EC02439BA}">
      <dgm:prSet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dirty="0"/>
            <a:t>Who will be the Judges</a:t>
          </a:r>
        </a:p>
      </dgm:t>
    </dgm:pt>
    <dgm:pt modelId="{44374F9F-FCDA-4840-A30D-18F91B099063}" type="parTrans" cxnId="{2C6B11C7-1FF8-4CC4-B5A3-875F9D6678AE}">
      <dgm:prSet/>
      <dgm:spPr/>
      <dgm:t>
        <a:bodyPr/>
        <a:lstStyle/>
        <a:p>
          <a:endParaRPr lang="en-US" sz="1800"/>
        </a:p>
      </dgm:t>
    </dgm:pt>
    <dgm:pt modelId="{7D47A614-A732-4708-B842-C7FB79BCB8DA}" type="sibTrans" cxnId="{2C6B11C7-1FF8-4CC4-B5A3-875F9D6678AE}">
      <dgm:prSet/>
      <dgm:spPr/>
      <dgm:t>
        <a:bodyPr/>
        <a:lstStyle/>
        <a:p>
          <a:endParaRPr lang="en-US" sz="1800"/>
        </a:p>
      </dgm:t>
    </dgm:pt>
    <dgm:pt modelId="{5158A189-202B-47C8-BE8B-6625C1D061C6}">
      <dgm:prSet custT="1"/>
      <dgm:spPr/>
      <dgm:t>
        <a:bodyPr/>
        <a:lstStyle/>
        <a:p>
          <a:r>
            <a:rPr lang="en-US" sz="1800" b="1" dirty="0"/>
            <a:t>Identification of the activities to be carried out</a:t>
          </a:r>
        </a:p>
      </dgm:t>
    </dgm:pt>
    <dgm:pt modelId="{DC5B274C-72DF-47CB-A8B3-EE5169F17E74}" type="parTrans" cxnId="{320245D4-6E01-4A19-977F-8CADAB5D6150}">
      <dgm:prSet/>
      <dgm:spPr/>
      <dgm:t>
        <a:bodyPr/>
        <a:lstStyle/>
        <a:p>
          <a:endParaRPr lang="en-US" sz="1800"/>
        </a:p>
      </dgm:t>
    </dgm:pt>
    <dgm:pt modelId="{82F16EA4-FEB9-4BC2-AAE6-89E5CB7B3C69}" type="sibTrans" cxnId="{320245D4-6E01-4A19-977F-8CADAB5D6150}">
      <dgm:prSet/>
      <dgm:spPr/>
      <dgm:t>
        <a:bodyPr/>
        <a:lstStyle/>
        <a:p>
          <a:endParaRPr lang="en-US" sz="1800"/>
        </a:p>
      </dgm:t>
    </dgm:pt>
    <dgm:pt modelId="{7F368BA0-B9A8-4A03-AA6C-464E5650579B}">
      <dgm:prSet custT="1"/>
      <dgm:spPr/>
      <dgm:t>
        <a:bodyPr/>
        <a:lstStyle/>
        <a:p>
          <a:pPr algn="just"/>
          <a:r>
            <a:rPr lang="en-US" sz="1600" dirty="0"/>
            <a:t>All the Cook cum helpers, interested community members.</a:t>
          </a:r>
        </a:p>
      </dgm:t>
    </dgm:pt>
    <dgm:pt modelId="{6BC022ED-225B-46A5-9F5D-DE0E655F0CEC}" type="parTrans" cxnId="{D446448D-50EC-44F5-A412-BDDA48F3A517}">
      <dgm:prSet/>
      <dgm:spPr/>
      <dgm:t>
        <a:bodyPr/>
        <a:lstStyle/>
        <a:p>
          <a:endParaRPr lang="en-US" sz="1800"/>
        </a:p>
      </dgm:t>
    </dgm:pt>
    <dgm:pt modelId="{F06CD2A3-9B40-43A8-B40F-AEF62FA5F298}" type="sibTrans" cxnId="{D446448D-50EC-44F5-A412-BDDA48F3A517}">
      <dgm:prSet/>
      <dgm:spPr/>
      <dgm:t>
        <a:bodyPr/>
        <a:lstStyle/>
        <a:p>
          <a:endParaRPr lang="en-US" sz="1800"/>
        </a:p>
      </dgm:t>
    </dgm:pt>
    <dgm:pt modelId="{A7B7BEA8-FDEA-45E1-9723-309FBE88BB68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1600" dirty="0"/>
            <a:t>Cooking of pulses/cooking of vegetables/different types of chapattis,</a:t>
          </a:r>
        </a:p>
      </dgm:t>
    </dgm:pt>
    <dgm:pt modelId="{CA3AED9F-8A8C-407C-A0D0-59BCE31D0239}" type="parTrans" cxnId="{381C0AFB-C981-4212-B502-0FA9722D4304}">
      <dgm:prSet/>
      <dgm:spPr/>
      <dgm:t>
        <a:bodyPr/>
        <a:lstStyle/>
        <a:p>
          <a:endParaRPr lang="en-US" sz="1800"/>
        </a:p>
      </dgm:t>
    </dgm:pt>
    <dgm:pt modelId="{7C87D60C-F75F-4046-B96E-F2910F965BC1}" type="sibTrans" cxnId="{381C0AFB-C981-4212-B502-0FA9722D4304}">
      <dgm:prSet/>
      <dgm:spPr/>
      <dgm:t>
        <a:bodyPr/>
        <a:lstStyle/>
        <a:p>
          <a:endParaRPr lang="en-US" sz="1800"/>
        </a:p>
      </dgm:t>
    </dgm:pt>
    <dgm:pt modelId="{81854573-89CB-4170-B68F-1A91781F1A7F}">
      <dgm:prSet custT="1"/>
      <dgm:spPr/>
      <dgm:t>
        <a:bodyPr/>
        <a:lstStyle/>
        <a:p>
          <a:r>
            <a:rPr lang="en-US" sz="1800" b="1" dirty="0"/>
            <a:t>Recognition of cook cum helpers</a:t>
          </a:r>
        </a:p>
      </dgm:t>
    </dgm:pt>
    <dgm:pt modelId="{CA4F1C09-8CDA-4947-B5D2-121BA1B744A5}" type="parTrans" cxnId="{17D2697F-9754-4632-B27A-703CB3499DEB}">
      <dgm:prSet/>
      <dgm:spPr/>
      <dgm:t>
        <a:bodyPr/>
        <a:lstStyle/>
        <a:p>
          <a:endParaRPr lang="en-US"/>
        </a:p>
      </dgm:t>
    </dgm:pt>
    <dgm:pt modelId="{0FD5F004-5171-43F8-9A8B-B9E030D1E363}" type="sibTrans" cxnId="{17D2697F-9754-4632-B27A-703CB3499DEB}">
      <dgm:prSet/>
      <dgm:spPr/>
      <dgm:t>
        <a:bodyPr/>
        <a:lstStyle/>
        <a:p>
          <a:endParaRPr lang="en-US"/>
        </a:p>
      </dgm:t>
    </dgm:pt>
    <dgm:pt modelId="{1D616D02-800C-48F9-B8C0-FAFDCD089647}">
      <dgm:prSet custT="1"/>
      <dgm:spPr/>
      <dgm:t>
        <a:bodyPr/>
        <a:lstStyle/>
        <a:p>
          <a:pPr algn="just"/>
          <a:r>
            <a:rPr lang="en-IN" sz="1600" dirty="0"/>
            <a:t>Children (2 children each from primary and upper primary classes) and nutritionists (Home Science College/UNICEF) of that block/district may be selected. </a:t>
          </a:r>
          <a:endParaRPr lang="en-US" sz="1600" dirty="0"/>
        </a:p>
      </dgm:t>
    </dgm:pt>
    <dgm:pt modelId="{E77CA464-9BBB-446B-A0ED-A26CE97BFF9A}" type="sibTrans" cxnId="{0F85A321-34EF-412C-88AF-C6B1EDE74155}">
      <dgm:prSet/>
      <dgm:spPr/>
      <dgm:t>
        <a:bodyPr/>
        <a:lstStyle/>
        <a:p>
          <a:endParaRPr lang="en-US" sz="1800"/>
        </a:p>
      </dgm:t>
    </dgm:pt>
    <dgm:pt modelId="{BAF93F53-D2D6-40EC-BE8B-EEB21A4D36D4}" type="parTrans" cxnId="{0F85A321-34EF-412C-88AF-C6B1EDE74155}">
      <dgm:prSet/>
      <dgm:spPr/>
      <dgm:t>
        <a:bodyPr/>
        <a:lstStyle/>
        <a:p>
          <a:endParaRPr lang="en-US" sz="1800"/>
        </a:p>
      </dgm:t>
    </dgm:pt>
    <dgm:pt modelId="{B3A5D3FB-5631-4AAB-87C7-3FCC12075F1C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1600" dirty="0"/>
            <a:t>Methods of  cooking/methods of washing vegetables,</a:t>
          </a:r>
        </a:p>
      </dgm:t>
    </dgm:pt>
    <dgm:pt modelId="{287CC045-549F-4B09-80CD-E68A76CB9F7D}" type="parTrans" cxnId="{4D82C205-0EAC-4BD2-B502-4794AD462ADC}">
      <dgm:prSet/>
      <dgm:spPr/>
      <dgm:t>
        <a:bodyPr/>
        <a:lstStyle/>
        <a:p>
          <a:endParaRPr lang="en-US"/>
        </a:p>
      </dgm:t>
    </dgm:pt>
    <dgm:pt modelId="{17005B65-2E0D-439E-B74D-E0D5C2638A7E}" type="sibTrans" cxnId="{4D82C205-0EAC-4BD2-B502-4794AD462ADC}">
      <dgm:prSet/>
      <dgm:spPr/>
      <dgm:t>
        <a:bodyPr/>
        <a:lstStyle/>
        <a:p>
          <a:endParaRPr lang="en-US"/>
        </a:p>
      </dgm:t>
    </dgm:pt>
    <dgm:pt modelId="{43D0FE6C-2E0A-43FF-82CE-DA418BB5E050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1600" dirty="0"/>
            <a:t>Food safety issues, hand washing etc.</a:t>
          </a:r>
        </a:p>
      </dgm:t>
    </dgm:pt>
    <dgm:pt modelId="{49B854B9-B58C-4B8B-87EB-9B177185F21E}" type="parTrans" cxnId="{372D60D3-C9EB-41BB-9164-2F51AAB5ECA8}">
      <dgm:prSet/>
      <dgm:spPr/>
      <dgm:t>
        <a:bodyPr/>
        <a:lstStyle/>
        <a:p>
          <a:endParaRPr lang="en-US"/>
        </a:p>
      </dgm:t>
    </dgm:pt>
    <dgm:pt modelId="{1C51A960-1DEB-4DAE-8B3D-2679B061450A}" type="sibTrans" cxnId="{372D60D3-C9EB-41BB-9164-2F51AAB5ECA8}">
      <dgm:prSet/>
      <dgm:spPr/>
      <dgm:t>
        <a:bodyPr/>
        <a:lstStyle/>
        <a:p>
          <a:endParaRPr lang="en-US"/>
        </a:p>
      </dgm:t>
    </dgm:pt>
    <dgm:pt modelId="{BEAE980E-910B-4279-B7B9-4B17938F9B70}">
      <dgm:prSet custT="1"/>
      <dgm:spPr/>
      <dgm:t>
        <a:bodyPr/>
        <a:lstStyle/>
        <a:p>
          <a:r>
            <a:rPr lang="en-US" sz="1800" dirty="0"/>
            <a:t>The winning Cook-cum helpers/community members may be awarded suitably. </a:t>
          </a:r>
        </a:p>
      </dgm:t>
    </dgm:pt>
    <dgm:pt modelId="{35F5AD6F-0382-4881-B428-6406C31DD35D}" type="parTrans" cxnId="{4DB09F64-8522-4A92-BC48-1171AA7C98E5}">
      <dgm:prSet/>
      <dgm:spPr/>
      <dgm:t>
        <a:bodyPr/>
        <a:lstStyle/>
        <a:p>
          <a:endParaRPr lang="en-US"/>
        </a:p>
      </dgm:t>
    </dgm:pt>
    <dgm:pt modelId="{A10FEC74-356B-4E2D-9A44-A7EEBF7B90FF}" type="sibTrans" cxnId="{4DB09F64-8522-4A92-BC48-1171AA7C98E5}">
      <dgm:prSet/>
      <dgm:spPr/>
      <dgm:t>
        <a:bodyPr/>
        <a:lstStyle/>
        <a:p>
          <a:endParaRPr lang="en-US"/>
        </a:p>
      </dgm:t>
    </dgm:pt>
    <dgm:pt modelId="{00405C89-0C79-4E98-9EF8-1CE5C01EFC58}" type="pres">
      <dgm:prSet presAssocID="{16ED46F1-8A61-49B2-8F34-729040D0F7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B557A-E646-40A1-89F7-C47CED9725CC}" type="pres">
      <dgm:prSet presAssocID="{5EE4D596-9ED4-472C-8E16-C32F0E1185D2}" presName="linNode" presStyleCnt="0"/>
      <dgm:spPr/>
    </dgm:pt>
    <dgm:pt modelId="{D95089AA-EACC-4A6D-8332-0E68B108F8DC}" type="pres">
      <dgm:prSet presAssocID="{5EE4D596-9ED4-472C-8E16-C32F0E1185D2}" presName="parentText" presStyleLbl="node1" presStyleIdx="0" presStyleCnt="5" custScaleX="76327" custScaleY="97646" custLinFactNeighborX="-7791" custLinFactNeighborY="3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E1ECD-3A86-4042-932B-27C0349CD91B}" type="pres">
      <dgm:prSet presAssocID="{5EE4D596-9ED4-472C-8E16-C32F0E1185D2}" presName="descendantText" presStyleLbl="alignAccFollowNode1" presStyleIdx="0" presStyleCnt="4" custScaleX="112681" custScaleY="114792" custLinFactNeighborX="836" custLinFactNeighborY="-33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045EF-3C09-4B63-AC91-DE69E4E25012}" type="pres">
      <dgm:prSet presAssocID="{BB31B796-408A-4217-BB1E-8DC68B16F49F}" presName="sp" presStyleCnt="0"/>
      <dgm:spPr/>
    </dgm:pt>
    <dgm:pt modelId="{F9EEA38A-2E46-441B-855E-990AED148710}" type="pres">
      <dgm:prSet presAssocID="{5158A189-202B-47C8-BE8B-6625C1D061C6}" presName="linNode" presStyleCnt="0"/>
      <dgm:spPr/>
    </dgm:pt>
    <dgm:pt modelId="{E4C69CEA-D2B4-4245-81CC-6244868797AD}" type="pres">
      <dgm:prSet presAssocID="{5158A189-202B-47C8-BE8B-6625C1D061C6}" presName="parentText" presStyleLbl="node1" presStyleIdx="1" presStyleCnt="5" custScaleX="76327" custScaleY="150432" custLinFactNeighborX="198" custLinFactNeighborY="112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8AD6C-5EFA-453F-AD8D-42F85762E8D5}" type="pres">
      <dgm:prSet presAssocID="{5158A189-202B-47C8-BE8B-6625C1D061C6}" presName="descendantText" presStyleLbl="alignAccFollowNode1" presStyleIdx="1" presStyleCnt="4" custScaleX="112681" custScaleY="199187" custLinFactNeighborX="1371" custLinFactNeighborY="4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BA450-6ABD-422F-B04E-C1370E3F9358}" type="pres">
      <dgm:prSet presAssocID="{82F16EA4-FEB9-4BC2-AAE6-89E5CB7B3C69}" presName="sp" presStyleCnt="0"/>
      <dgm:spPr/>
    </dgm:pt>
    <dgm:pt modelId="{C226A346-1727-49CC-8162-2192D69EEE30}" type="pres">
      <dgm:prSet presAssocID="{1C368E23-C205-4BDA-BDCA-2B0EC02439BA}" presName="linNode" presStyleCnt="0"/>
      <dgm:spPr/>
    </dgm:pt>
    <dgm:pt modelId="{02A5CEB2-C911-45CA-B46C-B7A80E9CDE78}" type="pres">
      <dgm:prSet presAssocID="{1C368E23-C205-4BDA-BDCA-2B0EC02439BA}" presName="parentText" presStyleLbl="node1" presStyleIdx="2" presStyleCnt="5" custScaleX="76321" custScaleY="151265" custLinFactNeighborX="198" custLinFactNeighborY="4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C8F4B-602D-44C7-A5EF-0EB298883D66}" type="pres">
      <dgm:prSet presAssocID="{1C368E23-C205-4BDA-BDCA-2B0EC02439BA}" presName="descendantText" presStyleLbl="alignAccFollowNode1" presStyleIdx="2" presStyleCnt="4" custScaleX="114049" custScaleY="175589" custLinFactNeighborX="11653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74CA0-16D7-44DB-80E8-1D328AF4305E}" type="pres">
      <dgm:prSet presAssocID="{7D47A614-A732-4708-B842-C7FB79BCB8DA}" presName="sp" presStyleCnt="0"/>
      <dgm:spPr/>
    </dgm:pt>
    <dgm:pt modelId="{5B0B3D2A-6053-463E-95DD-EBD44DE2000E}" type="pres">
      <dgm:prSet presAssocID="{81854573-89CB-4170-B68F-1A91781F1A7F}" presName="linNode" presStyleCnt="0"/>
      <dgm:spPr/>
    </dgm:pt>
    <dgm:pt modelId="{7F431969-69E9-43B6-9568-B99B3B900103}" type="pres">
      <dgm:prSet presAssocID="{81854573-89CB-4170-B68F-1A91781F1A7F}" presName="parentText" presStyleLbl="node1" presStyleIdx="3" presStyleCnt="5" custScaleX="72349" custScaleY="172577" custLinFactNeighborX="1344" custLinFactNeighborY="69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02083-C095-46B6-8336-86DFA019FA15}" type="pres">
      <dgm:prSet presAssocID="{0FD5F004-5171-43F8-9A8B-B9E030D1E363}" presName="sp" presStyleCnt="0"/>
      <dgm:spPr/>
    </dgm:pt>
    <dgm:pt modelId="{80B79A40-9C57-4923-8E53-41CAD816483B}" type="pres">
      <dgm:prSet presAssocID="{6660F718-3E31-472D-A9E8-1FC5E718250F}" presName="linNode" presStyleCnt="0"/>
      <dgm:spPr/>
    </dgm:pt>
    <dgm:pt modelId="{28F709A0-81CF-49E5-AC89-9D7CDAD1FA2F}" type="pres">
      <dgm:prSet presAssocID="{6660F718-3E31-472D-A9E8-1FC5E718250F}" presName="parentText" presStyleLbl="node1" presStyleIdx="4" presStyleCnt="5" custScaleX="76327" custScaleY="115247" custLinFactNeighborX="-2145" custLinFactNeighborY="-171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52DB1-D6A1-4D83-8114-1223FE357855}" type="pres">
      <dgm:prSet presAssocID="{6660F718-3E31-472D-A9E8-1FC5E718250F}" presName="descendantText" presStyleLbl="alignAccFollowNode1" presStyleIdx="3" presStyleCnt="4" custScaleX="112681" custScaleY="207231" custLinFactY="-97050" custLinFactNeighborX="136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A4DD94-0209-445B-B19A-68576BC8FDF5}" type="presOf" srcId="{5EE4D596-9ED4-472C-8E16-C32F0E1185D2}" destId="{D95089AA-EACC-4A6D-8332-0E68B108F8DC}" srcOrd="0" destOrd="0" presId="urn:microsoft.com/office/officeart/2005/8/layout/vList5"/>
    <dgm:cxn modelId="{04F424D3-D2D6-408C-B539-D0A5BDE1C597}" type="presOf" srcId="{A7B7BEA8-FDEA-45E1-9723-309FBE88BB68}" destId="{AAC8AD6C-5EFA-453F-AD8D-42F85762E8D5}" srcOrd="0" destOrd="0" presId="urn:microsoft.com/office/officeart/2005/8/layout/vList5"/>
    <dgm:cxn modelId="{D446448D-50EC-44F5-A412-BDDA48F3A517}" srcId="{5EE4D596-9ED4-472C-8E16-C32F0E1185D2}" destId="{7F368BA0-B9A8-4A03-AA6C-464E5650579B}" srcOrd="0" destOrd="0" parTransId="{6BC022ED-225B-46A5-9F5D-DE0E655F0CEC}" sibTransId="{F06CD2A3-9B40-43A8-B40F-AEF62FA5F298}"/>
    <dgm:cxn modelId="{683E9C01-CBE1-4FD8-BDB3-096838EEE084}" type="presOf" srcId="{5158A189-202B-47C8-BE8B-6625C1D061C6}" destId="{E4C69CEA-D2B4-4245-81CC-6244868797AD}" srcOrd="0" destOrd="0" presId="urn:microsoft.com/office/officeart/2005/8/layout/vList5"/>
    <dgm:cxn modelId="{F3EA7EC4-52C3-4D62-9126-331C2C45A561}" type="presOf" srcId="{43D0FE6C-2E0A-43FF-82CE-DA418BB5E050}" destId="{AAC8AD6C-5EFA-453F-AD8D-42F85762E8D5}" srcOrd="0" destOrd="2" presId="urn:microsoft.com/office/officeart/2005/8/layout/vList5"/>
    <dgm:cxn modelId="{17D2697F-9754-4632-B27A-703CB3499DEB}" srcId="{16ED46F1-8A61-49B2-8F34-729040D0F741}" destId="{81854573-89CB-4170-B68F-1A91781F1A7F}" srcOrd="3" destOrd="0" parTransId="{CA4F1C09-8CDA-4947-B5D2-121BA1B744A5}" sibTransId="{0FD5F004-5171-43F8-9A8B-B9E030D1E363}"/>
    <dgm:cxn modelId="{D9819BA8-1DC7-4DEE-81C0-C5FBC7DA094B}" srcId="{6660F718-3E31-472D-A9E8-1FC5E718250F}" destId="{F4021611-4149-4CF3-95CC-7EFEC967DF55}" srcOrd="0" destOrd="0" parTransId="{47CDBF5B-D617-4F3E-9974-03E2E05C85CD}" sibTransId="{4DFB0187-17E0-4328-BD9A-E6D8895CC528}"/>
    <dgm:cxn modelId="{F9428723-222E-4840-BDDA-DC99DC1F77EC}" type="presOf" srcId="{7F368BA0-B9A8-4A03-AA6C-464E5650579B}" destId="{944E1ECD-3A86-4042-932B-27C0349CD91B}" srcOrd="0" destOrd="0" presId="urn:microsoft.com/office/officeart/2005/8/layout/vList5"/>
    <dgm:cxn modelId="{7E1E29D4-77CA-4DA8-A562-3A57CCE99221}" srcId="{16ED46F1-8A61-49B2-8F34-729040D0F741}" destId="{5EE4D596-9ED4-472C-8E16-C32F0E1185D2}" srcOrd="0" destOrd="0" parTransId="{7E3E228B-D073-4464-BE97-0F227113CCD7}" sibTransId="{BB31B796-408A-4217-BB1E-8DC68B16F49F}"/>
    <dgm:cxn modelId="{432A3363-A971-4957-9142-E380DCC8F065}" srcId="{16ED46F1-8A61-49B2-8F34-729040D0F741}" destId="{6660F718-3E31-472D-A9E8-1FC5E718250F}" srcOrd="4" destOrd="0" parTransId="{DAFC5BAE-7271-440A-858D-02E8C7A8802E}" sibTransId="{337D54D5-CECB-47E0-B43D-52CE4C08B00B}"/>
    <dgm:cxn modelId="{372D60D3-C9EB-41BB-9164-2F51AAB5ECA8}" srcId="{5158A189-202B-47C8-BE8B-6625C1D061C6}" destId="{43D0FE6C-2E0A-43FF-82CE-DA418BB5E050}" srcOrd="2" destOrd="0" parTransId="{49B854B9-B58C-4B8B-87EB-9B177185F21E}" sibTransId="{1C51A960-1DEB-4DAE-8B3D-2679B061450A}"/>
    <dgm:cxn modelId="{381C0AFB-C981-4212-B502-0FA9722D4304}" srcId="{5158A189-202B-47C8-BE8B-6625C1D061C6}" destId="{A7B7BEA8-FDEA-45E1-9723-309FBE88BB68}" srcOrd="0" destOrd="0" parTransId="{CA3AED9F-8A8C-407C-A0D0-59BCE31D0239}" sibTransId="{7C87D60C-F75F-4046-B96E-F2910F965BC1}"/>
    <dgm:cxn modelId="{8AE2B649-985D-4400-B6B0-B4C7F11E948C}" type="presOf" srcId="{F4021611-4149-4CF3-95CC-7EFEC967DF55}" destId="{EA752DB1-D6A1-4D83-8114-1223FE357855}" srcOrd="0" destOrd="0" presId="urn:microsoft.com/office/officeart/2005/8/layout/vList5"/>
    <dgm:cxn modelId="{2C6B11C7-1FF8-4CC4-B5A3-875F9D6678AE}" srcId="{16ED46F1-8A61-49B2-8F34-729040D0F741}" destId="{1C368E23-C205-4BDA-BDCA-2B0EC02439BA}" srcOrd="2" destOrd="0" parTransId="{44374F9F-FCDA-4840-A30D-18F91B099063}" sibTransId="{7D47A614-A732-4708-B842-C7FB79BCB8DA}"/>
    <dgm:cxn modelId="{320245D4-6E01-4A19-977F-8CADAB5D6150}" srcId="{16ED46F1-8A61-49B2-8F34-729040D0F741}" destId="{5158A189-202B-47C8-BE8B-6625C1D061C6}" srcOrd="1" destOrd="0" parTransId="{DC5B274C-72DF-47CB-A8B3-EE5169F17E74}" sibTransId="{82F16EA4-FEB9-4BC2-AAE6-89E5CB7B3C69}"/>
    <dgm:cxn modelId="{8E7D79DB-6533-4940-AE4C-1873F22F2057}" type="presOf" srcId="{BEAE980E-910B-4279-B7B9-4B17938F9B70}" destId="{EA752DB1-D6A1-4D83-8114-1223FE357855}" srcOrd="0" destOrd="1" presId="urn:microsoft.com/office/officeart/2005/8/layout/vList5"/>
    <dgm:cxn modelId="{ACD2667E-5047-4402-B0F8-BD167BFAF8D5}" type="presOf" srcId="{1C368E23-C205-4BDA-BDCA-2B0EC02439BA}" destId="{02A5CEB2-C911-45CA-B46C-B7A80E9CDE78}" srcOrd="0" destOrd="0" presId="urn:microsoft.com/office/officeart/2005/8/layout/vList5"/>
    <dgm:cxn modelId="{0F85A321-34EF-412C-88AF-C6B1EDE74155}" srcId="{1C368E23-C205-4BDA-BDCA-2B0EC02439BA}" destId="{1D616D02-800C-48F9-B8C0-FAFDCD089647}" srcOrd="0" destOrd="0" parTransId="{BAF93F53-D2D6-40EC-BE8B-EEB21A4D36D4}" sibTransId="{E77CA464-9BBB-446B-A0ED-A26CE97BFF9A}"/>
    <dgm:cxn modelId="{BEBA852D-A37F-45B6-9E09-22F444015385}" type="presOf" srcId="{16ED46F1-8A61-49B2-8F34-729040D0F741}" destId="{00405C89-0C79-4E98-9EF8-1CE5C01EFC58}" srcOrd="0" destOrd="0" presId="urn:microsoft.com/office/officeart/2005/8/layout/vList5"/>
    <dgm:cxn modelId="{D375AC33-BE11-4020-814F-4CCB47A4D174}" type="presOf" srcId="{81854573-89CB-4170-B68F-1A91781F1A7F}" destId="{7F431969-69E9-43B6-9568-B99B3B900103}" srcOrd="0" destOrd="0" presId="urn:microsoft.com/office/officeart/2005/8/layout/vList5"/>
    <dgm:cxn modelId="{4D82C205-0EAC-4BD2-B502-4794AD462ADC}" srcId="{5158A189-202B-47C8-BE8B-6625C1D061C6}" destId="{B3A5D3FB-5631-4AAB-87C7-3FCC12075F1C}" srcOrd="1" destOrd="0" parTransId="{287CC045-549F-4B09-80CD-E68A76CB9F7D}" sibTransId="{17005B65-2E0D-439E-B74D-E0D5C2638A7E}"/>
    <dgm:cxn modelId="{A2203F2A-D243-4889-AA66-4039306D2324}" type="presOf" srcId="{B3A5D3FB-5631-4AAB-87C7-3FCC12075F1C}" destId="{AAC8AD6C-5EFA-453F-AD8D-42F85762E8D5}" srcOrd="0" destOrd="1" presId="urn:microsoft.com/office/officeart/2005/8/layout/vList5"/>
    <dgm:cxn modelId="{81DDB6F9-6809-4709-AE63-A0DA40F4D223}" type="presOf" srcId="{6660F718-3E31-472D-A9E8-1FC5E718250F}" destId="{28F709A0-81CF-49E5-AC89-9D7CDAD1FA2F}" srcOrd="0" destOrd="0" presId="urn:microsoft.com/office/officeart/2005/8/layout/vList5"/>
    <dgm:cxn modelId="{3E4EAEE4-7D7F-4C14-B49A-6176CBB71829}" type="presOf" srcId="{1D616D02-800C-48F9-B8C0-FAFDCD089647}" destId="{473C8F4B-602D-44C7-A5EF-0EB298883D66}" srcOrd="0" destOrd="0" presId="urn:microsoft.com/office/officeart/2005/8/layout/vList5"/>
    <dgm:cxn modelId="{4DB09F64-8522-4A92-BC48-1171AA7C98E5}" srcId="{6660F718-3E31-472D-A9E8-1FC5E718250F}" destId="{BEAE980E-910B-4279-B7B9-4B17938F9B70}" srcOrd="1" destOrd="0" parTransId="{35F5AD6F-0382-4881-B428-6406C31DD35D}" sibTransId="{A10FEC74-356B-4E2D-9A44-A7EEBF7B90FF}"/>
    <dgm:cxn modelId="{58E666DE-3334-4182-AA1B-A7E906C989A8}" type="presParOf" srcId="{00405C89-0C79-4E98-9EF8-1CE5C01EFC58}" destId="{852B557A-E646-40A1-89F7-C47CED9725CC}" srcOrd="0" destOrd="0" presId="urn:microsoft.com/office/officeart/2005/8/layout/vList5"/>
    <dgm:cxn modelId="{E8E9A8FC-B701-4CF2-8B45-A48A751838C9}" type="presParOf" srcId="{852B557A-E646-40A1-89F7-C47CED9725CC}" destId="{D95089AA-EACC-4A6D-8332-0E68B108F8DC}" srcOrd="0" destOrd="0" presId="urn:microsoft.com/office/officeart/2005/8/layout/vList5"/>
    <dgm:cxn modelId="{BDEFFAB3-7643-4537-9FD5-C043E82A8CD4}" type="presParOf" srcId="{852B557A-E646-40A1-89F7-C47CED9725CC}" destId="{944E1ECD-3A86-4042-932B-27C0349CD91B}" srcOrd="1" destOrd="0" presId="urn:microsoft.com/office/officeart/2005/8/layout/vList5"/>
    <dgm:cxn modelId="{AB038BFE-CB36-4E43-B88F-8BD866ED0AFA}" type="presParOf" srcId="{00405C89-0C79-4E98-9EF8-1CE5C01EFC58}" destId="{FAD045EF-3C09-4B63-AC91-DE69E4E25012}" srcOrd="1" destOrd="0" presId="urn:microsoft.com/office/officeart/2005/8/layout/vList5"/>
    <dgm:cxn modelId="{71C19357-4C7F-41C0-BDF3-848BFF5BC43F}" type="presParOf" srcId="{00405C89-0C79-4E98-9EF8-1CE5C01EFC58}" destId="{F9EEA38A-2E46-441B-855E-990AED148710}" srcOrd="2" destOrd="0" presId="urn:microsoft.com/office/officeart/2005/8/layout/vList5"/>
    <dgm:cxn modelId="{3E2A909C-F3B5-49A6-B349-AC69F1109E59}" type="presParOf" srcId="{F9EEA38A-2E46-441B-855E-990AED148710}" destId="{E4C69CEA-D2B4-4245-81CC-6244868797AD}" srcOrd="0" destOrd="0" presId="urn:microsoft.com/office/officeart/2005/8/layout/vList5"/>
    <dgm:cxn modelId="{1A85DF2D-7F15-4078-A545-742FF6D07CC1}" type="presParOf" srcId="{F9EEA38A-2E46-441B-855E-990AED148710}" destId="{AAC8AD6C-5EFA-453F-AD8D-42F85762E8D5}" srcOrd="1" destOrd="0" presId="urn:microsoft.com/office/officeart/2005/8/layout/vList5"/>
    <dgm:cxn modelId="{ACDB8B75-13F0-47B7-B6D3-A33F1FC7C854}" type="presParOf" srcId="{00405C89-0C79-4E98-9EF8-1CE5C01EFC58}" destId="{904BA450-6ABD-422F-B04E-C1370E3F9358}" srcOrd="3" destOrd="0" presId="urn:microsoft.com/office/officeart/2005/8/layout/vList5"/>
    <dgm:cxn modelId="{264D3D5E-2277-43EE-8A3C-61C462474779}" type="presParOf" srcId="{00405C89-0C79-4E98-9EF8-1CE5C01EFC58}" destId="{C226A346-1727-49CC-8162-2192D69EEE30}" srcOrd="4" destOrd="0" presId="urn:microsoft.com/office/officeart/2005/8/layout/vList5"/>
    <dgm:cxn modelId="{0CED0FDB-8406-4BA9-8725-7775CCF83A3F}" type="presParOf" srcId="{C226A346-1727-49CC-8162-2192D69EEE30}" destId="{02A5CEB2-C911-45CA-B46C-B7A80E9CDE78}" srcOrd="0" destOrd="0" presId="urn:microsoft.com/office/officeart/2005/8/layout/vList5"/>
    <dgm:cxn modelId="{CA193ADC-2096-462B-8FFE-07439EBA6F1D}" type="presParOf" srcId="{C226A346-1727-49CC-8162-2192D69EEE30}" destId="{473C8F4B-602D-44C7-A5EF-0EB298883D66}" srcOrd="1" destOrd="0" presId="urn:microsoft.com/office/officeart/2005/8/layout/vList5"/>
    <dgm:cxn modelId="{E0421EF1-FB48-4BC0-B19A-8C234936ECC1}" type="presParOf" srcId="{00405C89-0C79-4E98-9EF8-1CE5C01EFC58}" destId="{3FB74CA0-16D7-44DB-80E8-1D328AF4305E}" srcOrd="5" destOrd="0" presId="urn:microsoft.com/office/officeart/2005/8/layout/vList5"/>
    <dgm:cxn modelId="{BE63D696-4B3E-4703-A586-F920D0B8D2C5}" type="presParOf" srcId="{00405C89-0C79-4E98-9EF8-1CE5C01EFC58}" destId="{5B0B3D2A-6053-463E-95DD-EBD44DE2000E}" srcOrd="6" destOrd="0" presId="urn:microsoft.com/office/officeart/2005/8/layout/vList5"/>
    <dgm:cxn modelId="{E0E24E9F-D979-412C-9B93-B6D0213C1CC1}" type="presParOf" srcId="{5B0B3D2A-6053-463E-95DD-EBD44DE2000E}" destId="{7F431969-69E9-43B6-9568-B99B3B900103}" srcOrd="0" destOrd="0" presId="urn:microsoft.com/office/officeart/2005/8/layout/vList5"/>
    <dgm:cxn modelId="{428396F2-0740-4C3C-AF03-13665EC9B04C}" type="presParOf" srcId="{00405C89-0C79-4E98-9EF8-1CE5C01EFC58}" destId="{F2D02083-C095-46B6-8336-86DFA019FA15}" srcOrd="7" destOrd="0" presId="urn:microsoft.com/office/officeart/2005/8/layout/vList5"/>
    <dgm:cxn modelId="{E64C9161-7600-456F-8AEE-9E7EDE272E4E}" type="presParOf" srcId="{00405C89-0C79-4E98-9EF8-1CE5C01EFC58}" destId="{80B79A40-9C57-4923-8E53-41CAD816483B}" srcOrd="8" destOrd="0" presId="urn:microsoft.com/office/officeart/2005/8/layout/vList5"/>
    <dgm:cxn modelId="{2238D852-18CE-4332-9F82-8D26A351BC02}" type="presParOf" srcId="{80B79A40-9C57-4923-8E53-41CAD816483B}" destId="{28F709A0-81CF-49E5-AC89-9D7CDAD1FA2F}" srcOrd="0" destOrd="0" presId="urn:microsoft.com/office/officeart/2005/8/layout/vList5"/>
    <dgm:cxn modelId="{FE898C88-3B08-4C92-ACED-9461AC2DF0D7}" type="presParOf" srcId="{80B79A40-9C57-4923-8E53-41CAD816483B}" destId="{EA752DB1-D6A1-4D83-8114-1223FE3578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E1ECD-3A86-4042-932B-27C0349CD91B}">
      <dsp:nvSpPr>
        <dsp:cNvPr id="0" name=""/>
        <dsp:cNvSpPr/>
      </dsp:nvSpPr>
      <dsp:spPr>
        <a:xfrm rot="5400000">
          <a:off x="5483928" y="-2979389"/>
          <a:ext cx="540701" cy="6499480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SNG is a place where herbs, fruits and vegetables are grown in the school premises for use in  preparation of Mid-Day Meal.</a:t>
          </a:r>
          <a:endParaRPr lang="en-US" sz="1600" kern="1200" dirty="0"/>
        </a:p>
      </dsp:txBody>
      <dsp:txXfrm rot="-5400000">
        <a:off x="2504539" y="26395"/>
        <a:ext cx="6473085" cy="487911"/>
      </dsp:txXfrm>
    </dsp:sp>
    <dsp:sp modelId="{D95089AA-EACC-4A6D-8332-0E68B108F8DC}">
      <dsp:nvSpPr>
        <dsp:cNvPr id="0" name=""/>
        <dsp:cNvSpPr/>
      </dsp:nvSpPr>
      <dsp:spPr>
        <a:xfrm>
          <a:off x="0" y="14377"/>
          <a:ext cx="2476444" cy="568207"/>
        </a:xfrm>
        <a:prstGeom prst="roundRect">
          <a:avLst/>
        </a:prstGeom>
        <a:solidFill>
          <a:srgbClr val="A7E9F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School Nutrition Garden</a:t>
          </a:r>
          <a:endParaRPr lang="en-US" sz="1800" b="1" kern="1200" dirty="0"/>
        </a:p>
      </dsp:txBody>
      <dsp:txXfrm>
        <a:off x="27738" y="42115"/>
        <a:ext cx="2420968" cy="512731"/>
      </dsp:txXfrm>
    </dsp:sp>
    <dsp:sp modelId="{AAC8AD6C-5EFA-453F-AD8D-42F85762E8D5}">
      <dsp:nvSpPr>
        <dsp:cNvPr id="0" name=""/>
        <dsp:cNvSpPr/>
      </dsp:nvSpPr>
      <dsp:spPr>
        <a:xfrm rot="5400000">
          <a:off x="5449151" y="-2328217"/>
          <a:ext cx="644948" cy="6499480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986427"/>
              <a:satOff val="5539"/>
              <a:lumOff val="3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To help address malnutrition and micro nutrient deficiencies</a:t>
          </a:r>
          <a:endParaRPr lang="en-U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To give children first-hand experience with nature and gardening. </a:t>
          </a:r>
          <a:endParaRPr lang="en-US" sz="1600" kern="1200" dirty="0"/>
        </a:p>
      </dsp:txBody>
      <dsp:txXfrm rot="-5400000">
        <a:off x="2521885" y="630533"/>
        <a:ext cx="6467996" cy="581980"/>
      </dsp:txXfrm>
    </dsp:sp>
    <dsp:sp modelId="{E4C69CEA-D2B4-4245-81CC-6244868797AD}">
      <dsp:nvSpPr>
        <dsp:cNvPr id="0" name=""/>
        <dsp:cNvSpPr/>
      </dsp:nvSpPr>
      <dsp:spPr>
        <a:xfrm>
          <a:off x="0" y="601915"/>
          <a:ext cx="2476444" cy="72911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Objectives</a:t>
          </a:r>
          <a:endParaRPr lang="en-US" sz="1800" b="1" kern="1200" dirty="0"/>
        </a:p>
      </dsp:txBody>
      <dsp:txXfrm>
        <a:off x="35593" y="637508"/>
        <a:ext cx="2405258" cy="657933"/>
      </dsp:txXfrm>
    </dsp:sp>
    <dsp:sp modelId="{473C8F4B-602D-44C7-A5EF-0EB298883D66}">
      <dsp:nvSpPr>
        <dsp:cNvPr id="0" name=""/>
        <dsp:cNvSpPr/>
      </dsp:nvSpPr>
      <dsp:spPr>
        <a:xfrm rot="5400000">
          <a:off x="5144243" y="-1411134"/>
          <a:ext cx="1201580" cy="6552665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Large piece of land is not required even roof tops can be used for growing vegetable/fruits in containers.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Plants may also be grown in small containers, cans, jars, discarded earthen pots, wooden </a:t>
          </a:r>
          <a:r>
            <a:rPr lang="en-IN" sz="1600" kern="1200" dirty="0" err="1" smtClean="0"/>
            <a:t>peti</a:t>
          </a:r>
          <a:r>
            <a:rPr lang="en-IN" sz="1600" kern="1200" dirty="0" smtClean="0"/>
            <a:t>, ceramic sinks, food tins, and </a:t>
          </a:r>
          <a:r>
            <a:rPr lang="en-IN" sz="1600" kern="1200" dirty="0" err="1" smtClean="0"/>
            <a:t>atta</a:t>
          </a:r>
          <a:r>
            <a:rPr lang="en-IN" sz="1600" kern="1200" dirty="0" smtClean="0"/>
            <a:t> bags etc, where land is not available. </a:t>
          </a:r>
          <a:endParaRPr lang="en-US" sz="1600" kern="1200" dirty="0"/>
        </a:p>
      </dsp:txBody>
      <dsp:txXfrm rot="-5400000">
        <a:off x="2468701" y="1323064"/>
        <a:ext cx="6494009" cy="1084268"/>
      </dsp:txXfrm>
    </dsp:sp>
    <dsp:sp modelId="{02A5CEB2-C911-45CA-B46C-B7A80E9CDE78}">
      <dsp:nvSpPr>
        <dsp:cNvPr id="0" name=""/>
        <dsp:cNvSpPr/>
      </dsp:nvSpPr>
      <dsp:spPr>
        <a:xfrm>
          <a:off x="0" y="1407292"/>
          <a:ext cx="2466761" cy="104192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N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b="1" kern="1200" dirty="0" smtClean="0"/>
            <a:t>Where School Nutrition Garden can be set up?</a:t>
          </a:r>
          <a:endParaRPr lang="en-US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50863" y="1458155"/>
        <a:ext cx="2365035" cy="940199"/>
      </dsp:txXfrm>
    </dsp:sp>
    <dsp:sp modelId="{7F431969-69E9-43B6-9568-B99B3B900103}">
      <dsp:nvSpPr>
        <dsp:cNvPr id="0" name=""/>
        <dsp:cNvSpPr/>
      </dsp:nvSpPr>
      <dsp:spPr>
        <a:xfrm>
          <a:off x="0" y="2586190"/>
          <a:ext cx="2436569" cy="972974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What part of plants can be eaten</a:t>
          </a:r>
          <a:endParaRPr lang="en-US" sz="1800" b="1" kern="1200" dirty="0"/>
        </a:p>
      </dsp:txBody>
      <dsp:txXfrm>
        <a:off x="47497" y="2633687"/>
        <a:ext cx="2341575" cy="877980"/>
      </dsp:txXfrm>
    </dsp:sp>
    <dsp:sp modelId="{EAD9F6A1-B048-417B-ADD5-10E34845BDC3}">
      <dsp:nvSpPr>
        <dsp:cNvPr id="0" name=""/>
        <dsp:cNvSpPr/>
      </dsp:nvSpPr>
      <dsp:spPr>
        <a:xfrm rot="5400000">
          <a:off x="5196043" y="-103950"/>
          <a:ext cx="1130572" cy="6520072"/>
        </a:xfrm>
        <a:prstGeom prst="round2SameRect">
          <a:avLst/>
        </a:prstGeom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8100000" scaled="1"/>
          <a:tileRect/>
        </a:gradFill>
        <a:ln w="9525" cap="flat" cmpd="sng" algn="ctr">
          <a:solidFill>
            <a:schemeClr val="accent4">
              <a:tint val="40000"/>
              <a:alpha val="90000"/>
              <a:hueOff val="-2959282"/>
              <a:satOff val="16618"/>
              <a:lumOff val="10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The grown whole vegetables, fruits can be consumed. Some of the parts like stem (banana, bottle gourd, pumpkin) leaves (coriander, mint, spinach), flower (pumpkin flower, </a:t>
          </a:r>
          <a:r>
            <a:rPr lang="en-IN" sz="1600" kern="1200" dirty="0" err="1" smtClean="0"/>
            <a:t>morringa</a:t>
          </a:r>
          <a:r>
            <a:rPr lang="en-IN" sz="1600" kern="1200" dirty="0" smtClean="0"/>
            <a:t>).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The leaves, fruits/vegetables and stems of some plants like bottle gourd (</a:t>
          </a:r>
          <a:r>
            <a:rPr lang="en-IN" sz="1600" kern="1200" dirty="0" err="1" smtClean="0"/>
            <a:t>lauki</a:t>
          </a:r>
          <a:r>
            <a:rPr lang="en-IN" sz="1600" kern="1200" dirty="0" smtClean="0"/>
            <a:t>), pumpkin (</a:t>
          </a:r>
          <a:r>
            <a:rPr lang="en-IN" sz="1600" kern="1200" dirty="0" err="1" smtClean="0"/>
            <a:t>kaddu</a:t>
          </a:r>
          <a:r>
            <a:rPr lang="en-IN" sz="1600" kern="1200" dirty="0" smtClean="0"/>
            <a:t>) etc can be consumed</a:t>
          </a:r>
          <a:endParaRPr lang="en-US" sz="1600" kern="1200" dirty="0"/>
        </a:p>
      </dsp:txBody>
      <dsp:txXfrm rot="-5400000">
        <a:off x="2501293" y="2645990"/>
        <a:ext cx="6464882" cy="1020192"/>
      </dsp:txXfrm>
    </dsp:sp>
    <dsp:sp modelId="{1CAFD841-D32E-4B21-BB53-A52E5BA75F8C}">
      <dsp:nvSpPr>
        <dsp:cNvPr id="0" name=""/>
        <dsp:cNvSpPr/>
      </dsp:nvSpPr>
      <dsp:spPr>
        <a:xfrm>
          <a:off x="0" y="3639815"/>
          <a:ext cx="2459897" cy="911191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Convergence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with line departments</a:t>
          </a:r>
          <a:endParaRPr lang="en-US" sz="1800" b="1" kern="1200" dirty="0"/>
        </a:p>
      </dsp:txBody>
      <dsp:txXfrm>
        <a:off x="44481" y="3684296"/>
        <a:ext cx="2370935" cy="822229"/>
      </dsp:txXfrm>
    </dsp:sp>
    <dsp:sp modelId="{EA752DB1-D6A1-4D83-8114-1223FE357855}">
      <dsp:nvSpPr>
        <dsp:cNvPr id="0" name=""/>
        <dsp:cNvSpPr/>
      </dsp:nvSpPr>
      <dsp:spPr>
        <a:xfrm rot="5400000">
          <a:off x="5435327" y="820359"/>
          <a:ext cx="672597" cy="6499480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err="1" smtClean="0"/>
            <a:t>Krishi</a:t>
          </a:r>
          <a:r>
            <a:rPr lang="en-IN" sz="1600" kern="1200" dirty="0" smtClean="0"/>
            <a:t>  </a:t>
          </a:r>
          <a:r>
            <a:rPr lang="en-IN" sz="1600" kern="1200" dirty="0" err="1" smtClean="0"/>
            <a:t>Vigyan</a:t>
          </a:r>
          <a:r>
            <a:rPr lang="en-IN" sz="1600" kern="1200" dirty="0" smtClean="0"/>
            <a:t> </a:t>
          </a:r>
          <a:r>
            <a:rPr lang="en-IN" sz="1600" kern="1200" dirty="0" err="1" smtClean="0"/>
            <a:t>Kendras</a:t>
          </a:r>
          <a:r>
            <a:rPr lang="en-IN" sz="1600" kern="1200" dirty="0" smtClean="0"/>
            <a:t>, Department of Agriculture/Horticulture, Food &amp; Nutrition Board, State Agriculture Universities etc.</a:t>
          </a:r>
          <a:endParaRPr lang="en-US" sz="1600" kern="1200" dirty="0"/>
        </a:p>
      </dsp:txBody>
      <dsp:txXfrm rot="-5400000">
        <a:off x="2521886" y="3766634"/>
        <a:ext cx="6466647" cy="606931"/>
      </dsp:txXfrm>
    </dsp:sp>
    <dsp:sp modelId="{28F709A0-81CF-49E5-AC89-9D7CDAD1FA2F}">
      <dsp:nvSpPr>
        <dsp:cNvPr id="0" name=""/>
        <dsp:cNvSpPr/>
      </dsp:nvSpPr>
      <dsp:spPr>
        <a:xfrm>
          <a:off x="0" y="4704559"/>
          <a:ext cx="2476444" cy="93332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Funds for School Nutrition Garden</a:t>
          </a:r>
          <a:endParaRPr lang="en-US" sz="1800" b="1" kern="1200" dirty="0"/>
        </a:p>
      </dsp:txBody>
      <dsp:txXfrm>
        <a:off x="45561" y="4750120"/>
        <a:ext cx="2385322" cy="842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E1ECD-3A86-4042-932B-27C0349CD91B}">
      <dsp:nvSpPr>
        <dsp:cNvPr id="0" name=""/>
        <dsp:cNvSpPr/>
      </dsp:nvSpPr>
      <dsp:spPr>
        <a:xfrm rot="5400000">
          <a:off x="5385956" y="-2878873"/>
          <a:ext cx="748086" cy="6505833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All the Cook cum helpers, interested community members.</a:t>
          </a:r>
        </a:p>
      </dsp:txBody>
      <dsp:txXfrm rot="-5400000">
        <a:off x="2507083" y="36519"/>
        <a:ext cx="6469314" cy="675048"/>
      </dsp:txXfrm>
    </dsp:sp>
    <dsp:sp modelId="{D95089AA-EACC-4A6D-8332-0E68B108F8DC}">
      <dsp:nvSpPr>
        <dsp:cNvPr id="0" name=""/>
        <dsp:cNvSpPr/>
      </dsp:nvSpPr>
      <dsp:spPr>
        <a:xfrm>
          <a:off x="0" y="28791"/>
          <a:ext cx="2478865" cy="795434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Who can participate</a:t>
          </a:r>
        </a:p>
      </dsp:txBody>
      <dsp:txXfrm>
        <a:off x="38830" y="67621"/>
        <a:ext cx="2401205" cy="717774"/>
      </dsp:txXfrm>
    </dsp:sp>
    <dsp:sp modelId="{AAC8AD6C-5EFA-453F-AD8D-42F85762E8D5}">
      <dsp:nvSpPr>
        <dsp:cNvPr id="0" name=""/>
        <dsp:cNvSpPr/>
      </dsp:nvSpPr>
      <dsp:spPr>
        <a:xfrm rot="5400000">
          <a:off x="5122586" y="-1731203"/>
          <a:ext cx="1298078" cy="6499480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Cooking of pulses/cooking of vegetables/different types of chapattis,</a:t>
          </a: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Methods of  cooking/methods of washing vegetables,</a:t>
          </a: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Food safety issues, hand washing etc.</a:t>
          </a:r>
        </a:p>
      </dsp:txBody>
      <dsp:txXfrm rot="-5400000">
        <a:off x="2521886" y="932864"/>
        <a:ext cx="6436113" cy="1171344"/>
      </dsp:txXfrm>
    </dsp:sp>
    <dsp:sp modelId="{E4C69CEA-D2B4-4245-81CC-6244868797AD}">
      <dsp:nvSpPr>
        <dsp:cNvPr id="0" name=""/>
        <dsp:cNvSpPr/>
      </dsp:nvSpPr>
      <dsp:spPr>
        <a:xfrm>
          <a:off x="12487" y="966040"/>
          <a:ext cx="2476444" cy="122543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Identification of the activities to be carried out</a:t>
          </a:r>
        </a:p>
      </dsp:txBody>
      <dsp:txXfrm>
        <a:off x="72308" y="1025861"/>
        <a:ext cx="2356802" cy="1105793"/>
      </dsp:txXfrm>
    </dsp:sp>
    <dsp:sp modelId="{473C8F4B-602D-44C7-A5EF-0EB298883D66}">
      <dsp:nvSpPr>
        <dsp:cNvPr id="0" name=""/>
        <dsp:cNvSpPr/>
      </dsp:nvSpPr>
      <dsp:spPr>
        <a:xfrm rot="5400000">
          <a:off x="5172886" y="-424733"/>
          <a:ext cx="1144293" cy="6552665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/>
            <a:t>Children (2 children each from primary and upper primary classes) and nutritionists (Home Science College/UNICEF) of that block/district may be selected. </a:t>
          </a:r>
          <a:endParaRPr lang="en-US" sz="1600" kern="1200" dirty="0"/>
        </a:p>
      </dsp:txBody>
      <dsp:txXfrm rot="-5400000">
        <a:off x="2468700" y="2335313"/>
        <a:ext cx="6496805" cy="1032573"/>
      </dsp:txXfrm>
    </dsp:sp>
    <dsp:sp modelId="{02A5CEB2-C911-45CA-B46C-B7A80E9CDE78}">
      <dsp:nvSpPr>
        <dsp:cNvPr id="0" name=""/>
        <dsp:cNvSpPr/>
      </dsp:nvSpPr>
      <dsp:spPr>
        <a:xfrm>
          <a:off x="12442" y="2210527"/>
          <a:ext cx="2466567" cy="123222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369356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6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6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Who will be the Judges</a:t>
          </a:r>
        </a:p>
      </dsp:txBody>
      <dsp:txXfrm>
        <a:off x="72594" y="2270679"/>
        <a:ext cx="2346263" cy="1111916"/>
      </dsp:txXfrm>
    </dsp:sp>
    <dsp:sp modelId="{7F431969-69E9-43B6-9568-B99B3B900103}">
      <dsp:nvSpPr>
        <dsp:cNvPr id="0" name=""/>
        <dsp:cNvSpPr/>
      </dsp:nvSpPr>
      <dsp:spPr>
        <a:xfrm>
          <a:off x="44672" y="3506003"/>
          <a:ext cx="2347377" cy="140583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369356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6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6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Recognition of cook cum helpers</a:t>
          </a:r>
        </a:p>
      </dsp:txBody>
      <dsp:txXfrm>
        <a:off x="113299" y="3574630"/>
        <a:ext cx="2210123" cy="1268576"/>
      </dsp:txXfrm>
    </dsp:sp>
    <dsp:sp modelId="{EA752DB1-D6A1-4D83-8114-1223FE357855}">
      <dsp:nvSpPr>
        <dsp:cNvPr id="0" name=""/>
        <dsp:cNvSpPr/>
      </dsp:nvSpPr>
      <dsp:spPr>
        <a:xfrm rot="5400000">
          <a:off x="5096375" y="1037551"/>
          <a:ext cx="1350500" cy="6499480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The winning Cook-cum helpers/community members may be awarded suitably. </a:t>
          </a:r>
        </a:p>
      </dsp:txBody>
      <dsp:txXfrm rot="-5400000">
        <a:off x="2521885" y="3677967"/>
        <a:ext cx="6433554" cy="1218648"/>
      </dsp:txXfrm>
    </dsp:sp>
    <dsp:sp modelId="{28F709A0-81CF-49E5-AC89-9D7CDAD1FA2F}">
      <dsp:nvSpPr>
        <dsp:cNvPr id="0" name=""/>
        <dsp:cNvSpPr/>
      </dsp:nvSpPr>
      <dsp:spPr>
        <a:xfrm>
          <a:off x="0" y="4962542"/>
          <a:ext cx="2476444" cy="938814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Funds for  Cooking competition</a:t>
          </a:r>
        </a:p>
      </dsp:txBody>
      <dsp:txXfrm>
        <a:off x="45829" y="5008371"/>
        <a:ext cx="2384786" cy="847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77260-0233-493B-A4BB-4030CAB2145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63E6C-F22E-40F5-82DC-C432D647C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1126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BE1E11-9F09-4749-A712-5CB9FA4156E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8AA97-96BC-4873-8E92-80E815C9D6B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0C815B-1987-45BC-97F5-CF1D9763D02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1917D7-F8B0-463B-AE0D-36A5B51533F4}" type="slidenum"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5634B5-DB9E-4E5A-B2E6-D5780B2431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584037-27C2-4ADA-A9F9-9EE0CBC8F066}" type="slidenum">
              <a:rPr lang="en-US" altLang="en-US">
                <a:solidFill>
                  <a:srgbClr val="000000"/>
                </a:solidFill>
              </a:rPr>
              <a:pPr eaLnBrk="1" hangingPunct="1"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7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3899-28D8-4E3A-AA40-6B00B3356810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3536-C3F0-4438-8EE8-768A33D73DB6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351-96F5-4F9F-B519-23F1B5137B42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BA72-0D57-432C-9742-262A047FE6D4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E51D-9295-4AF1-B0DA-98C79C32FF29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2963-3F0B-48B1-86D2-2353C87E0822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06-BB09-4747-BA5E-30656F63C3C1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4411-2128-450E-ACF6-63CF1B660A1C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8B2C-5943-4E16-823D-509C441BF33A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633A-F881-473F-A696-501256B0AD70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F284-3680-44FE-8D4B-4F2AD5EB5147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9E99-0335-4359-AB5C-BEAA8E8624B0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11">
            <a:extLst>
              <a:ext uri="{FF2B5EF4-FFF2-40B4-BE49-F238E27FC236}">
                <a16:creationId xmlns:a16="http://schemas.microsoft.com/office/drawing/2014/main" id="{C043577C-3054-4D4D-BCC4-52F43905A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3D2CA4-7124-44EA-9B73-5F4A1D012AF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9ED8750-08D7-488C-9C49-F1262A7458FD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52400" y="914400"/>
            <a:ext cx="86868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6CB880F1-E988-4F86-B31C-1E2B107AD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7538323" y="198334"/>
            <a:ext cx="1115616" cy="137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BD3CBA1-0A3D-4EE5-A1F9-F6F80106C4BC}"/>
              </a:ext>
            </a:extLst>
          </p:cNvPr>
          <p:cNvSpPr/>
          <p:nvPr/>
        </p:nvSpPr>
        <p:spPr>
          <a:xfrm>
            <a:off x="685800" y="80198"/>
            <a:ext cx="7848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Mid Day Meal Scheme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6" name="Title 1">
            <a:extLst>
              <a:ext uri="{FF2B5EF4-FFF2-40B4-BE49-F238E27FC236}">
                <a16:creationId xmlns:a16="http://schemas.microsoft.com/office/drawing/2014/main" id="{77AF40C7-36F6-4C47-A152-A736F1293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4882" y="790598"/>
            <a:ext cx="5029200" cy="1008075"/>
          </a:xfrm>
          <a:solidFill>
            <a:schemeClr val="bg1">
              <a:alpha val="63921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PAB - MDM Meeting  for </a:t>
            </a:r>
            <a:r>
              <a:rPr lang="en-US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Review of Implementation of MDMS in </a:t>
            </a:r>
            <a:r>
              <a:rPr lang="en-US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Rajasthan on 14</a:t>
            </a:r>
            <a:r>
              <a:rPr lang="en-US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.06.2019</a:t>
            </a:r>
            <a:r>
              <a:rPr lang="en-US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altLang="en-US" sz="1100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2" descr="Image result for indian emblem hd">
            <a:extLst>
              <a:ext uri="{FF2B5EF4-FFF2-40B4-BE49-F238E27FC236}">
                <a16:creationId xmlns:a16="http://schemas.microsoft.com/office/drawing/2014/main" id="{616C3D70-C2C3-4D91-80BD-3A395AB9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63" y="73013"/>
            <a:ext cx="954066" cy="162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AutoShape 2" descr="https://apis.mail.yahoo.com/ws/v3/mailboxes/@.id==VjN-BCNxdZurUmjFJqbMRUUJegvXpW-xVJJuFkMk7-ffTFqfKLoQHmxzx495ZuYuQIQ5OstHGQ2SvOzuBlPC52QM-g/messages/@.id==AKrwQpdG3hASXP3rVgvbKORVvBo/content/parts/@.id==9/thumbnail?appId=YMailNorrin"/>
          <p:cNvSpPr>
            <a:spLocks noChangeAspect="1" noChangeArrowheads="1"/>
          </p:cNvSpPr>
          <p:nvPr/>
        </p:nvSpPr>
        <p:spPr bwMode="auto">
          <a:xfrm>
            <a:off x="63500" y="-136525"/>
            <a:ext cx="3838575" cy="4276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63376"/>
            <a:ext cx="7488832" cy="423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343900" y="5719763"/>
            <a:ext cx="719138" cy="258762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1BF02982-862A-4D22-A217-932B79ED18A9}" type="slidenum">
              <a:rPr lang="es-ES" altLang="en-US" b="1" smtClean="0">
                <a:solidFill>
                  <a:srgbClr val="FFFFFF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altLang="en-US" b="1" smtClean="0">
              <a:solidFill>
                <a:srgbClr val="FFFFFF"/>
              </a:solidFill>
            </a:endParaRPr>
          </a:p>
        </p:txBody>
      </p:sp>
      <p:sp>
        <p:nvSpPr>
          <p:cNvPr id="13315" name="Title 4"/>
          <p:cNvSpPr>
            <a:spLocks noGrp="1"/>
          </p:cNvSpPr>
          <p:nvPr>
            <p:ph type="title"/>
          </p:nvPr>
        </p:nvSpPr>
        <p:spPr>
          <a:xfrm>
            <a:off x="0" y="-80963"/>
            <a:ext cx="9144000" cy="695326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smtClean="0">
                <a:solidFill>
                  <a:srgbClr val="FFFFFF"/>
                </a:solidFill>
              </a:rPr>
              <a:t>     </a:t>
            </a:r>
            <a:r>
              <a:rPr lang="en-IN" altLang="en-US" sz="2800" b="1" smtClean="0">
                <a:solidFill>
                  <a:srgbClr val="FFFFFF"/>
                </a:solidFill>
              </a:rPr>
              <a:t>Focus of this year</a:t>
            </a:r>
            <a:r>
              <a:rPr lang="en-US" altLang="en-US" sz="2800" b="1" smtClean="0">
                <a:solidFill>
                  <a:srgbClr val="FFFFFF"/>
                </a:solidFill>
              </a:rPr>
              <a:t> -  Cooking Competition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22634" y="609601"/>
          <a:ext cx="9021366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857892"/>
            <a:ext cx="6477000" cy="33855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just">
              <a:buFontTx/>
              <a:buChar char="•"/>
              <a:tabLst>
                <a:tab pos="630238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a typeface="Calibri" pitchFamily="34" charset="0"/>
              </a:rPr>
              <a:t> Expenditure may be met from MME funds</a:t>
            </a:r>
            <a:r>
              <a:rPr lang="en-US" sz="1600" b="1" dirty="0">
                <a:solidFill>
                  <a:prstClr val="black"/>
                </a:solidFill>
                <a:ea typeface="Calibri" pitchFamily="34" charset="0"/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14313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9144000" cy="69532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IN" altLang="en-US" sz="2800" b="1" smtClean="0">
                <a:solidFill>
                  <a:srgbClr val="FFFFFF"/>
                </a:solidFill>
              </a:rPr>
              <a:t>Focus of this year 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285750" y="1000125"/>
            <a:ext cx="8466138" cy="5356225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00B050"/>
                </a:solidFill>
              </a:rPr>
              <a:t>Usage of Temples, Gurudwaras, Jails etc. for Mid Day Meal: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Temples, </a:t>
            </a:r>
            <a:r>
              <a:rPr lang="en-US" sz="1700" dirty="0" err="1">
                <a:solidFill>
                  <a:srgbClr val="0070C0"/>
                </a:solidFill>
              </a:rPr>
              <a:t>Gurudwaras</a:t>
            </a:r>
            <a:r>
              <a:rPr lang="en-US" sz="1700" dirty="0">
                <a:solidFill>
                  <a:srgbClr val="0070C0"/>
                </a:solidFill>
              </a:rPr>
              <a:t>, Jails etc. can be involved in Mid Day Meal Scheme.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C00000"/>
                </a:solidFill>
              </a:rPr>
              <a:t>Temples, </a:t>
            </a:r>
            <a:r>
              <a:rPr lang="en-US" sz="1700" dirty="0" err="1">
                <a:solidFill>
                  <a:srgbClr val="C00000"/>
                </a:solidFill>
              </a:rPr>
              <a:t>Gurudwaras</a:t>
            </a:r>
            <a:r>
              <a:rPr lang="en-US" sz="1700" dirty="0">
                <a:solidFill>
                  <a:srgbClr val="C00000"/>
                </a:solidFill>
              </a:rPr>
              <a:t> have greater reach among community</a:t>
            </a:r>
            <a:r>
              <a:rPr lang="en-US" sz="1700" dirty="0">
                <a:solidFill>
                  <a:srgbClr val="0070C0"/>
                </a:solidFill>
              </a:rPr>
              <a:t>, this can help in wider publicity for Mid Day Meal Scheme.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Temples, </a:t>
            </a:r>
            <a:r>
              <a:rPr lang="en-US" sz="1700" dirty="0" err="1">
                <a:solidFill>
                  <a:srgbClr val="0070C0"/>
                </a:solidFill>
              </a:rPr>
              <a:t>Gurudwaras</a:t>
            </a:r>
            <a:r>
              <a:rPr lang="en-US" sz="1700" dirty="0">
                <a:solidFill>
                  <a:srgbClr val="0070C0"/>
                </a:solidFill>
              </a:rPr>
              <a:t> can </a:t>
            </a:r>
            <a:r>
              <a:rPr lang="en-US" sz="1700" dirty="0">
                <a:solidFill>
                  <a:srgbClr val="C00000"/>
                </a:solidFill>
              </a:rPr>
              <a:t>adopt some schools </a:t>
            </a:r>
            <a:r>
              <a:rPr lang="en-US" sz="1700" dirty="0">
                <a:solidFill>
                  <a:srgbClr val="0070C0"/>
                </a:solidFill>
              </a:rPr>
              <a:t>for providing meals.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Enhanced </a:t>
            </a:r>
            <a:r>
              <a:rPr lang="en-US" sz="1700" dirty="0">
                <a:solidFill>
                  <a:srgbClr val="C00000"/>
                </a:solidFill>
              </a:rPr>
              <a:t>sense of ownership </a:t>
            </a:r>
            <a:r>
              <a:rPr lang="en-US" sz="1700" dirty="0">
                <a:solidFill>
                  <a:srgbClr val="0070C0"/>
                </a:solidFill>
              </a:rPr>
              <a:t>of the Mid Day Meal Scheme among the local community.</a:t>
            </a: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00B050"/>
                </a:solidFill>
              </a:rPr>
              <a:t>Uploading of videos, testimonials on </a:t>
            </a:r>
            <a:r>
              <a:rPr lang="en-US" sz="2000" b="1" dirty="0" err="1">
                <a:solidFill>
                  <a:srgbClr val="00B050"/>
                </a:solidFill>
              </a:rPr>
              <a:t>Shagun</a:t>
            </a:r>
            <a:r>
              <a:rPr lang="en-US" sz="2000" b="1" dirty="0">
                <a:solidFill>
                  <a:srgbClr val="00B050"/>
                </a:solidFill>
              </a:rPr>
              <a:t> web-portal</a:t>
            </a:r>
            <a:r>
              <a:rPr lang="en-US" sz="2000" b="1" dirty="0">
                <a:solidFill>
                  <a:srgbClr val="0070C0"/>
                </a:solidFill>
              </a:rPr>
              <a:t>: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 err="1">
                <a:solidFill>
                  <a:srgbClr val="0070C0"/>
                </a:solidFill>
              </a:rPr>
              <a:t>Shagun</a:t>
            </a:r>
            <a:r>
              <a:rPr lang="en-US" sz="1700" dirty="0">
                <a:solidFill>
                  <a:srgbClr val="0070C0"/>
                </a:solidFill>
              </a:rPr>
              <a:t> web-portal is an </a:t>
            </a:r>
            <a:r>
              <a:rPr lang="en-US" sz="1700" dirty="0">
                <a:solidFill>
                  <a:srgbClr val="C00000"/>
                </a:solidFill>
              </a:rPr>
              <a:t>innovation for repository of best practices </a:t>
            </a:r>
            <a:r>
              <a:rPr lang="en-US" sz="1700" dirty="0">
                <a:solidFill>
                  <a:srgbClr val="0070C0"/>
                </a:solidFill>
              </a:rPr>
              <a:t>which collates videos, testimonials, case studies and images of state-level innovations and success stories. 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Accordingly, relevant videos, testimonials of the innovative activities being carried out by States/UTs related to Mid Day Meal may be shared with this department so that the same may be uploaded on </a:t>
            </a:r>
            <a:r>
              <a:rPr lang="en-US" sz="1700" dirty="0" err="1">
                <a:solidFill>
                  <a:srgbClr val="0070C0"/>
                </a:solidFill>
              </a:rPr>
              <a:t>Shagun</a:t>
            </a:r>
            <a:r>
              <a:rPr lang="en-US" sz="1700" dirty="0">
                <a:solidFill>
                  <a:srgbClr val="0070C0"/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repository.seshagun.nic.in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sz="1700" dirty="0">
                <a:solidFill>
                  <a:srgbClr val="0070C0"/>
                </a:solidFill>
              </a:rPr>
              <a:t>repository after necessary approvals.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sz="1700" dirty="0">
              <a:solidFill>
                <a:srgbClr val="0070C0"/>
              </a:solidFill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IN" sz="1700" dirty="0">
              <a:solidFill>
                <a:srgbClr val="0070C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A570A-B4C0-40C7-841D-3F901A49C83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12518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639762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IN" altLang="en-US" sz="2800" b="1" smtClean="0">
                <a:solidFill>
                  <a:srgbClr val="FFFFFF"/>
                </a:solidFill>
              </a:rPr>
              <a:t>Focus of this year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228600" y="836613"/>
            <a:ext cx="8580438" cy="5651500"/>
          </a:xfrm>
        </p:spPr>
        <p:txBody>
          <a:bodyPr rtlCol="0">
            <a:noAutofit/>
          </a:bodyPr>
          <a:lstStyle/>
          <a:p>
            <a:pPr marL="457200" lvl="1" indent="0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altLang="en-US" sz="2400" b="1" dirty="0" err="1">
                <a:solidFill>
                  <a:srgbClr val="00B050"/>
                </a:solidFill>
              </a:rPr>
              <a:t>Tithi</a:t>
            </a:r>
            <a:r>
              <a:rPr lang="en-IN" altLang="en-US" sz="2400" b="1" dirty="0">
                <a:solidFill>
                  <a:srgbClr val="00B050"/>
                </a:solidFill>
              </a:rPr>
              <a:t> </a:t>
            </a:r>
            <a:r>
              <a:rPr lang="en-IN" altLang="en-US" sz="2400" b="1" dirty="0" err="1">
                <a:solidFill>
                  <a:srgbClr val="00B050"/>
                </a:solidFill>
              </a:rPr>
              <a:t>Bhojan</a:t>
            </a:r>
            <a:endParaRPr lang="en-IN" sz="2400" dirty="0" smtClean="0">
              <a:solidFill>
                <a:srgbClr val="00B050"/>
              </a:solidFill>
            </a:endParaRP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000" dirty="0" err="1" smtClean="0">
                <a:solidFill>
                  <a:srgbClr val="0070C0"/>
                </a:solidFill>
              </a:rPr>
              <a:t>Tithi</a:t>
            </a:r>
            <a:r>
              <a:rPr lang="en-IN" sz="2000" dirty="0" smtClean="0">
                <a:solidFill>
                  <a:srgbClr val="0070C0"/>
                </a:solidFill>
              </a:rPr>
              <a:t> </a:t>
            </a:r>
            <a:r>
              <a:rPr lang="en-IN" sz="2000" dirty="0" err="1">
                <a:solidFill>
                  <a:srgbClr val="0070C0"/>
                </a:solidFill>
              </a:rPr>
              <a:t>Bhojan</a:t>
            </a:r>
            <a:r>
              <a:rPr lang="en-IN" sz="2000" dirty="0">
                <a:solidFill>
                  <a:srgbClr val="0070C0"/>
                </a:solidFill>
              </a:rPr>
              <a:t>, is a </a:t>
            </a:r>
            <a:r>
              <a:rPr lang="en-IN" sz="2000" dirty="0">
                <a:solidFill>
                  <a:srgbClr val="C00000"/>
                </a:solidFill>
              </a:rPr>
              <a:t>community participation </a:t>
            </a:r>
            <a:r>
              <a:rPr lang="en-IN" sz="2000" dirty="0">
                <a:solidFill>
                  <a:srgbClr val="0070C0"/>
                </a:solidFill>
              </a:rPr>
              <a:t>programme initiated by Gujarat. </a:t>
            </a: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000" dirty="0">
                <a:solidFill>
                  <a:srgbClr val="0070C0"/>
                </a:solidFill>
              </a:rPr>
              <a:t>Community provides </a:t>
            </a:r>
            <a:r>
              <a:rPr lang="en-IN" sz="2000" dirty="0">
                <a:solidFill>
                  <a:srgbClr val="C00000"/>
                </a:solidFill>
              </a:rPr>
              <a:t>full meal or additional items </a:t>
            </a:r>
            <a:r>
              <a:rPr lang="en-IN" sz="2000" dirty="0">
                <a:solidFill>
                  <a:srgbClr val="0070C0"/>
                </a:solidFill>
              </a:rPr>
              <a:t>on special occasions, birthdays, marriages, anniversaries, days of national importance and other festivals etc.</a:t>
            </a: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000" dirty="0" smtClean="0">
                <a:solidFill>
                  <a:srgbClr val="C00000"/>
                </a:solidFill>
              </a:rPr>
              <a:t>Guidelines issued </a:t>
            </a:r>
            <a:r>
              <a:rPr lang="en-IN" sz="2000" dirty="0" smtClean="0">
                <a:solidFill>
                  <a:srgbClr val="0070C0"/>
                </a:solidFill>
              </a:rPr>
              <a:t>on </a:t>
            </a:r>
            <a:r>
              <a:rPr lang="en-IN" sz="2000" dirty="0" err="1">
                <a:solidFill>
                  <a:srgbClr val="0070C0"/>
                </a:solidFill>
              </a:rPr>
              <a:t>Tithi</a:t>
            </a:r>
            <a:r>
              <a:rPr lang="en-IN" sz="2000" dirty="0">
                <a:solidFill>
                  <a:srgbClr val="0070C0"/>
                </a:solidFill>
              </a:rPr>
              <a:t> </a:t>
            </a:r>
            <a:r>
              <a:rPr lang="en-IN" sz="2000" dirty="0" err="1">
                <a:solidFill>
                  <a:srgbClr val="0070C0"/>
                </a:solidFill>
              </a:rPr>
              <a:t>Bhojan</a:t>
            </a:r>
            <a:r>
              <a:rPr lang="en-IN" sz="2000" dirty="0">
                <a:solidFill>
                  <a:srgbClr val="0070C0"/>
                </a:solidFill>
              </a:rPr>
              <a:t> on </a:t>
            </a:r>
            <a:r>
              <a:rPr lang="en-IN" sz="2000" dirty="0" smtClean="0">
                <a:solidFill>
                  <a:srgbClr val="0070C0"/>
                </a:solidFill>
              </a:rPr>
              <a:t>26</a:t>
            </a:r>
            <a:r>
              <a:rPr lang="en-IN" sz="2000" baseline="30000" dirty="0" smtClean="0">
                <a:solidFill>
                  <a:srgbClr val="0070C0"/>
                </a:solidFill>
              </a:rPr>
              <a:t>th</a:t>
            </a:r>
            <a:r>
              <a:rPr lang="en-IN" sz="2000" dirty="0" smtClean="0">
                <a:solidFill>
                  <a:srgbClr val="0070C0"/>
                </a:solidFill>
              </a:rPr>
              <a:t> October</a:t>
            </a:r>
            <a:r>
              <a:rPr lang="en-IN" sz="2000" dirty="0">
                <a:solidFill>
                  <a:srgbClr val="0070C0"/>
                </a:solidFill>
              </a:rPr>
              <a:t>, </a:t>
            </a:r>
            <a:r>
              <a:rPr lang="en-IN" sz="2000" dirty="0" smtClean="0">
                <a:solidFill>
                  <a:srgbClr val="0070C0"/>
                </a:solidFill>
              </a:rPr>
              <a:t>2018. </a:t>
            </a:r>
            <a:endParaRPr lang="en-IN" sz="2000" dirty="0">
              <a:solidFill>
                <a:srgbClr val="0070C0"/>
              </a:solidFill>
            </a:endParaRPr>
          </a:p>
          <a:p>
            <a:pPr lvl="1" algn="just" defTabSz="893763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 has been adopted by the States &amp; UTs of Assam (</a:t>
            </a:r>
            <a:r>
              <a:rPr lang="en-US" sz="2000" dirty="0" err="1">
                <a:solidFill>
                  <a:srgbClr val="0070C0"/>
                </a:solidFill>
              </a:rPr>
              <a:t>Sampriti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Andhra Pradesh(</a:t>
            </a:r>
            <a:r>
              <a:rPr lang="en-US" sz="2000" dirty="0" err="1">
                <a:solidFill>
                  <a:srgbClr val="0070C0"/>
                </a:solidFill>
              </a:rPr>
              <a:t>Vindu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Bhojanam</a:t>
            </a:r>
            <a:r>
              <a:rPr lang="en-US" sz="2000" dirty="0">
                <a:solidFill>
                  <a:srgbClr val="0070C0"/>
                </a:solidFill>
              </a:rPr>
              <a:t>), Punjab (</a:t>
            </a:r>
            <a:r>
              <a:rPr lang="en-US" sz="2000" dirty="0" err="1">
                <a:solidFill>
                  <a:srgbClr val="0070C0"/>
                </a:solidFill>
              </a:rPr>
              <a:t>Priti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Dadra &amp; Nagar Haveli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Daman &amp; Diu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Karnataka (</a:t>
            </a:r>
            <a:r>
              <a:rPr lang="en-US" sz="2000" dirty="0" err="1">
                <a:solidFill>
                  <a:srgbClr val="0070C0"/>
                </a:solidFill>
              </a:rPr>
              <a:t>Shalegagi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Naavu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Neevu</a:t>
            </a:r>
            <a:r>
              <a:rPr lang="en-US" sz="2000" dirty="0">
                <a:solidFill>
                  <a:srgbClr val="0070C0"/>
                </a:solidFill>
              </a:rPr>
              <a:t>), Madhya Pradesh, </a:t>
            </a:r>
            <a:r>
              <a:rPr lang="en-US" sz="2000" dirty="0" err="1">
                <a:solidFill>
                  <a:srgbClr val="0070C0"/>
                </a:solidFill>
              </a:rPr>
              <a:t>Maharastra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Sneh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Chandigarh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Puducherry (Anna </a:t>
            </a:r>
            <a:r>
              <a:rPr lang="en-US" sz="2000" dirty="0" err="1">
                <a:solidFill>
                  <a:srgbClr val="0070C0"/>
                </a:solidFill>
              </a:rPr>
              <a:t>Dhanam</a:t>
            </a:r>
            <a:r>
              <a:rPr lang="en-US" sz="2000" dirty="0">
                <a:solidFill>
                  <a:srgbClr val="0070C0"/>
                </a:solidFill>
              </a:rPr>
              <a:t>), Haryana (</a:t>
            </a:r>
            <a:r>
              <a:rPr lang="en-US" sz="2000" dirty="0" err="1">
                <a:solidFill>
                  <a:srgbClr val="0070C0"/>
                </a:solidFill>
              </a:rPr>
              <a:t>Beti</a:t>
            </a:r>
            <a:r>
              <a:rPr lang="en-US" sz="2000" dirty="0">
                <a:solidFill>
                  <a:srgbClr val="0070C0"/>
                </a:solidFill>
              </a:rPr>
              <a:t> ka </a:t>
            </a:r>
            <a:r>
              <a:rPr lang="en-US" sz="2000" dirty="0" err="1">
                <a:solidFill>
                  <a:srgbClr val="0070C0"/>
                </a:solidFill>
              </a:rPr>
              <a:t>Janamdin</a:t>
            </a:r>
            <a:r>
              <a:rPr lang="en-US" sz="2000" dirty="0">
                <a:solidFill>
                  <a:srgbClr val="0070C0"/>
                </a:solidFill>
              </a:rPr>
              <a:t>), </a:t>
            </a:r>
            <a:r>
              <a:rPr lang="en-US" sz="2000" dirty="0" smtClean="0">
                <a:solidFill>
                  <a:srgbClr val="FFC000"/>
                </a:solidFill>
              </a:rPr>
              <a:t>Rajasthan (</a:t>
            </a:r>
            <a:r>
              <a:rPr lang="en-US" sz="2000" dirty="0" err="1" smtClean="0">
                <a:solidFill>
                  <a:srgbClr val="FFC000"/>
                </a:solidFill>
              </a:rPr>
              <a:t>Utsav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Bhoj</a:t>
            </a:r>
            <a:r>
              <a:rPr lang="en-US" sz="2000" dirty="0" smtClean="0">
                <a:solidFill>
                  <a:srgbClr val="FFC000"/>
                </a:solidFill>
              </a:rPr>
              <a:t>) </a:t>
            </a:r>
            <a:r>
              <a:rPr lang="en-US" sz="2000" dirty="0" smtClean="0">
                <a:solidFill>
                  <a:srgbClr val="0070C0"/>
                </a:solidFill>
              </a:rPr>
              <a:t>,Tamil </a:t>
            </a:r>
            <a:r>
              <a:rPr lang="en-US" sz="2000" dirty="0">
                <a:solidFill>
                  <a:srgbClr val="0070C0"/>
                </a:solidFill>
              </a:rPr>
              <a:t>Nadu (</a:t>
            </a:r>
            <a:r>
              <a:rPr lang="en-US" sz="2000" dirty="0" err="1">
                <a:solidFill>
                  <a:srgbClr val="0070C0"/>
                </a:solidFill>
              </a:rPr>
              <a:t>Nal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Virundhu</a:t>
            </a:r>
            <a:r>
              <a:rPr lang="en-US" sz="2000" dirty="0">
                <a:solidFill>
                  <a:srgbClr val="0070C0"/>
                </a:solidFill>
              </a:rPr>
              <a:t>) and </a:t>
            </a:r>
            <a:r>
              <a:rPr lang="en-US" sz="2000" dirty="0" err="1">
                <a:solidFill>
                  <a:srgbClr val="0070C0"/>
                </a:solidFill>
              </a:rPr>
              <a:t>Uttarakhand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). </a:t>
            </a: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91215E-1203-4B63-BAA3-F683A367CF9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5785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D97CC-84F5-4B50-8BE6-8F020A4F5DD2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 l="8855" r="8333"/>
          <a:stretch>
            <a:fillRect/>
          </a:stretch>
        </p:blipFill>
        <p:spPr bwMode="auto">
          <a:xfrm>
            <a:off x="107950" y="633413"/>
            <a:ext cx="9001125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32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IN" altLang="en-US" sz="2800" b="1" smtClean="0">
                <a:solidFill>
                  <a:srgbClr val="FFFFFF"/>
                </a:solidFill>
              </a:rPr>
              <a:t>Focus of this year </a:t>
            </a:r>
          </a:p>
        </p:txBody>
      </p:sp>
      <p:sp>
        <p:nvSpPr>
          <p:cNvPr id="5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>
            <a:extLst/>
          </p:cNvPr>
          <p:cNvSpPr/>
          <p:nvPr/>
        </p:nvSpPr>
        <p:spPr>
          <a:xfrm>
            <a:off x="3352800" y="801688"/>
            <a:ext cx="369888" cy="4937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3" name="Oval 12">
            <a:extLst/>
          </p:cNvPr>
          <p:cNvSpPr/>
          <p:nvPr/>
        </p:nvSpPr>
        <p:spPr>
          <a:xfrm>
            <a:off x="3694113" y="1712913"/>
            <a:ext cx="369887" cy="4921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4" name="Oval 13">
            <a:extLst/>
          </p:cNvPr>
          <p:cNvSpPr/>
          <p:nvPr/>
        </p:nvSpPr>
        <p:spPr>
          <a:xfrm>
            <a:off x="4041775" y="2616200"/>
            <a:ext cx="369888" cy="4937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/>
          </p:cNvPr>
          <p:cNvSpPr/>
          <p:nvPr/>
        </p:nvSpPr>
        <p:spPr>
          <a:xfrm>
            <a:off x="4267200" y="3646488"/>
            <a:ext cx="369888" cy="4937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6" name="Oval 15">
            <a:extLst/>
          </p:cNvPr>
          <p:cNvSpPr/>
          <p:nvPr/>
        </p:nvSpPr>
        <p:spPr>
          <a:xfrm>
            <a:off x="4495800" y="4560888"/>
            <a:ext cx="369888" cy="4937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7" name="Oval 16">
            <a:extLst/>
          </p:cNvPr>
          <p:cNvSpPr/>
          <p:nvPr/>
        </p:nvSpPr>
        <p:spPr>
          <a:xfrm>
            <a:off x="4800600" y="5475288"/>
            <a:ext cx="369888" cy="4937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8" name="TextBox 17">
            <a:extLst/>
          </p:cNvPr>
          <p:cNvSpPr txBox="1"/>
          <p:nvPr/>
        </p:nvSpPr>
        <p:spPr>
          <a:xfrm>
            <a:off x="3425825" y="849313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white"/>
                </a:solidFill>
                <a:latin typeface="Calibri"/>
                <a:cs typeface="+mn-cs"/>
              </a:rPr>
              <a:t>1</a:t>
            </a:r>
          </a:p>
        </p:txBody>
      </p:sp>
      <p:sp>
        <p:nvSpPr>
          <p:cNvPr id="19" name="TextBox 18">
            <a:extLst/>
          </p:cNvPr>
          <p:cNvSpPr txBox="1"/>
          <p:nvPr/>
        </p:nvSpPr>
        <p:spPr>
          <a:xfrm>
            <a:off x="3756025" y="1708150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black"/>
                </a:solidFill>
                <a:latin typeface="Calibri"/>
                <a:cs typeface="+mn-cs"/>
              </a:rPr>
              <a:t>2</a:t>
            </a:r>
          </a:p>
        </p:txBody>
      </p:sp>
      <p:sp>
        <p:nvSpPr>
          <p:cNvPr id="20" name="TextBox 19">
            <a:extLst/>
          </p:cNvPr>
          <p:cNvSpPr txBox="1"/>
          <p:nvPr/>
        </p:nvSpPr>
        <p:spPr>
          <a:xfrm>
            <a:off x="4103688" y="2616200"/>
            <a:ext cx="331787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white"/>
                </a:solidFill>
                <a:latin typeface="Calibri"/>
                <a:cs typeface="+mn-cs"/>
              </a:rPr>
              <a:t>3</a:t>
            </a:r>
          </a:p>
        </p:txBody>
      </p:sp>
      <p:sp>
        <p:nvSpPr>
          <p:cNvPr id="21" name="TextBox 20">
            <a:extLst/>
          </p:cNvPr>
          <p:cNvSpPr txBox="1"/>
          <p:nvPr/>
        </p:nvSpPr>
        <p:spPr>
          <a:xfrm>
            <a:off x="4343400" y="3694113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black"/>
                </a:solidFill>
                <a:latin typeface="Calibri"/>
                <a:cs typeface="+mn-cs"/>
              </a:rPr>
              <a:t>4</a:t>
            </a:r>
          </a:p>
        </p:txBody>
      </p:sp>
      <p:sp>
        <p:nvSpPr>
          <p:cNvPr id="22" name="TextBox 21">
            <a:extLst/>
          </p:cNvPr>
          <p:cNvSpPr txBox="1"/>
          <p:nvPr/>
        </p:nvSpPr>
        <p:spPr>
          <a:xfrm>
            <a:off x="4572000" y="4608513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white"/>
                </a:solidFill>
                <a:latin typeface="Calibri"/>
                <a:cs typeface="+mn-cs"/>
              </a:rPr>
              <a:t>5</a:t>
            </a:r>
          </a:p>
        </p:txBody>
      </p:sp>
      <p:sp>
        <p:nvSpPr>
          <p:cNvPr id="23" name="TextBox 22">
            <a:extLst/>
          </p:cNvPr>
          <p:cNvSpPr txBox="1"/>
          <p:nvPr/>
        </p:nvSpPr>
        <p:spPr>
          <a:xfrm>
            <a:off x="4876800" y="5461000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black"/>
                </a:solidFill>
                <a:latin typeface="Calibri"/>
                <a:cs typeface="+mn-cs"/>
              </a:rPr>
              <a:t>6</a:t>
            </a:r>
          </a:p>
        </p:txBody>
      </p:sp>
      <p:sp>
        <p:nvSpPr>
          <p:cNvPr id="24" name="TextBox 23">
            <a:extLst/>
          </p:cNvPr>
          <p:cNvSpPr txBox="1"/>
          <p:nvPr/>
        </p:nvSpPr>
        <p:spPr>
          <a:xfrm>
            <a:off x="4743450" y="3524250"/>
            <a:ext cx="4176713" cy="666750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67" b="1" dirty="0">
                <a:solidFill>
                  <a:srgbClr val="0070C0"/>
                </a:solidFill>
                <a:latin typeface="Calibri"/>
                <a:cs typeface="+mn-cs"/>
              </a:rPr>
              <a:t>Graphical dashboard: Reports are generated and displayed online</a:t>
            </a:r>
          </a:p>
        </p:txBody>
      </p:sp>
      <p:sp>
        <p:nvSpPr>
          <p:cNvPr id="25" name="TextBox 24">
            <a:extLst/>
          </p:cNvPr>
          <p:cNvSpPr txBox="1"/>
          <p:nvPr/>
        </p:nvSpPr>
        <p:spPr>
          <a:xfrm>
            <a:off x="4951413" y="4567238"/>
            <a:ext cx="4176712" cy="668337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67" b="1" dirty="0">
                <a:solidFill>
                  <a:srgbClr val="0070C0"/>
                </a:solidFill>
                <a:latin typeface="Calibri"/>
                <a:cs typeface="+mn-cs"/>
              </a:rPr>
              <a:t>Drill down reports from State to school level are available </a:t>
            </a:r>
          </a:p>
        </p:txBody>
      </p:sp>
      <p:sp>
        <p:nvSpPr>
          <p:cNvPr id="27" name="TextBox 26">
            <a:extLst/>
          </p:cNvPr>
          <p:cNvSpPr txBox="1"/>
          <p:nvPr/>
        </p:nvSpPr>
        <p:spPr>
          <a:xfrm>
            <a:off x="5410200" y="5461000"/>
            <a:ext cx="3509963" cy="954088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67" b="1" dirty="0">
                <a:solidFill>
                  <a:srgbClr val="0070C0"/>
                </a:solidFill>
                <a:latin typeface="Calibri"/>
                <a:cs typeface="+mn-cs"/>
              </a:rPr>
              <a:t>Daily email alerts are sent to States and UTs level regarding implementation of AMS.</a:t>
            </a:r>
          </a:p>
        </p:txBody>
      </p:sp>
      <p:sp>
        <p:nvSpPr>
          <p:cNvPr id="28" name="TextBox 27">
            <a:extLst/>
          </p:cNvPr>
          <p:cNvSpPr txBox="1"/>
          <p:nvPr/>
        </p:nvSpPr>
        <p:spPr>
          <a:xfrm>
            <a:off x="4462463" y="2578100"/>
            <a:ext cx="4511675" cy="954088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67" b="1" dirty="0">
                <a:solidFill>
                  <a:srgbClr val="0070C0"/>
                </a:solidFill>
                <a:latin typeface="Calibri"/>
                <a:cs typeface="+mn-cs"/>
              </a:rPr>
              <a:t>States/UTs are using various technologies (SMS/ IVRS/ Mobile App) for daily data collection.</a:t>
            </a:r>
          </a:p>
        </p:txBody>
      </p:sp>
      <p:pic>
        <p:nvPicPr>
          <p:cNvPr id="17427" name="Picture 2" descr="E:\MDM\MIS\MIS_JS_18.12.2014\MIS1.jpeg"/>
          <p:cNvPicPr>
            <a:picLocks noChangeAspect="1" noChangeArrowheads="1"/>
          </p:cNvPicPr>
          <p:nvPr/>
        </p:nvPicPr>
        <p:blipFill>
          <a:blip r:embed="rId3"/>
          <a:srcRect b="4288"/>
          <a:stretch>
            <a:fillRect/>
          </a:stretch>
        </p:blipFill>
        <p:spPr bwMode="auto">
          <a:xfrm rot="1211856">
            <a:off x="436563" y="2446338"/>
            <a:ext cx="3457575" cy="342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5" name="Title 1">
            <a:extLst/>
          </p:cNvPr>
          <p:cNvSpPr txBox="1">
            <a:spLocks/>
          </p:cNvSpPr>
          <p:nvPr/>
        </p:nvSpPr>
        <p:spPr bwMode="auto">
          <a:xfrm>
            <a:off x="0" y="-9525"/>
            <a:ext cx="9144000" cy="666750"/>
          </a:xfrm>
          <a:prstGeom prst="rect">
            <a:avLst/>
          </a:prstGeom>
          <a:solidFill>
            <a:srgbClr val="558ED5"/>
          </a:solidFill>
          <a:ln>
            <a:noFill/>
          </a:ln>
          <a:extLst/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733" b="1">
                <a:solidFill>
                  <a:srgbClr val="FFFFFF"/>
                </a:solidFill>
                <a:cs typeface="+mn-cs"/>
              </a:rPr>
              <a:t>Automated Monitoring System</a:t>
            </a:r>
          </a:p>
        </p:txBody>
      </p:sp>
      <p:sp>
        <p:nvSpPr>
          <p:cNvPr id="36887" name="TextBox 25">
            <a:extLst/>
          </p:cNvPr>
          <p:cNvSpPr txBox="1">
            <a:spLocks noChangeArrowheads="1"/>
          </p:cNvSpPr>
          <p:nvPr/>
        </p:nvSpPr>
        <p:spPr bwMode="auto">
          <a:xfrm>
            <a:off x="3862388" y="854075"/>
            <a:ext cx="4511675" cy="666750"/>
          </a:xfrm>
          <a:prstGeom prst="rect">
            <a:avLst/>
          </a:prstGeom>
          <a:noFill/>
          <a:ln>
            <a:noFill/>
          </a:ln>
          <a:extLst/>
        </p:spPr>
        <p:txBody>
          <a:bodyPr lIns="91439" tIns="45719" rIns="91439" bIns="45719"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67" b="1" dirty="0">
                <a:solidFill>
                  <a:srgbClr val="0070C0"/>
                </a:solidFill>
                <a:latin typeface="Calibri" panose="020F0502020204030204" pitchFamily="34" charset="0"/>
              </a:rPr>
              <a:t>AMS is used to monitor MDMS on real time basis. </a:t>
            </a:r>
            <a:endParaRPr lang="en-IN" altLang="en-US" sz="1867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7430" name="Rectangle 1"/>
          <p:cNvSpPr>
            <a:spLocks noChangeArrowheads="1"/>
          </p:cNvSpPr>
          <p:nvPr/>
        </p:nvSpPr>
        <p:spPr bwMode="auto">
          <a:xfrm>
            <a:off x="4135438" y="1701800"/>
            <a:ext cx="4845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0070C0"/>
                </a:solidFill>
                <a:latin typeface="Calibri" pitchFamily="34" charset="0"/>
              </a:rPr>
              <a:t>Schools need to share the daily data on number of meals and reasons if meals are not served.</a:t>
            </a:r>
            <a:endParaRPr lang="en-IN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ED560-6ED8-437C-8262-03084ED3E179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9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61A6405-B9ED-4943-AEA9-440934F7FF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153441"/>
              </p:ext>
            </p:extLst>
          </p:nvPr>
        </p:nvGraphicFramePr>
        <p:xfrm>
          <a:off x="539552" y="908720"/>
          <a:ext cx="8147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39217FF-6C1A-4C7C-ADB3-B4B07E5577E3}"/>
              </a:ext>
            </a:extLst>
          </p:cNvPr>
          <p:cNvSpPr txBox="1">
            <a:spLocks/>
          </p:cNvSpPr>
          <p:nvPr/>
        </p:nvSpPr>
        <p:spPr>
          <a:xfrm>
            <a:off x="13590" y="0"/>
            <a:ext cx="9130410" cy="52322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IN" altLang="en-US" sz="2800" b="1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Status of implementation of MIS &amp; AMS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3BE95-97FB-4365-8910-1F7DB99A68F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7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585788"/>
          </a:xfrm>
          <a:solidFill>
            <a:srgbClr val="558ED5"/>
          </a:solidFill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altLang="en-US" sz="3200" b="1" dirty="0" smtClean="0">
                <a:solidFill>
                  <a:srgbClr val="FFFFFF"/>
                </a:solidFill>
                <a:ea typeface="+mn-ea"/>
                <a:cs typeface="+mn-cs"/>
              </a:rPr>
              <a:t>Centralized </a:t>
            </a:r>
            <a:r>
              <a:rPr lang="en-IN" altLang="en-US" sz="3200" b="1" dirty="0">
                <a:solidFill>
                  <a:srgbClr val="FFFFFF"/>
                </a:solidFill>
                <a:ea typeface="+mn-ea"/>
                <a:cs typeface="+mn-cs"/>
              </a:rPr>
              <a:t>Kitchens only in </a:t>
            </a:r>
            <a:r>
              <a:rPr lang="en-IN" altLang="en-US" sz="3200" b="1" dirty="0" smtClean="0">
                <a:solidFill>
                  <a:srgbClr val="FFFFFF"/>
                </a:solidFill>
                <a:ea typeface="+mn-ea"/>
                <a:cs typeface="+mn-cs"/>
              </a:rPr>
              <a:t>Urban </a:t>
            </a:r>
            <a:r>
              <a:rPr lang="en-IN" altLang="en-US" sz="3200" b="1" dirty="0">
                <a:solidFill>
                  <a:srgbClr val="FFFFFF"/>
                </a:solidFill>
                <a:ea typeface="+mn-ea"/>
                <a:cs typeface="+mn-cs"/>
              </a:rPr>
              <a:t>A</a:t>
            </a:r>
            <a:r>
              <a:rPr lang="en-IN" altLang="en-US" sz="3200" b="1" dirty="0" smtClean="0">
                <a:solidFill>
                  <a:srgbClr val="FFFFFF"/>
                </a:solidFill>
                <a:ea typeface="+mn-ea"/>
                <a:cs typeface="+mn-cs"/>
              </a:rPr>
              <a:t>reas</a:t>
            </a:r>
            <a:endParaRPr lang="en-IN" altLang="en-US" sz="3200" b="1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228600" y="981075"/>
            <a:ext cx="8807450" cy="5445125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2800" dirty="0" smtClean="0">
                <a:solidFill>
                  <a:srgbClr val="0070C0"/>
                </a:solidFill>
              </a:rPr>
              <a:t>The National Food Security Act, 2013 and MDM Rules, 2015 (as amended on 16</a:t>
            </a:r>
            <a:r>
              <a:rPr lang="en-IN" sz="2800" baseline="30000" dirty="0" smtClean="0">
                <a:solidFill>
                  <a:srgbClr val="0070C0"/>
                </a:solidFill>
              </a:rPr>
              <a:t>th</a:t>
            </a:r>
            <a:r>
              <a:rPr lang="en-IN" sz="2800" dirty="0" smtClean="0">
                <a:solidFill>
                  <a:srgbClr val="0070C0"/>
                </a:solidFill>
              </a:rPr>
              <a:t> April, 2019) provide that 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N" sz="2800" dirty="0" smtClean="0"/>
          </a:p>
          <a:p>
            <a:pPr marL="268288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268288" algn="l"/>
              </a:tabLst>
              <a:defRPr/>
            </a:pPr>
            <a:r>
              <a:rPr lang="en-IN" sz="2800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“Every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school shall have the facility for cooking meal in </a:t>
            </a:r>
            <a:r>
              <a:rPr lang="en-IN" sz="2800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hygienic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manner. Schools </a:t>
            </a:r>
            <a:r>
              <a:rPr lang="en-IN" sz="2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 urban areas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may use the facility of centralized kitchens for cooking meals wherever required in </a:t>
            </a:r>
            <a:r>
              <a:rPr lang="en-IN" sz="2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accordance with the guidelines issued by the Central Government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and the meal shall be served to the children at </a:t>
            </a:r>
            <a:r>
              <a:rPr lang="en-IN" sz="2800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respective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school only”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B1DA5-F05C-4687-9AA1-7BF9924813BD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"/>
            <a:ext cx="9144000" cy="63817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smtClean="0">
                <a:solidFill>
                  <a:srgbClr val="FFFFFF"/>
                </a:solidFill>
              </a:rPr>
              <a:t>Social  Audit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7338" y="765175"/>
            <a:ext cx="8748712" cy="61247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Social Audit is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collective monitoring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scheme by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people’s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active involvement.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covers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issues of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equity and equality along with expenditure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 programme implementation.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Social Audit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Units (SAU)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setup under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MNREGS, may be actively involved in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conducting Social Audit of MDM in all districts. 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Key Features and Benefits: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informs and educates people about their </a:t>
            </a: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rights and entitlements.</a:t>
            </a:r>
            <a:endParaRPr lang="en-IN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provides a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collective platform for people to ask queries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express their needs and grievances.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promotes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people's participation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all stages of implementation of </a:t>
            </a: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programme.</a:t>
            </a:r>
            <a:endParaRPr lang="en-IN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brings about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transparency and accountability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schemes.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strengthens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decentralised governance</a:t>
            </a: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077B7-14F4-48F8-9A4C-56C69F40E0AF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5EB8C1-582E-4B7A-8D5C-2A20E67D92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476945"/>
              </p:ext>
            </p:extLst>
          </p:nvPr>
        </p:nvGraphicFramePr>
        <p:xfrm>
          <a:off x="280553" y="1080656"/>
          <a:ext cx="8611927" cy="306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340">
                  <a:extLst>
                    <a:ext uri="{9D8B030D-6E8A-4147-A177-3AD203B41FA5}">
                      <a16:colId xmlns:a16="http://schemas.microsoft.com/office/drawing/2014/main" val="384371327"/>
                    </a:ext>
                  </a:extLst>
                </a:gridCol>
                <a:gridCol w="4809587">
                  <a:extLst>
                    <a:ext uri="{9D8B030D-6E8A-4147-A177-3AD203B41FA5}">
                      <a16:colId xmlns:a16="http://schemas.microsoft.com/office/drawing/2014/main" val="4194860257"/>
                    </a:ext>
                  </a:extLst>
                </a:gridCol>
              </a:tblGrid>
              <a:tr h="1794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1" kern="1200" dirty="0">
                          <a:solidFill>
                            <a:schemeClr val="bg1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Name of State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1" kern="120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Timely release </a:t>
                      </a:r>
                      <a:r>
                        <a:rPr lang="en-IN" sz="2400" b="1" kern="1200" dirty="0">
                          <a:solidFill>
                            <a:schemeClr val="bg1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of fund from </a:t>
                      </a:r>
                    </a:p>
                    <a:p>
                      <a:pPr marL="0" algn="ctr" defTabSz="914400" rtl="0" eaLnBrk="1" latinLnBrk="0" hangingPunct="1"/>
                      <a:r>
                        <a:rPr lang="en-IN" sz="2400" b="1" kern="1200" dirty="0">
                          <a:solidFill>
                            <a:schemeClr val="bg1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State to District / School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109545805"/>
                  </a:ext>
                </a:extLst>
              </a:tr>
              <a:tr h="1268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Rajasthan</a:t>
                      </a:r>
                      <a:endParaRPr lang="en-US" sz="2400" b="1" kern="1200" dirty="0">
                        <a:solidFill>
                          <a:srgbClr val="0070C0"/>
                        </a:solidFill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1" kern="1200" dirty="0" smtClean="0">
                          <a:solidFill>
                            <a:srgbClr val="0070C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Timely</a:t>
                      </a:r>
                      <a:endParaRPr lang="en-IN" sz="2400" b="1" kern="1200" dirty="0">
                        <a:solidFill>
                          <a:srgbClr val="0070C0"/>
                        </a:solidFill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540F264-25A8-42B5-A89E-5BB9874A2121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35531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IN" alt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    Status of Flow of Funds from State to School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3BE95-97FB-4365-8910-1F7DB99A68FF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7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418468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28020"/>
            <a:ext cx="9144000" cy="695575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PAB </a:t>
            </a:r>
            <a:r>
              <a:rPr lang="en-US" altLang="en-US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Recommendations</a:t>
            </a:r>
            <a:r>
              <a:rPr lang="en-US" altLang="en-US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 of Central Assistance</a:t>
            </a:r>
            <a:endParaRPr lang="en-US" altLang="en-US" sz="2800" b="1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139200"/>
              </p:ext>
            </p:extLst>
          </p:nvPr>
        </p:nvGraphicFramePr>
        <p:xfrm>
          <a:off x="76200" y="1643050"/>
          <a:ext cx="8991600" cy="273401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46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6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594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997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S. 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State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PAB Approval for  FY 2018-19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Proposal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2019-20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PAB Recommendations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- 2019-20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Rajasthan</a:t>
                      </a:r>
                      <a:endParaRPr lang="en-US" sz="24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43893.31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52170.90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3" action="ppaction://hlinksldjump"/>
                        </a:rPr>
                        <a:t>52170.90</a:t>
                      </a:r>
                      <a:endParaRPr lang="en-US" sz="24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32422" y="323364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</a:rPr>
              <a:t>Rs</a:t>
            </a:r>
            <a:r>
              <a:rPr lang="en-US" sz="1600" b="1" dirty="0" smtClean="0">
                <a:solidFill>
                  <a:schemeClr val="bg1"/>
                </a:solidFill>
              </a:rPr>
              <a:t>. in Lakhs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b="1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Coverage of Children (Primary &amp; U. Primary)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14659415"/>
              </p:ext>
            </p:extLst>
          </p:nvPr>
        </p:nvGraphicFramePr>
        <p:xfrm>
          <a:off x="5105400" y="1295400"/>
          <a:ext cx="375288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645502"/>
              </p:ext>
            </p:extLst>
          </p:nvPr>
        </p:nvGraphicFramePr>
        <p:xfrm>
          <a:off x="107502" y="1700808"/>
          <a:ext cx="499789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849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Children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(Primary)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Children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(Upper Primary)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4684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PAB Approval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PAB Approval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Rajasthan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29,45,860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29,72,008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101%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16,51,684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16,51,896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 anchor="t">
            <a:noAutofit/>
          </a:bodyPr>
          <a:lstStyle/>
          <a:p>
            <a:pPr algn="l"/>
            <a:r>
              <a:rPr lang="en-US" altLang="en-US" sz="2800" b="1" dirty="0" smtClean="0">
                <a:solidFill>
                  <a:schemeClr val="bg1"/>
                </a:solidFill>
                <a:latin typeface="Bahnschrift Light" panose="020B0502040204020203" pitchFamily="34" charset="0"/>
                <a:cs typeface="Aharoni" pitchFamily="2" charset="-79"/>
              </a:rPr>
              <a:t>A meal to a Child is an offering to the Divinity</a:t>
            </a:r>
            <a:endParaRPr lang="en-IN" sz="28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93094" y="6211669"/>
            <a:ext cx="341987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Thank You</a:t>
            </a:r>
            <a:endParaRPr lang="en-IN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78497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7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-42987"/>
            <a:ext cx="9144000" cy="695575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en-US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Rajasthan:     Proposals </a:t>
            </a: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and Recommendations 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084395"/>
              </p:ext>
            </p:extLst>
          </p:nvPr>
        </p:nvGraphicFramePr>
        <p:xfrm>
          <a:off x="152403" y="685795"/>
          <a:ext cx="8839199" cy="5769670"/>
        </p:xfrm>
        <a:graphic>
          <a:graphicData uri="http://schemas.openxmlformats.org/drawingml/2006/table">
            <a:tbl>
              <a:tblPr/>
              <a:tblGrid>
                <a:gridCol w="568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4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S. </a:t>
                      </a: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PAB Approval </a:t>
                      </a: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2018-19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Proposal for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2019-20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Recommendation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2019-20</a:t>
                      </a:r>
                      <a:endParaRPr lang="en-US" sz="16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(Pry)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2945860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3185306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3185306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(U Pry)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1651684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1701019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1701019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(NCLP)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2335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2335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 – Pry &amp; U Pry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 – NCLP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Cook cum Helper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109922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109922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109922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Drought</a:t>
                      </a:r>
                      <a:endParaRPr lang="en-US" sz="16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7.1</a:t>
                      </a: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(Pry)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520800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418869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418869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7.2</a:t>
                      </a: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(U Pry)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260400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423563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423563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7.3</a:t>
                      </a: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 – Pry &amp;U Pry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21669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7.4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Cook cum Helper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6180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16109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16109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cum Store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Kitchen-cum-store (Repair)</a:t>
                      </a: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Devices (New)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124426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Devices (Rep.)</a:t>
                      </a:r>
                      <a:endParaRPr lang="en-US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8759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8759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849965"/>
                  </a:ext>
                </a:extLst>
              </a:tr>
              <a:tr h="314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School Nutrition Gardens</a:t>
                      </a:r>
                      <a:endParaRPr lang="en-IN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66493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66493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998614"/>
                  </a:ext>
                </a:extLst>
              </a:tr>
              <a:tr h="540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Supplementary</a:t>
                      </a:r>
                      <a:r>
                        <a:rPr lang="en-IN" sz="1600" b="0" kern="1200" baseline="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Nutrition  (no. of children)</a:t>
                      </a:r>
                      <a:endParaRPr lang="en-IN" sz="16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90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Central </a:t>
                      </a:r>
                      <a:r>
                        <a:rPr lang="en-IN" sz="1600" b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Assistance (Rs in Lakh)</a:t>
                      </a:r>
                      <a:endParaRPr lang="en-US" sz="16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43893.31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52170.90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52170.90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4293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15206" y="6488113"/>
            <a:ext cx="2160240" cy="369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hlinkClick r:id="rId3" action="ppaction://hlinksldjump"/>
              </a:rPr>
              <a:t>Back to slide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799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b="1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Working Days (Primary &amp; U. </a:t>
            </a:r>
            <a:r>
              <a:rPr lang="en-US" sz="2800" b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Primary)</a:t>
            </a:r>
            <a:endParaRPr lang="en-US" sz="2800" b="1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529993577"/>
              </p:ext>
            </p:extLst>
          </p:nvPr>
        </p:nvGraphicFramePr>
        <p:xfrm>
          <a:off x="5357818" y="1428736"/>
          <a:ext cx="367867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54998"/>
              </p:ext>
            </p:extLst>
          </p:nvPr>
        </p:nvGraphicFramePr>
        <p:xfrm>
          <a:off x="139454" y="2096276"/>
          <a:ext cx="5004050" cy="262812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7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2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3511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Working Days (Pry)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Working Days (</a:t>
                      </a:r>
                      <a:r>
                        <a:rPr lang="en-US" sz="1400" b="1" u="none" strike="noStrike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U.Pry</a:t>
                      </a:r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PAB Approval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Coverage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PAB Approval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Coverage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1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Rajasthan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lnSpc>
                <a:spcPct val="140000"/>
              </a:lnSpc>
              <a:spcBef>
                <a:spcPct val="0"/>
              </a:spcBef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Engagement of Cook-cum-Helpers 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6941"/>
              </p:ext>
            </p:extLst>
          </p:nvPr>
        </p:nvGraphicFramePr>
        <p:xfrm>
          <a:off x="198376" y="2504296"/>
          <a:ext cx="4159310" cy="25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5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PAB Approval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Coverage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%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Rajasthan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1,09,922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1,09,922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75855937"/>
              </p:ext>
            </p:extLst>
          </p:nvPr>
        </p:nvGraphicFramePr>
        <p:xfrm>
          <a:off x="4500562" y="1295400"/>
          <a:ext cx="4429156" cy="470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-220331"/>
            <a:ext cx="9144000" cy="1126462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lnSpc>
                <a:spcPct val="140000"/>
              </a:lnSpc>
              <a:spcBef>
                <a:spcPct val="0"/>
              </a:spcBef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 smtClean="0"/>
              <a:t>Procurement </a:t>
            </a:r>
            <a:r>
              <a:rPr lang="en-US" dirty="0"/>
              <a:t>of Kitchen Devices </a:t>
            </a:r>
          </a:p>
          <a:p>
            <a:pPr>
              <a:lnSpc>
                <a:spcPct val="100000"/>
              </a:lnSpc>
            </a:pPr>
            <a:r>
              <a:rPr lang="en-US" dirty="0"/>
              <a:t>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40696"/>
              </p:ext>
            </p:extLst>
          </p:nvPr>
        </p:nvGraphicFramePr>
        <p:xfrm>
          <a:off x="214282" y="2584284"/>
          <a:ext cx="4286279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3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1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Procured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3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Rajasthan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1,19,387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1,19,387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4012322"/>
              </p:ext>
            </p:extLst>
          </p:nvPr>
        </p:nvGraphicFramePr>
        <p:xfrm>
          <a:off x="5000628" y="1214422"/>
          <a:ext cx="378621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48114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lnSpc>
                <a:spcPct val="140000"/>
              </a:lnSpc>
              <a:spcBef>
                <a:spcPct val="0"/>
              </a:spcBef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 smtClean="0"/>
              <a:t>Construction of Kitchen-cum-Stores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(Primary &amp; U. Primary)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97303"/>
              </p:ext>
            </p:extLst>
          </p:nvPr>
        </p:nvGraphicFramePr>
        <p:xfrm>
          <a:off x="214282" y="2636912"/>
          <a:ext cx="4267200" cy="2269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5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Constructed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%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7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Rajasthan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77,298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50,595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65%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79293505"/>
              </p:ext>
            </p:extLst>
          </p:nvPr>
        </p:nvGraphicFramePr>
        <p:xfrm>
          <a:off x="4500562" y="1214422"/>
          <a:ext cx="395763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575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b="1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Performance </a:t>
            </a:r>
            <a:r>
              <a:rPr lang="en-US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Grading </a:t>
            </a:r>
            <a:r>
              <a:rPr lang="en-US" sz="2800" b="1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Index (PGI)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32792"/>
              </p:ext>
            </p:extLst>
          </p:nvPr>
        </p:nvGraphicFramePr>
        <p:xfrm>
          <a:off x="304801" y="3905970"/>
          <a:ext cx="8392161" cy="173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1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Score (children taking MDM)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(1.3.7) out of 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Score (MDM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served days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(1.3.8) out of 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Rajasthan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35E4129-7DC4-4B16-ADC6-8C18574CFECE}"/>
              </a:ext>
            </a:extLst>
          </p:cNvPr>
          <p:cNvSpPr/>
          <p:nvPr/>
        </p:nvSpPr>
        <p:spPr>
          <a:xfrm>
            <a:off x="304801" y="914400"/>
            <a:ext cx="839216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</a:rPr>
              <a:t>Performance Grading Index (PGI): </a:t>
            </a:r>
          </a:p>
          <a:p>
            <a:pPr marL="342900" indent="-342900" algn="just"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Score against the weightage of 10 for indicator No. 1.3.7 i.e. “% of elementary school’s children taking MDM against target approved in PAB – in Govt. and aided schools”.</a:t>
            </a:r>
          </a:p>
          <a:p>
            <a:pPr marL="342900" indent="-342900" algn="just">
              <a:buAutoNum type="arabicPeriod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Score against the weightage of 10 for indicator No </a:t>
            </a:r>
            <a:r>
              <a:rPr lang="en-US" sz="2000" dirty="0"/>
              <a:t>1.3.8 i.e. “% of days Mid Day Meal served against total working days – Govt. and aided elementary schools.”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204203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2844" y="642918"/>
          <a:ext cx="4214842" cy="5411992"/>
        </p:xfrm>
        <a:graphic>
          <a:graphicData uri="http://schemas.openxmlformats.org/drawingml/2006/table">
            <a:tbl>
              <a:tblPr/>
              <a:tblGrid>
                <a:gridCol w="178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5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Component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PAB-Approval  (Target)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Achievement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% Achievement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Institutions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66493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66493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Children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4597544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4623904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101%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Working Days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232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232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2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Food Grain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Utilization </a:t>
                      </a:r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(in MTs)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129468.16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124962.70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Cooking Cost (Rs. in Lakh)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56179.40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52298.72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CCH Engaged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109922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109922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CCH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Honorarium </a:t>
                      </a:r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(Rs. in Lakh)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15038.72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15038.72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TA  (Rs. in Lakh)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971.01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539.16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56%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MME (Rs. in Lakh)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795.08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770.16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97%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Kitchen cum Store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77,298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50,595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65%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Kitchen Devices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1,19,387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1,19,387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838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No. of Children's Health Check-up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6265346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4305886</a:t>
                      </a:r>
                      <a:endParaRPr lang="en-US" sz="1200" b="0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69%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Annual Data Entry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66493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66433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4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Monthly Data Entry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66493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57724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87%</a:t>
                      </a:r>
                      <a:endParaRPr lang="en-US" sz="1200" b="0" i="0" u="none" strike="noStrike" kern="1200" dirty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1" name="Title 1"/>
          <p:cNvSpPr>
            <a:spLocks noGrp="1" noChangeArrowheads="1"/>
          </p:cNvSpPr>
          <p:nvPr>
            <p:ph type="title"/>
          </p:nvPr>
        </p:nvSpPr>
        <p:spPr>
          <a:xfrm>
            <a:off x="0" y="-91167"/>
            <a:ext cx="9144000" cy="695575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Performance Score Card </a:t>
            </a:r>
            <a:r>
              <a:rPr lang="en-US" altLang="en-US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– Rajasthan</a:t>
            </a:r>
            <a:endParaRPr lang="en-US" altLang="en-US" sz="28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40877"/>
              </p:ext>
            </p:extLst>
          </p:nvPr>
        </p:nvGraphicFramePr>
        <p:xfrm>
          <a:off x="9972600" y="1916832"/>
          <a:ext cx="4791075" cy="3417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4" imgW="6543656" imgH="4171890" progId="Excel.Sheet.8">
                  <p:embed/>
                </p:oleObj>
              </mc:Choice>
              <mc:Fallback>
                <p:oleObj name="Worksheet" r:id="rId4" imgW="6543656" imgH="4171890" progId="Excel.Sheet.8">
                  <p:embed/>
                  <p:pic>
                    <p:nvPicPr>
                      <p:cNvPr id="1027" name="Object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2600" y="1916832"/>
                        <a:ext cx="4791075" cy="34178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686" y="1556792"/>
            <a:ext cx="4629150" cy="3382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343900" y="5719763"/>
            <a:ext cx="719138" cy="258762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A82D2099-74C9-41B7-9865-B63B69835DDC}" type="slidenum">
              <a:rPr lang="es-ES" altLang="en-US" b="1" smtClean="0">
                <a:solidFill>
                  <a:srgbClr val="FFFFFF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altLang="en-US" b="1" smtClean="0">
              <a:solidFill>
                <a:srgbClr val="FFFFFF"/>
              </a:solidFill>
            </a:endParaRPr>
          </a:p>
        </p:txBody>
      </p:sp>
      <p:sp>
        <p:nvSpPr>
          <p:cNvPr id="28675" name="Title 4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33400"/>
          </a:xfr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reflection blurRad="6350" stA="50000" endA="300" endPos="90000" dir="5400000" sy="-100000" algn="bl" rotWithShape="0"/>
          </a:effectLst>
        </p:spPr>
        <p:txBody>
          <a:bodyPr lIns="68580" tIns="34290" rIns="68580" bIns="3429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chemeClr val="bg1"/>
                </a:solidFill>
                <a:latin typeface="Calisto MT" pitchFamily="18" charset="0"/>
              </a:rPr>
              <a:t>       </a:t>
            </a:r>
            <a:r>
              <a:rPr lang="en-US" altLang="en-US" sz="3200" b="1" dirty="0" smtClean="0">
                <a:latin typeface="Calisto MT" pitchFamily="18" charset="0"/>
              </a:rPr>
              <a:t>School Nutrition Gardens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22634" y="1143000"/>
          <a:ext cx="9021366" cy="563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buFontTx/>
              <a:buChar char="•"/>
            </a:pPr>
            <a:r>
              <a:rPr lang="en-US" sz="1100">
                <a:cs typeface="Times New Roman" pitchFamily="18" charset="0"/>
              </a:rPr>
              <a:t>.</a:t>
            </a:r>
            <a:endParaRPr lang="en-US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534561"/>
            <a:ext cx="65532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marL="179388" algn="just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Rs 5000/- per School Nutrition Garden from flexi funds.</a:t>
            </a:r>
          </a:p>
          <a:p>
            <a:pPr marL="268288" indent="-88900" algn="just" eaLnBrk="0" hangingPunct="0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District Level Committee may allot funds on school specific requirement, within the overall average of Rs 5000/- per SNG.</a:t>
            </a:r>
          </a:p>
          <a:p>
            <a:pPr marL="179388" algn="just" eaLnBrk="0" hangingPunct="0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 Boundary wall, leveling of land etc can be take up under MGNREGA. </a:t>
            </a:r>
          </a:p>
          <a:p>
            <a:pPr marL="179388" algn="just" eaLnBrk="0" hangingPunct="0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Seeds/saplings from Agriculture/horticulture department</a:t>
            </a:r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Focus of this Year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</TotalTime>
  <Words>1636</Words>
  <Application>Microsoft Office PowerPoint</Application>
  <PresentationFormat>On-screen Show (4:3)</PresentationFormat>
  <Paragraphs>388</Paragraphs>
  <Slides>21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Aharoni</vt:lpstr>
      <vt:lpstr>Arial</vt:lpstr>
      <vt:lpstr>Arial Narrow</vt:lpstr>
      <vt:lpstr>Bahnschrift Light</vt:lpstr>
      <vt:lpstr>Batang</vt:lpstr>
      <vt:lpstr>Benguiat Bk BT</vt:lpstr>
      <vt:lpstr>Calibri</vt:lpstr>
      <vt:lpstr>Calisto MT</vt:lpstr>
      <vt:lpstr>Cambria</vt:lpstr>
      <vt:lpstr>Century</vt:lpstr>
      <vt:lpstr>Times New Roman</vt:lpstr>
      <vt:lpstr>Verdana</vt:lpstr>
      <vt:lpstr>Wingdings</vt:lpstr>
      <vt:lpstr>Office Theme</vt:lpstr>
      <vt:lpstr>Worksheet</vt:lpstr>
      <vt:lpstr> PAB - MDM Meeting  for Review of Implementation of MDMS in Rajasthan on 14.06.2019  </vt:lpstr>
      <vt:lpstr>Coverage of Children (Primary &amp; U. Primary)</vt:lpstr>
      <vt:lpstr>Working Days (Primary &amp; U. Primary)</vt:lpstr>
      <vt:lpstr>PowerPoint Presentation</vt:lpstr>
      <vt:lpstr>PowerPoint Presentation</vt:lpstr>
      <vt:lpstr>PowerPoint Presentation</vt:lpstr>
      <vt:lpstr>Performance Grading Index (PGI)</vt:lpstr>
      <vt:lpstr>Performance Score Card – Rajasthan</vt:lpstr>
      <vt:lpstr>       School Nutrition Gardens</vt:lpstr>
      <vt:lpstr>     Focus of this year -  Cooking Competition</vt:lpstr>
      <vt:lpstr>Focus of this year </vt:lpstr>
      <vt:lpstr>Focus of this year</vt:lpstr>
      <vt:lpstr>Focus of this year </vt:lpstr>
      <vt:lpstr>PowerPoint Presentation</vt:lpstr>
      <vt:lpstr>PowerPoint Presentation</vt:lpstr>
      <vt:lpstr>Centralized Kitchens only in Urban Areas</vt:lpstr>
      <vt:lpstr>Social  Audit </vt:lpstr>
      <vt:lpstr>PowerPoint Presentation</vt:lpstr>
      <vt:lpstr>PAB Recommendations of Central Assistance</vt:lpstr>
      <vt:lpstr>A meal to a Child is an offering to the Divinity</vt:lpstr>
      <vt:lpstr>Rajasthan:     Proposals and Recommendations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 - MDM Meeting  for Review of Implementation of MDMS in UTs 06.05.2018</dc:title>
  <dc:creator>Admin</dc:creator>
  <cp:lastModifiedBy>Vijay</cp:lastModifiedBy>
  <cp:revision>250</cp:revision>
  <cp:lastPrinted>2019-06-10T08:12:28Z</cp:lastPrinted>
  <dcterms:created xsi:type="dcterms:W3CDTF">2019-05-02T15:56:32Z</dcterms:created>
  <dcterms:modified xsi:type="dcterms:W3CDTF">2019-06-12T10:42:48Z</dcterms:modified>
</cp:coreProperties>
</file>