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425" r:id="rId1"/>
  </p:sldMasterIdLst>
  <p:notesMasterIdLst>
    <p:notesMasterId r:id="rId22"/>
  </p:notesMasterIdLst>
  <p:handoutMasterIdLst>
    <p:handoutMasterId r:id="rId23"/>
  </p:handoutMasterIdLst>
  <p:sldIdLst>
    <p:sldId id="595" r:id="rId2"/>
    <p:sldId id="646" r:id="rId3"/>
    <p:sldId id="620" r:id="rId4"/>
    <p:sldId id="632" r:id="rId5"/>
    <p:sldId id="597" r:id="rId6"/>
    <p:sldId id="598" r:id="rId7"/>
    <p:sldId id="628" r:id="rId8"/>
    <p:sldId id="619" r:id="rId9"/>
    <p:sldId id="629" r:id="rId10"/>
    <p:sldId id="630" r:id="rId11"/>
    <p:sldId id="591" r:id="rId12"/>
    <p:sldId id="592" r:id="rId13"/>
    <p:sldId id="594" r:id="rId14"/>
    <p:sldId id="631" r:id="rId15"/>
    <p:sldId id="633" r:id="rId16"/>
    <p:sldId id="624" r:id="rId17"/>
    <p:sldId id="648" r:id="rId18"/>
    <p:sldId id="647" r:id="rId19"/>
    <p:sldId id="635" r:id="rId20"/>
    <p:sldId id="525" r:id="rId21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006600"/>
    <a:srgbClr val="FF99CC"/>
    <a:srgbClr val="66FF66"/>
    <a:srgbClr val="8C3FC5"/>
    <a:srgbClr val="FFFFFF"/>
    <a:srgbClr val="E98181"/>
    <a:srgbClr val="FB6F6F"/>
    <a:srgbClr val="FF6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6" autoAdjust="0"/>
    <p:restoredTop sz="93842" autoAdjust="0"/>
  </p:normalViewPr>
  <p:slideViewPr>
    <p:cSldViewPr>
      <p:cViewPr varScale="1">
        <p:scale>
          <a:sx n="61" d="100"/>
          <a:sy n="61" d="100"/>
        </p:scale>
        <p:origin x="17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6BA80F-5C3E-4662-858D-B193D4B46701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FDBED4-EFB5-4E70-931D-0F09F0949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A2DBF2-2F39-4F10-8AB7-9020AA9EA8A3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7713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50" tIns="46824" rIns="93650" bIns="468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3650" tIns="46824" rIns="93650" bIns="468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DFBDD6-8691-40CE-86F8-FBC0940D9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BDD6-8691-40CE-86F8-FBC0940D90C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BDD6-8691-40CE-86F8-FBC0940D90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1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BDD6-8691-40CE-86F8-FBC0940D90C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6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6B23D-D1BB-4545-BC53-1444954E77FA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D62E6-0B6A-400A-A0E4-0B075F1353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B1B52-C331-4E93-A16F-4F6F6F374A1E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C5600-B165-442C-A3CC-6132ADBB1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34093-04A7-48A8-B018-AA3D8D1D7DBF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3997A-E3B5-4E8E-8048-DA6C5E5A2A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ECEC-48FD-49AD-BABE-B7547C084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B5425-DD5D-490C-8EE5-ED1E40B002FC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ADD7E-311B-48A9-B08F-0335F6F870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1879F-4873-4A81-8F2B-53886662D08E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D05A7-BC56-42B3-B0D6-18D330A3DC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0A209-3BA0-41D8-97DC-FD304B98D713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3EA8E-3C39-4873-BD2D-59B46CC63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52A95-C9BA-443F-A58F-65D16CDF0464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6FEE1-A73D-47CB-BF5D-4CECBE1B68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2D7BF-1301-42DB-AEF5-DB3F9B8689B0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15B0-4E9D-49C5-9296-5526975BD4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9C8D1-6D04-4D89-A1A2-AF33A82E7F5B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0ADA1-E658-4E40-AA1E-0293B0F032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C20FC-8F86-4862-BBDF-FEE2627DFAD8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A0155-CFC9-4B16-9724-6430EFB94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60A15-9806-4415-B4DA-A92D2010E85F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F2BE-1626-4AA3-8392-83C3C4A2B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E73C1B-1D86-4D6F-888C-1137B0566262}" type="datetimeFigureOut">
              <a:rPr lang="en-US" smtClean="0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84A19-8C59-4F48-96ED-F3341E57DB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26" r:id="rId1"/>
    <p:sldLayoutId id="2147488427" r:id="rId2"/>
    <p:sldLayoutId id="2147488428" r:id="rId3"/>
    <p:sldLayoutId id="2147488429" r:id="rId4"/>
    <p:sldLayoutId id="2147488430" r:id="rId5"/>
    <p:sldLayoutId id="2147488431" r:id="rId6"/>
    <p:sldLayoutId id="2147488432" r:id="rId7"/>
    <p:sldLayoutId id="2147488433" r:id="rId8"/>
    <p:sldLayoutId id="2147488434" r:id="rId9"/>
    <p:sldLayoutId id="2147488435" r:id="rId10"/>
    <p:sldLayoutId id="2147488436" r:id="rId11"/>
    <p:sldLayoutId id="2147488437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3733800" y="2"/>
            <a:ext cx="1524000" cy="157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0" y="3276600"/>
            <a:ext cx="91440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</a:rPr>
              <a:t>MDM - PAB Meeting</a:t>
            </a:r>
          </a:p>
          <a:p>
            <a:pPr algn="ctr">
              <a:spcBef>
                <a:spcPts val="0"/>
              </a:spcBef>
            </a:pPr>
            <a:r>
              <a:rPr lang="en-US" sz="2800" b="1" u="sng" dirty="0">
                <a:solidFill>
                  <a:srgbClr val="002060"/>
                </a:solidFill>
              </a:rPr>
              <a:t>25.06.2020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1752600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Annual Work Plan &amp; Budget, 2020-21 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[Mid Day Meal Scheme]</a:t>
            </a:r>
            <a:endParaRPr lang="en-US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5080" y="4677489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Arunachal Pradesh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51256"/>
              </p:ext>
            </p:extLst>
          </p:nvPr>
        </p:nvGraphicFramePr>
        <p:xfrm>
          <a:off x="381000" y="381000"/>
          <a:ext cx="7815262" cy="2620485"/>
        </p:xfrm>
        <a:graphic>
          <a:graphicData uri="http://schemas.openxmlformats.org/drawingml/2006/table">
            <a:tbl>
              <a:tblPr/>
              <a:tblGrid>
                <a:gridCol w="781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MDM being served…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439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GUPS, </a:t>
            </a:r>
            <a:r>
              <a:rPr lang="en-US" sz="1400" b="1" dirty="0" err="1">
                <a:solidFill>
                  <a:srgbClr val="0000CC"/>
                </a:solidFill>
              </a:rPr>
              <a:t>Khonsa</a:t>
            </a:r>
            <a:r>
              <a:rPr lang="en-US" sz="1400" b="1" dirty="0">
                <a:solidFill>
                  <a:srgbClr val="0000CC"/>
                </a:solidFill>
              </a:rPr>
              <a:t> (</a:t>
            </a:r>
            <a:r>
              <a:rPr lang="en-US" sz="1400" b="1" dirty="0" err="1">
                <a:solidFill>
                  <a:srgbClr val="0000CC"/>
                </a:solidFill>
              </a:rPr>
              <a:t>Tirap</a:t>
            </a:r>
            <a:r>
              <a:rPr lang="en-US" sz="1400" b="1" dirty="0">
                <a:solidFill>
                  <a:srgbClr val="0000CC"/>
                </a:solidFill>
              </a:rPr>
              <a:t> District)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B700D-8EBD-4B9B-BA86-711F6A16E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/>
        </p:blipFill>
        <p:spPr>
          <a:xfrm>
            <a:off x="381000" y="990599"/>
            <a:ext cx="79248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940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21920" y="64552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u="sng" dirty="0">
                <a:solidFill>
                  <a:srgbClr val="0000CC"/>
                </a:solidFill>
              </a:rPr>
              <a:t>BEST PRACTICES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169389"/>
              </p:ext>
            </p:extLst>
          </p:nvPr>
        </p:nvGraphicFramePr>
        <p:xfrm>
          <a:off x="121920" y="467360"/>
          <a:ext cx="8074343" cy="2199640"/>
        </p:xfrm>
        <a:graphic>
          <a:graphicData uri="http://schemas.openxmlformats.org/drawingml/2006/table">
            <a:tbl>
              <a:tblPr/>
              <a:tblGrid>
                <a:gridCol w="807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Nutrition Garden to supplement MDM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43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47551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Govt. Upper Primary School, </a:t>
            </a:r>
            <a:r>
              <a:rPr lang="en-US" sz="1400" b="1" dirty="0" err="1">
                <a:solidFill>
                  <a:srgbClr val="0000CC"/>
                </a:solidFill>
              </a:rPr>
              <a:t>Runne</a:t>
            </a:r>
            <a:r>
              <a:rPr lang="en-US" sz="1400" b="1" dirty="0">
                <a:solidFill>
                  <a:srgbClr val="0000CC"/>
                </a:solidFill>
              </a:rPr>
              <a:t> (East Siang District)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FD756-A279-47FE-A7F6-FC8958A8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90600"/>
            <a:ext cx="8900160" cy="54849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6200" y="101048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BEST PRACTICES….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233920"/>
              </p:ext>
            </p:extLst>
          </p:nvPr>
        </p:nvGraphicFramePr>
        <p:xfrm>
          <a:off x="78423" y="448661"/>
          <a:ext cx="8153400" cy="2620485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Nutrition Garden to supplement MDM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43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GSS, Hill Top-</a:t>
            </a:r>
            <a:r>
              <a:rPr lang="en-US" sz="1400" b="1" dirty="0" err="1">
                <a:solidFill>
                  <a:srgbClr val="0000CC"/>
                </a:solidFill>
              </a:rPr>
              <a:t>Ziro</a:t>
            </a:r>
            <a:r>
              <a:rPr lang="en-US" sz="1400" b="1" dirty="0">
                <a:solidFill>
                  <a:srgbClr val="0000CC"/>
                </a:solidFill>
              </a:rPr>
              <a:t> (Lower </a:t>
            </a:r>
            <a:r>
              <a:rPr lang="en-US" sz="1400" b="1" dirty="0" err="1">
                <a:solidFill>
                  <a:srgbClr val="0000CC"/>
                </a:solidFill>
              </a:rPr>
              <a:t>Subansiri</a:t>
            </a:r>
            <a:r>
              <a:rPr lang="en-US" sz="1400" b="1" dirty="0">
                <a:solidFill>
                  <a:srgbClr val="0000CC"/>
                </a:solidFill>
              </a:rPr>
              <a:t> District)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01C8A-F3F5-4474-A2DA-ABDD57D23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490366" cy="5334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686533-AC65-41A6-B567-C649ABA0D3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-2718" b="16667"/>
          <a:stretch/>
        </p:blipFill>
        <p:spPr>
          <a:xfrm>
            <a:off x="81634" y="990600"/>
            <a:ext cx="4642766" cy="53340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3400" y="70568"/>
            <a:ext cx="70104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BEST PRACTICES….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605191"/>
              </p:ext>
            </p:extLst>
          </p:nvPr>
        </p:nvGraphicFramePr>
        <p:xfrm>
          <a:off x="533400" y="495300"/>
          <a:ext cx="7662863" cy="1562100"/>
        </p:xfrm>
        <a:graphic>
          <a:graphicData uri="http://schemas.openxmlformats.org/drawingml/2006/table">
            <a:tbl>
              <a:tblPr/>
              <a:tblGrid>
                <a:gridCol w="7662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Nutrition Garden to supplement MDM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86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6565464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Govt. UPS, </a:t>
            </a:r>
            <a:r>
              <a:rPr lang="en-US" sz="1400" b="1" dirty="0" err="1">
                <a:solidFill>
                  <a:srgbClr val="0000CC"/>
                </a:solidFill>
              </a:rPr>
              <a:t>Pomliang</a:t>
            </a:r>
            <a:r>
              <a:rPr lang="en-US" sz="1400" b="1" dirty="0">
                <a:solidFill>
                  <a:srgbClr val="0000CC"/>
                </a:solidFill>
              </a:rPr>
              <a:t> (</a:t>
            </a:r>
            <a:r>
              <a:rPr lang="en-US" sz="1400" b="1" dirty="0" err="1">
                <a:solidFill>
                  <a:srgbClr val="0000CC"/>
                </a:solidFill>
              </a:rPr>
              <a:t>Lohit</a:t>
            </a:r>
            <a:r>
              <a:rPr lang="en-US" sz="1400" b="1" dirty="0">
                <a:solidFill>
                  <a:srgbClr val="0000CC"/>
                </a:solidFill>
              </a:rPr>
              <a:t> District)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D9F75-B83B-4985-AAC4-02A7DB400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5"/>
          <a:stretch/>
        </p:blipFill>
        <p:spPr>
          <a:xfrm>
            <a:off x="533400" y="990600"/>
            <a:ext cx="8229600" cy="55748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6200" y="101048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BEST PRACTICES….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123390"/>
              </p:ext>
            </p:extLst>
          </p:nvPr>
        </p:nvGraphicFramePr>
        <p:xfrm>
          <a:off x="78423" y="448661"/>
          <a:ext cx="8153400" cy="2620485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Nutrition Garden to supplement MDM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43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Govt. UPS, </a:t>
            </a:r>
            <a:r>
              <a:rPr lang="en-US" sz="1400" b="1" dirty="0" err="1">
                <a:solidFill>
                  <a:srgbClr val="0000CC"/>
                </a:solidFill>
              </a:rPr>
              <a:t>Tafraliang</a:t>
            </a:r>
            <a:r>
              <a:rPr lang="en-US" sz="1400" b="1" dirty="0">
                <a:solidFill>
                  <a:srgbClr val="0000CC"/>
                </a:solidFill>
              </a:rPr>
              <a:t> (</a:t>
            </a:r>
            <a:r>
              <a:rPr lang="en-US" sz="1400" b="1" dirty="0" err="1">
                <a:solidFill>
                  <a:srgbClr val="0000CC"/>
                </a:solidFill>
              </a:rPr>
              <a:t>Anjaw</a:t>
            </a:r>
            <a:r>
              <a:rPr lang="en-US" sz="1400" b="1" dirty="0">
                <a:solidFill>
                  <a:srgbClr val="0000CC"/>
                </a:solidFill>
              </a:rPr>
              <a:t> District)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6EA68-4A0C-4C02-B61E-F4ECDB7F8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89377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026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6200" y="101048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BEST PRACTICES….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78423" y="448661"/>
          <a:ext cx="8153400" cy="2620485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Nutrition Garden to supplement MDM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43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Govt. UPS, </a:t>
            </a:r>
            <a:r>
              <a:rPr lang="en-US" sz="1400" b="1" dirty="0" err="1">
                <a:solidFill>
                  <a:srgbClr val="0000CC"/>
                </a:solidFill>
              </a:rPr>
              <a:t>Deomali</a:t>
            </a:r>
            <a:r>
              <a:rPr lang="en-US" sz="1400" b="1" dirty="0">
                <a:solidFill>
                  <a:srgbClr val="0000CC"/>
                </a:solidFill>
              </a:rPr>
              <a:t> (</a:t>
            </a:r>
            <a:r>
              <a:rPr lang="en-US" sz="1400" b="1" dirty="0" err="1">
                <a:solidFill>
                  <a:srgbClr val="0000CC"/>
                </a:solidFill>
              </a:rPr>
              <a:t>Tirap</a:t>
            </a:r>
            <a:r>
              <a:rPr lang="en-US" sz="1400" b="1" dirty="0">
                <a:solidFill>
                  <a:srgbClr val="0000CC"/>
                </a:solidFill>
              </a:rPr>
              <a:t> District)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4C9F8-B679-4A84-93D1-3BC44AF44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89377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368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OTHER ISSUES….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3C06D1F4-FFCF-431E-94D0-8A36BB1F3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161737"/>
              </p:ext>
            </p:extLst>
          </p:nvPr>
        </p:nvGraphicFramePr>
        <p:xfrm>
          <a:off x="342900" y="1668780"/>
          <a:ext cx="8458200" cy="3520440"/>
        </p:xfrm>
        <a:graphic>
          <a:graphicData uri="http://schemas.openxmlformats.org/drawingml/2006/table">
            <a:tbl>
              <a:tblPr/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Central Assistance for repairing of Kitchen-cum-Store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10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All the kitchen-cum-store of MDM scheme in the State were built at a cost of Rs.60,000/- per kitchen-cum-store during 2006-07 &amp; 2007-08.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Most of the kitchen-cum-stores are in dilapidated condition.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Proposal for repairing of 2934 kitchen-cum-Store @Rs.10000/- per kitchen-cum-store was approved in PAB 2019-20 amounting to Rs.293.40 lakh (Central share being Rs.264.06 lakh and State share being Rs.29.34 lakh).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Instead of fund for repairing of kitchen-cum-Store, </a:t>
                      </a:r>
                      <a:r>
                        <a:rPr lang="en-US" sz="20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GoI</a:t>
                      </a: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may consider providing fund for construction of new kitchen-cum-store.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243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OTHER ISSUES….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33097124"/>
              </p:ext>
            </p:extLst>
          </p:nvPr>
        </p:nvGraphicFramePr>
        <p:xfrm>
          <a:off x="342900" y="1676400"/>
          <a:ext cx="8458200" cy="3505200"/>
        </p:xfrm>
        <a:graphic>
          <a:graphicData uri="http://schemas.openxmlformats.org/drawingml/2006/table">
            <a:tbl>
              <a:tblPr/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Testing</a:t>
                      </a: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of food samples by accredited laboratories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232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Due to absence of reputed /accredited laboratory in the State of Arunachal Pradesh, testing of food samples served under Mid Day Meal scheme has not been conducted.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Testing of food samples served under Mid Day Meal scheme will become more necessary</a:t>
                      </a: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with setting up of Centralized Kitchens in districts.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Till setting up of </a:t>
                      </a:r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accredited food testing laboratory in the State, it will not be viable to send the food samples to other State for testing.</a:t>
                      </a:r>
                      <a:endParaRPr lang="en-US" sz="20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3675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OTHER ISSUES….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75695196"/>
              </p:ext>
            </p:extLst>
          </p:nvPr>
        </p:nvGraphicFramePr>
        <p:xfrm>
          <a:off x="342900" y="1816128"/>
          <a:ext cx="8458200" cy="3225744"/>
        </p:xfrm>
        <a:graphic>
          <a:graphicData uri="http://schemas.openxmlformats.org/drawingml/2006/table">
            <a:tbl>
              <a:tblPr/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Automated Monitoring System (AMS) through SMS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096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Like other States, Arunachal Pradesh also registered for Automated Monitoring System of MDM scheme by onboarding with Himachal Pradesh AMS system.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Daily reporting from schools through SMS is very poor at maximum 12%</a:t>
                      </a: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Reasons for poor reporting are precarious mobile network connectivity at block level &amp; frequent change of mobile numbers of teacher in charge of MDM.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OTHER ISSUES….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305800" y="0"/>
            <a:ext cx="838200" cy="80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>
            <a:extLst>
              <a:ext uri="{FF2B5EF4-FFF2-40B4-BE49-F238E27FC236}">
                <a16:creationId xmlns:a16="http://schemas.microsoft.com/office/drawing/2014/main" id="{D7F8519F-131D-4FC1-91CC-5568026FA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721699"/>
              </p:ext>
            </p:extLst>
          </p:nvPr>
        </p:nvGraphicFramePr>
        <p:xfrm>
          <a:off x="76200" y="2312952"/>
          <a:ext cx="8991600" cy="2232096"/>
        </p:xfrm>
        <a:graphic>
          <a:graphicData uri="http://schemas.openxmlformats.org/drawingml/2006/table">
            <a:tbl>
              <a:tblPr/>
              <a:tblGrid>
                <a:gridCol w="89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 Cook-cum-Helper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896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Honorarium paid to Cook-cum-Helper is very meagre.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IN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Frequent change in cook-cum-helper due to meagre honorarium amount is a critical problem being faced in every schools.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IN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Enhancement of honorarium to cook-cum-helper may be considered by </a:t>
                      </a:r>
                      <a:r>
                        <a:rPr lang="en-IN" sz="20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</a:t>
                      </a:r>
                      <a:r>
                        <a:rPr lang="en-IN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1810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200150"/>
          <a:ext cx="82296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420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>
                          <a:solidFill>
                            <a:srgbClr val="0000CC"/>
                          </a:solidFill>
                          <a:latin typeface="Times New Roman" pitchFamily="18" charset="0"/>
                        </a:rPr>
                        <a:t>OVERVIEW</a:t>
                      </a:r>
                    </a:p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89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980">
                <a:tc>
                  <a:txBody>
                    <a:bodyPr/>
                    <a:lstStyle/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3200" b="1" dirty="0">
                        <a:latin typeface="Century Gothic" pitchFamily="34" charset="0"/>
                      </a:endParaRP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3200" b="1" dirty="0">
                          <a:latin typeface="Century Gothic" pitchFamily="34" charset="0"/>
                        </a:rPr>
                        <a:t>Initiatives</a:t>
                      </a:r>
                      <a:r>
                        <a:rPr lang="en-US" sz="3200" b="1" baseline="0" dirty="0">
                          <a:latin typeface="Century Gothic" pitchFamily="34" charset="0"/>
                        </a:rPr>
                        <a:t> taken up by State Government</a:t>
                      </a:r>
                      <a:r>
                        <a:rPr lang="en-US" sz="3200" b="1" dirty="0">
                          <a:latin typeface="Century Gothic" pitchFamily="34" charset="0"/>
                        </a:rPr>
                        <a:t>.</a:t>
                      </a: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3200" b="1" dirty="0">
                        <a:latin typeface="Century Gothic" pitchFamily="34" charset="0"/>
                      </a:endParaRP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3200" b="1" dirty="0">
                          <a:latin typeface="Century Gothic" pitchFamily="34" charset="0"/>
                        </a:rPr>
                        <a:t>Other Issues</a:t>
                      </a:r>
                      <a:r>
                        <a:rPr lang="en-US" sz="3200" b="1" baseline="0" dirty="0">
                          <a:latin typeface="Century Gothic" pitchFamily="34" charset="0"/>
                        </a:rPr>
                        <a:t>.</a:t>
                      </a:r>
                      <a:endParaRPr lang="en-US" sz="3200" b="1" dirty="0">
                        <a:latin typeface="Century Gothic" pitchFamily="34" charset="0"/>
                      </a:endParaRPr>
                    </a:p>
                  </a:txBody>
                  <a:tcPr>
                    <a:gradFill>
                      <a:gsLst>
                        <a:gs pos="10000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82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4191000" y="838200"/>
            <a:ext cx="615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209800"/>
            <a:ext cx="8381999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Thank You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INITIATIVES OF STATE GOVERNMENT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65461791"/>
              </p:ext>
            </p:extLst>
          </p:nvPr>
        </p:nvGraphicFramePr>
        <p:xfrm>
          <a:off x="304800" y="990600"/>
          <a:ext cx="8610600" cy="2362200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Top-up additional Honorarium to Cook-cum-Helper from State Government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392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 amount of Rs.610.50 lakh has been sanctioned during 2019-20 as a Top-up additional honorarium to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CcH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@Rs.1000/- per month for 10 months in a year.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Payment is made through DBT mode under PFMS.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C9DAECE4-01B8-4334-8101-8FD878F3A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723257"/>
              </p:ext>
            </p:extLst>
          </p:nvPr>
        </p:nvGraphicFramePr>
        <p:xfrm>
          <a:off x="304800" y="3505200"/>
          <a:ext cx="8610600" cy="2804160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Construction of MDM Kitchen-cum-Store under CMSSY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759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Condition of MDM kitchen-cum-store in the schools are very poor.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During 2018-19, total 74 kitchen-cum-store were constructed in 9 districts under CM’s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Samast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Shiksha Yojana.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Fund for construction of 34 kitchen-cum-store in another 9 districts have been sanctioned under CM’s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Samast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Shiksha Yojana during 2019-20.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Funds are placed to Deputy Commissioner through PFMS.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753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4572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INITIATIVES….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88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4"/>
          <p:cNvGraphicFramePr>
            <a:graphicFrameLocks noGrp="1"/>
          </p:cNvGraphicFramePr>
          <p:nvPr>
            <p:ph/>
          </p:nvPr>
        </p:nvGraphicFramePr>
        <p:xfrm>
          <a:off x="76200" y="881932"/>
          <a:ext cx="8991600" cy="5867400"/>
        </p:xfrm>
        <a:graphic>
          <a:graphicData uri="http://schemas.openxmlformats.org/drawingml/2006/table">
            <a:tbl>
              <a:tblPr/>
              <a:tblGrid>
                <a:gridCol w="4893658">
                  <a:extLst>
                    <a:ext uri="{9D8B030D-6E8A-4147-A177-3AD203B41FA5}">
                      <a16:colId xmlns:a16="http://schemas.microsoft.com/office/drawing/2014/main" val="1234877853"/>
                    </a:ext>
                  </a:extLst>
                </a:gridCol>
                <a:gridCol w="4097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3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Training of Cook-cum-Helper.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20700" algn="l"/>
                        </a:tabLst>
                        <a:defRPr/>
                      </a:pPr>
                      <a:endParaRPr lang="en-US" sz="1800" b="0" kern="1200" baseline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One day Training of Cook-cum-Helper on MDM entitlement norms, personal hygiene, washing &amp; cleaning, garbage disposal, importance of nutrition garden to supplement MDM, etc.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was conducted in all the districts during the month of July &amp; August 2019.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Training was conducted Departmentally with resource persons from Health </a:t>
                      </a:r>
                      <a:r>
                        <a:rPr lang="en-US" sz="1800" b="0" kern="1200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Deptt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and Food &amp; Civil Supply </a:t>
                      </a:r>
                      <a:r>
                        <a:rPr lang="en-US" sz="1800" b="0" kern="1200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Deptt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1800" b="0" kern="12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As many as 4418 Cook-cum-Helpers were reportedly imparted training in all districts.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774813F-F1D8-4EB7-B61C-9B03C58D5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799"/>
            <a:ext cx="4876800" cy="5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4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510779"/>
              </p:ext>
            </p:extLst>
          </p:nvPr>
        </p:nvGraphicFramePr>
        <p:xfrm>
          <a:off x="120398" y="457200"/>
          <a:ext cx="8075864" cy="2362200"/>
        </p:xfrm>
        <a:graphic>
          <a:graphicData uri="http://schemas.openxmlformats.org/drawingml/2006/table">
            <a:tbl>
              <a:tblPr/>
              <a:tblGrid>
                <a:gridCol w="807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MDM being served…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734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Govt. Upper Primary School, </a:t>
            </a:r>
            <a:r>
              <a:rPr lang="en-US" sz="1400" b="1" dirty="0" err="1">
                <a:solidFill>
                  <a:srgbClr val="0000CC"/>
                </a:solidFill>
              </a:rPr>
              <a:t>Gongkhar</a:t>
            </a:r>
            <a:r>
              <a:rPr lang="en-US" sz="1400" b="1" dirty="0">
                <a:solidFill>
                  <a:srgbClr val="0000CC"/>
                </a:solidFill>
              </a:rPr>
              <a:t>, </a:t>
            </a:r>
            <a:r>
              <a:rPr lang="en-US" sz="1400" b="1" dirty="0" err="1">
                <a:solidFill>
                  <a:srgbClr val="0000CC"/>
                </a:solidFill>
              </a:rPr>
              <a:t>Tawang</a:t>
            </a:r>
            <a:r>
              <a:rPr lang="en-US" sz="1400" b="1" dirty="0">
                <a:solidFill>
                  <a:srgbClr val="0000CC"/>
                </a:solidFill>
              </a:rPr>
              <a:t> District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21A22-E0FC-44C2-8ADD-9A8DCBC5F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" y="1000126"/>
            <a:ext cx="8903205" cy="52482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798069"/>
              </p:ext>
            </p:extLst>
          </p:nvPr>
        </p:nvGraphicFramePr>
        <p:xfrm>
          <a:off x="152399" y="381000"/>
          <a:ext cx="8043863" cy="2620485"/>
        </p:xfrm>
        <a:graphic>
          <a:graphicData uri="http://schemas.openxmlformats.org/drawingml/2006/table">
            <a:tbl>
              <a:tblPr/>
              <a:tblGrid>
                <a:gridCol w="804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MDM being served…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439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GMS, </a:t>
            </a:r>
            <a:r>
              <a:rPr lang="en-US" sz="1400" b="1" dirty="0" err="1">
                <a:solidFill>
                  <a:srgbClr val="0000CC"/>
                </a:solidFill>
              </a:rPr>
              <a:t>Bomdila</a:t>
            </a:r>
            <a:r>
              <a:rPr lang="en-US" sz="1400" b="1" dirty="0">
                <a:solidFill>
                  <a:srgbClr val="0000CC"/>
                </a:solidFill>
              </a:rPr>
              <a:t> (West </a:t>
            </a:r>
            <a:r>
              <a:rPr lang="en-US" sz="1400" b="1" dirty="0" err="1">
                <a:solidFill>
                  <a:srgbClr val="0000CC"/>
                </a:solidFill>
              </a:rPr>
              <a:t>Kameng</a:t>
            </a:r>
            <a:r>
              <a:rPr lang="en-US" sz="1400" b="1" dirty="0">
                <a:solidFill>
                  <a:srgbClr val="0000CC"/>
                </a:solidFill>
              </a:rPr>
              <a:t> District)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ABC9F-BD44-428B-B149-AEB9B21E8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972"/>
          <a:stretch/>
        </p:blipFill>
        <p:spPr>
          <a:xfrm>
            <a:off x="152399" y="981075"/>
            <a:ext cx="8839201" cy="53435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04800" y="621747"/>
            <a:ext cx="7820343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MDM being served…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76253-55E6-4614-A3BA-F91997E9D288}"/>
              </a:ext>
            </a:extLst>
          </p:cNvPr>
          <p:cNvSpPr txBox="1"/>
          <p:nvPr/>
        </p:nvSpPr>
        <p:spPr>
          <a:xfrm>
            <a:off x="2057400" y="623625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rgbClr val="0000CC"/>
                </a:solidFill>
              </a:rPr>
              <a:t>Govt. Middle School, </a:t>
            </a:r>
            <a:r>
              <a:rPr lang="en-IN" sz="1400" b="1" dirty="0" err="1">
                <a:solidFill>
                  <a:srgbClr val="0000CC"/>
                </a:solidFill>
              </a:rPr>
              <a:t>Seppa</a:t>
            </a:r>
            <a:r>
              <a:rPr lang="en-IN" sz="1400" b="1" dirty="0">
                <a:solidFill>
                  <a:srgbClr val="0000CC"/>
                </a:solidFill>
              </a:rPr>
              <a:t> (East </a:t>
            </a:r>
            <a:r>
              <a:rPr lang="en-IN" sz="1400" b="1" dirty="0" err="1">
                <a:solidFill>
                  <a:srgbClr val="0000CC"/>
                </a:solidFill>
              </a:rPr>
              <a:t>Kameng</a:t>
            </a:r>
            <a:r>
              <a:rPr lang="en-IN" sz="1400" b="1" dirty="0">
                <a:solidFill>
                  <a:srgbClr val="0000CC"/>
                </a:solidFill>
              </a:rPr>
              <a:t> District)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37A39-8461-45D5-BAC6-EE702511F8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10000" r="4584"/>
          <a:stretch/>
        </p:blipFill>
        <p:spPr>
          <a:xfrm>
            <a:off x="304800" y="1143000"/>
            <a:ext cx="8610600" cy="50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97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81000" y="621747"/>
            <a:ext cx="7744143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MDM being served…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76253-55E6-4614-A3BA-F91997E9D288}"/>
              </a:ext>
            </a:extLst>
          </p:cNvPr>
          <p:cNvSpPr txBox="1"/>
          <p:nvPr/>
        </p:nvSpPr>
        <p:spPr>
          <a:xfrm>
            <a:off x="2057400" y="623625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rgbClr val="0000CC"/>
                </a:solidFill>
              </a:rPr>
              <a:t>Govt. Sec. School, </a:t>
            </a:r>
            <a:r>
              <a:rPr lang="en-IN" sz="1400" b="1" dirty="0" err="1">
                <a:solidFill>
                  <a:srgbClr val="0000CC"/>
                </a:solidFill>
              </a:rPr>
              <a:t>Yazali</a:t>
            </a:r>
            <a:r>
              <a:rPr lang="en-IN" sz="1400" b="1" dirty="0">
                <a:solidFill>
                  <a:srgbClr val="0000CC"/>
                </a:solidFill>
              </a:rPr>
              <a:t> (lower </a:t>
            </a:r>
            <a:r>
              <a:rPr lang="en-IN" sz="1400" b="1" dirty="0" err="1">
                <a:solidFill>
                  <a:srgbClr val="0000CC"/>
                </a:solidFill>
              </a:rPr>
              <a:t>Subansiri</a:t>
            </a:r>
            <a:r>
              <a:rPr lang="en-IN" sz="1400" b="1" dirty="0">
                <a:solidFill>
                  <a:srgbClr val="0000CC"/>
                </a:solidFill>
              </a:rPr>
              <a:t> District)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64AF0-E31A-4A7B-8A60-928F81C75D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9166" b="12116"/>
          <a:stretch/>
        </p:blipFill>
        <p:spPr>
          <a:xfrm>
            <a:off x="381000" y="1143000"/>
            <a:ext cx="8610600" cy="50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360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152399" y="381000"/>
          <a:ext cx="8043863" cy="2620485"/>
        </p:xfrm>
        <a:graphic>
          <a:graphicData uri="http://schemas.openxmlformats.org/drawingml/2006/table">
            <a:tbl>
              <a:tblPr/>
              <a:tblGrid>
                <a:gridCol w="804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MDM being served…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439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81600" y="6383234"/>
            <a:ext cx="32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GUPS, </a:t>
            </a:r>
            <a:r>
              <a:rPr lang="en-US" sz="1400" b="1" dirty="0" err="1">
                <a:solidFill>
                  <a:srgbClr val="0000CC"/>
                </a:solidFill>
              </a:rPr>
              <a:t>Pangkeng</a:t>
            </a:r>
            <a:r>
              <a:rPr lang="en-US" sz="1400" b="1" dirty="0">
                <a:solidFill>
                  <a:srgbClr val="0000CC"/>
                </a:solidFill>
              </a:rPr>
              <a:t> (Siang District)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0F468-35D8-46FA-95B0-070D068EED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5555"/>
          <a:stretch/>
        </p:blipFill>
        <p:spPr>
          <a:xfrm>
            <a:off x="152398" y="990599"/>
            <a:ext cx="3862983" cy="5334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9E8EC6-4489-456D-9921-F610AE9CBE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4444" r="4167" b="10000"/>
          <a:stretch/>
        </p:blipFill>
        <p:spPr>
          <a:xfrm>
            <a:off x="4015381" y="990598"/>
            <a:ext cx="5052419" cy="5334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3142955A-6F09-4296-B342-C0F456E1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3" y="6383234"/>
            <a:ext cx="32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GUPS, </a:t>
            </a:r>
            <a:r>
              <a:rPr lang="en-US" sz="1400" b="1" dirty="0" err="1">
                <a:solidFill>
                  <a:srgbClr val="0000CC"/>
                </a:solidFill>
              </a:rPr>
              <a:t>Khupa</a:t>
            </a:r>
            <a:r>
              <a:rPr lang="en-US" sz="1400" b="1" dirty="0">
                <a:solidFill>
                  <a:srgbClr val="0000CC"/>
                </a:solidFill>
              </a:rPr>
              <a:t> (</a:t>
            </a:r>
            <a:r>
              <a:rPr lang="en-US" sz="1400" b="1" dirty="0" err="1">
                <a:solidFill>
                  <a:srgbClr val="0000CC"/>
                </a:solidFill>
              </a:rPr>
              <a:t>Anjaw</a:t>
            </a:r>
            <a:r>
              <a:rPr lang="en-US" sz="1400" b="1" dirty="0">
                <a:solidFill>
                  <a:srgbClr val="0000CC"/>
                </a:solidFill>
              </a:rPr>
              <a:t> District)</a:t>
            </a:r>
          </a:p>
        </p:txBody>
      </p:sp>
    </p:spTree>
    <p:extLst>
      <p:ext uri="{BB962C8B-B14F-4D97-AF65-F5344CB8AC3E}">
        <p14:creationId xmlns:p14="http://schemas.microsoft.com/office/powerpoint/2010/main" val="8084085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18492</TotalTime>
  <Words>732</Words>
  <Application>Microsoft Office PowerPoint</Application>
  <PresentationFormat>On-screen Show (4:3)</PresentationFormat>
  <Paragraphs>84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Day Meal Scheme</dc:title>
  <dc:creator>hp</dc:creator>
  <cp:lastModifiedBy>Gyati Lailang</cp:lastModifiedBy>
  <cp:revision>2292</cp:revision>
  <cp:lastPrinted>2020-06-23T09:02:09Z</cp:lastPrinted>
  <dcterms:created xsi:type="dcterms:W3CDTF">2008-03-19T23:08:45Z</dcterms:created>
  <dcterms:modified xsi:type="dcterms:W3CDTF">2020-06-25T04:47:50Z</dcterms:modified>
</cp:coreProperties>
</file>