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4"/>
  </p:handoutMasterIdLst>
  <p:sldIdLst>
    <p:sldId id="256" r:id="rId2"/>
    <p:sldId id="304" r:id="rId3"/>
    <p:sldId id="340" r:id="rId4"/>
    <p:sldId id="341" r:id="rId5"/>
    <p:sldId id="305" r:id="rId6"/>
    <p:sldId id="298" r:id="rId7"/>
    <p:sldId id="316" r:id="rId8"/>
    <p:sldId id="342" r:id="rId9"/>
    <p:sldId id="345" r:id="rId10"/>
    <p:sldId id="343" r:id="rId11"/>
    <p:sldId id="299" r:id="rId12"/>
    <p:sldId id="317" r:id="rId13"/>
    <p:sldId id="344" r:id="rId14"/>
    <p:sldId id="328" r:id="rId15"/>
    <p:sldId id="346" r:id="rId16"/>
    <p:sldId id="332" r:id="rId17"/>
    <p:sldId id="347" r:id="rId18"/>
    <p:sldId id="348" r:id="rId19"/>
    <p:sldId id="333" r:id="rId20"/>
    <p:sldId id="334" r:id="rId21"/>
    <p:sldId id="335" r:id="rId22"/>
    <p:sldId id="276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C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B2FE-5362-48AC-B0F9-30531014E6D1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23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20F6-F6AD-4AAC-8E93-B8669E4FDC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667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C67758-0C5E-42B5-A8F2-75AF86AAC150}" type="datetimeFigureOut">
              <a:rPr lang="en-US" smtClean="0"/>
              <a:pPr/>
              <a:t>6/26/2020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29DA7-53EE-42BB-AFB4-26A9736AC6C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3330737"/>
            <a:ext cx="8143932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Mid-Day Meal Scheme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Chandigarh Administration</a:t>
            </a:r>
          </a:p>
          <a:p>
            <a:pPr algn="ctr"/>
            <a:endParaRPr lang="en-US" sz="4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PAB Meeting 16.06.2020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3571868" y="845149"/>
            <a:ext cx="1981518" cy="251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 txBox="1">
            <a:spLocks noChangeArrowheads="1"/>
          </p:cNvSpPr>
          <p:nvPr/>
        </p:nvSpPr>
        <p:spPr>
          <a:xfrm>
            <a:off x="1143001" y="23810"/>
            <a:ext cx="7786718" cy="111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Garamond" pitchFamily="18" charset="0"/>
              </a:rPr>
              <a:t>Coverage under RBSK (School Health </a:t>
            </a:r>
            <a:r>
              <a:rPr lang="en-US" sz="2600" b="1" dirty="0" err="1" smtClean="0">
                <a:latin typeface="Garamond" pitchFamily="18" charset="0"/>
              </a:rPr>
              <a:t>Programme</a:t>
            </a:r>
            <a:r>
              <a:rPr lang="en-US" sz="2600" b="1" dirty="0" smtClean="0">
                <a:latin typeface="Garamond" pitchFamily="18" charset="0"/>
              </a:rPr>
              <a:t>)</a:t>
            </a:r>
            <a:r>
              <a:rPr lang="en-US" sz="2800" b="1" dirty="0" smtClean="0">
                <a:latin typeface="Garamond" pitchFamily="18" charset="0"/>
              </a:rPr>
              <a:t/>
            </a:r>
            <a:br>
              <a:rPr lang="en-US" sz="2800" b="1" dirty="0" smtClean="0">
                <a:latin typeface="Garamond" pitchFamily="18" charset="0"/>
              </a:rPr>
            </a:br>
            <a:r>
              <a:rPr lang="en-US" sz="2000" b="1" dirty="0" smtClean="0">
                <a:latin typeface="Garamond" pitchFamily="18" charset="0"/>
              </a:rPr>
              <a:t>During the year 2019-20</a:t>
            </a:r>
            <a:endParaRPr lang="en-US" sz="2800" b="1" dirty="0" smtClean="0">
              <a:latin typeface="Garamon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71473" y="1142985"/>
          <a:ext cx="8286808" cy="47178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542455"/>
                <a:gridCol w="2744353"/>
              </a:tblGrid>
              <a:tr h="126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Components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 No. of Children Covered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748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Health Checkup (Recording of Height &amp; Weight etc.)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123560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87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Coverage under WIFS (Distribution of IFA &amp; De-worming medicine)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136337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87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Spectacles Distributed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Nil*</a:t>
                      </a:r>
                    </a:p>
                  </a:txBody>
                  <a:tcPr anchor="ctr" horzOverflow="overflow"/>
                </a:tc>
              </a:tr>
              <a:tr h="8763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Number of visits made by RBSK team - 3004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3" y="614364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*As reported by Nodal Officer RBSK, Spectacles were not distributed to children with refractive error due to insufficient fund with Health Department.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1" y="709838"/>
            <a:ext cx="77200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N" sz="3200" b="1" dirty="0" smtClean="0">
                <a:latin typeface="Garamond" pitchFamily="18" charset="0"/>
              </a:rPr>
              <a:t>Proposed Budget 2020-21</a:t>
            </a:r>
          </a:p>
          <a:p>
            <a:pPr algn="r"/>
            <a:r>
              <a:rPr lang="en-IN" b="1" dirty="0" smtClean="0">
                <a:latin typeface="Garamond" pitchFamily="18" charset="0"/>
              </a:rPr>
              <a:t>(Figures in </a:t>
            </a:r>
            <a:r>
              <a:rPr lang="en-IN" b="1" dirty="0" err="1" smtClean="0">
                <a:latin typeface="Garamond" pitchFamily="18" charset="0"/>
              </a:rPr>
              <a:t>Lakh</a:t>
            </a:r>
            <a:r>
              <a:rPr lang="en-IN" b="1" dirty="0" smtClean="0">
                <a:latin typeface="Garamond" pitchFamily="18" charset="0"/>
              </a:rPr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1714488"/>
          <a:ext cx="8358246" cy="479438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143272"/>
                <a:gridCol w="1928826"/>
                <a:gridCol w="1631732"/>
                <a:gridCol w="1654416"/>
              </a:tblGrid>
              <a:tr h="10506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>
                          <a:latin typeface="Garamond" pitchFamily="18" charset="0"/>
                        </a:rPr>
                        <a:t> 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>
                          <a:latin typeface="Garamond" pitchFamily="18" charset="0"/>
                        </a:rPr>
                        <a:t>Centre </a:t>
                      </a:r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Share </a:t>
                      </a:r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(100% as per norms)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UT</a:t>
                      </a:r>
                    </a:p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Provision </a:t>
                      </a:r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(Additional)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>
                          <a:latin typeface="Garamond" pitchFamily="18" charset="0"/>
                        </a:rPr>
                        <a:t>Total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3607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Recurring Components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1579.88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1106.00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2685.88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0552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Non-recurring</a:t>
                      </a:r>
                      <a:r>
                        <a:rPr lang="en-IN" sz="2200" b="1" i="0" u="none" strike="noStrike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(Kitchen devices and utensils)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0.00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94.00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94.00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20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Food Security Allowances (Summer Vacation)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217.04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0.00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217.04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220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>
                          <a:latin typeface="Garamond" pitchFamily="18" charset="0"/>
                        </a:rPr>
                        <a:t>Total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1796.92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1200.00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200" b="1" u="none" strike="noStrike" dirty="0" smtClean="0">
                          <a:latin typeface="Garamond" pitchFamily="18" charset="0"/>
                        </a:rPr>
                        <a:t>2996.92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76201"/>
            <a:ext cx="77200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N" sz="3200" b="1" dirty="0" smtClean="0">
                <a:latin typeface="Garamond" pitchFamily="18" charset="0"/>
              </a:rPr>
              <a:t>Component wise Proposed Budget 2020-21</a:t>
            </a:r>
          </a:p>
          <a:p>
            <a:pPr algn="r"/>
            <a:r>
              <a:rPr lang="en-IN" b="1" dirty="0" smtClean="0">
                <a:latin typeface="Garamond" pitchFamily="18" charset="0"/>
              </a:rPr>
              <a:t>(Figures in </a:t>
            </a:r>
            <a:r>
              <a:rPr lang="en-IN" b="1" dirty="0" err="1" smtClean="0">
                <a:latin typeface="Garamond" pitchFamily="18" charset="0"/>
              </a:rPr>
              <a:t>Lakh</a:t>
            </a:r>
            <a:r>
              <a:rPr lang="en-IN" b="1" dirty="0" smtClean="0">
                <a:latin typeface="Garamond" pitchFamily="18" charset="0"/>
              </a:rPr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65834"/>
              </p:ext>
            </p:extLst>
          </p:nvPr>
        </p:nvGraphicFramePr>
        <p:xfrm>
          <a:off x="357159" y="1071547"/>
          <a:ext cx="8470063" cy="484262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51102"/>
                <a:gridCol w="1120542"/>
                <a:gridCol w="989365"/>
                <a:gridCol w="989365"/>
                <a:gridCol w="989365"/>
                <a:gridCol w="989365"/>
                <a:gridCol w="840959"/>
              </a:tblGrid>
              <a:tr h="335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latin typeface="Garamond" pitchFamily="18" charset="0"/>
                        </a:rPr>
                        <a:t>Recurring Components 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Centre Share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UT Provision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709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latin typeface="Garamond" pitchFamily="18" charset="0"/>
                        </a:rPr>
                        <a:t>Primary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latin typeface="Garamond" pitchFamily="18" charset="0"/>
                        </a:rPr>
                        <a:t>Upper Primary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latin typeface="Garamond" pitchFamily="18" charset="0"/>
                        </a:rPr>
                        <a:t>Total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Primary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latin typeface="Garamond" pitchFamily="18" charset="0"/>
                        </a:rPr>
                        <a:t>Upper Primary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latin typeface="Garamond" pitchFamily="18" charset="0"/>
                        </a:rPr>
                        <a:t>Total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3354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Cost of Food Grain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32.04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38.97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71.01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-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-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-</a:t>
                      </a:r>
                      <a:r>
                        <a:rPr lang="en-US" sz="2000" b="1" u="none" strike="noStrike" dirty="0">
                          <a:latin typeface="Garamond" pitchFamily="18" charset="0"/>
                        </a:rPr>
                        <a:t> 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3354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Cooking Cost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612.52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744.33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1356.85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245.40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153.60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399.00*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637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Transportation Assistance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9.24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11.24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20.48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36.00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24.00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60.00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637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Honorarium to Cook cum Helpers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54.00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36.00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90.00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124.20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82.80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207.00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8962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Monitoring </a:t>
                      </a:r>
                      <a:r>
                        <a:rPr lang="en-IN" sz="2000" b="1" u="none" strike="noStrike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Management </a:t>
                      </a:r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and Evaluation (MME) 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24.92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16.62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41.54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55.25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36.83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92.08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60250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Additional Food Item (Milk</a:t>
                      </a:r>
                      <a:r>
                        <a:rPr lang="en-IN" sz="2000" b="1" u="none" strike="noStrike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&amp; Banana)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0.00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0.00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0.00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208.75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139.17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347.92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  <a:tr h="3354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Total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732.72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847.16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1579.88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669.60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436.40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1106.00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530" marR="15530" marT="1553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07220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*Cooking Cost under UT Share (Additional) – Rs.399.00 </a:t>
            </a:r>
            <a:r>
              <a:rPr lang="en-IN" dirty="0" err="1" smtClean="0"/>
              <a:t>Lakh</a:t>
            </a:r>
            <a:r>
              <a:rPr lang="en-IN" dirty="0" smtClean="0"/>
              <a:t>, calculated according to 50,000 beneficiaries for 200 working days.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8761" y="691202"/>
            <a:ext cx="5790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ctr"/>
            <a:r>
              <a:rPr lang="en-IN" sz="2800" b="1" dirty="0">
                <a:solidFill>
                  <a:prstClr val="black"/>
                </a:solidFill>
                <a:latin typeface="Garamond" pitchFamily="18" charset="0"/>
              </a:rPr>
              <a:t>Components wise Proposed MME</a:t>
            </a:r>
            <a:endParaRPr lang="en-IN" sz="28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2910" y="1285860"/>
          <a:ext cx="7929618" cy="512447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583078"/>
                <a:gridCol w="1346540"/>
              </a:tblGrid>
              <a:tr h="4857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>
                          <a:latin typeface="Garamond" pitchFamily="18" charset="0"/>
                        </a:rPr>
                        <a:t>Components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Amount in </a:t>
                      </a:r>
                      <a:r>
                        <a:rPr lang="en-IN" sz="2000" b="1" u="none" strike="noStrike" dirty="0" err="1" smtClean="0">
                          <a:latin typeface="Garamond" pitchFamily="18" charset="0"/>
                        </a:rPr>
                        <a:t>Lakh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 dirty="0">
                          <a:latin typeface="Garamond" pitchFamily="18" charset="0"/>
                        </a:rPr>
                        <a:t>Salary of Existing Manpower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82.63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 dirty="0">
                          <a:latin typeface="Garamond" pitchFamily="18" charset="0"/>
                        </a:rPr>
                        <a:t>Transport &amp; Conveyance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4.32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>
                          <a:latin typeface="Garamond" pitchFamily="18" charset="0"/>
                        </a:rPr>
                        <a:t>Office Expenditure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3.00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>
                          <a:latin typeface="Garamond" pitchFamily="18" charset="0"/>
                        </a:rPr>
                        <a:t>Purchase of required Furniture, Computer Hardware and Accessories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2.00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 dirty="0">
                          <a:latin typeface="Garamond" pitchFamily="18" charset="0"/>
                        </a:rPr>
                        <a:t>Testing of cooked </a:t>
                      </a:r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Food &amp; </a:t>
                      </a:r>
                      <a:r>
                        <a:rPr lang="en-IN" sz="2000" b="1" u="none" strike="noStrike" dirty="0" err="1" smtClean="0">
                          <a:latin typeface="Garamond" pitchFamily="18" charset="0"/>
                        </a:rPr>
                        <a:t>Foodgrains</a:t>
                      </a:r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 samples </a:t>
                      </a:r>
                      <a:r>
                        <a:rPr lang="en-IN" sz="2000" b="1" u="none" strike="noStrike" dirty="0">
                          <a:latin typeface="Garamond" pitchFamily="18" charset="0"/>
                        </a:rPr>
                        <a:t>of MDM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4.00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Fortification of </a:t>
                      </a:r>
                      <a:r>
                        <a:rPr lang="en-IN" sz="2000" b="1" u="none" strike="noStrike" dirty="0" err="1" smtClean="0">
                          <a:latin typeface="Garamond" pitchFamily="18" charset="0"/>
                        </a:rPr>
                        <a:t>Foodgrains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5.00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Expenditure</a:t>
                      </a:r>
                      <a:r>
                        <a:rPr lang="en-IN" sz="2000" b="1" u="none" strike="noStrike" baseline="0" dirty="0" smtClean="0">
                          <a:latin typeface="Garamond" pitchFamily="18" charset="0"/>
                        </a:rPr>
                        <a:t> on Automated Monitoring System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1.00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u="none" strike="noStrike">
                          <a:latin typeface="Garamond" pitchFamily="18" charset="0"/>
                        </a:rPr>
                        <a:t>School Level Expenses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31.67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57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u="none" strike="noStrike" dirty="0">
                          <a:latin typeface="Garamond" pitchFamily="18" charset="0"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 smtClean="0">
                          <a:latin typeface="Garamond" pitchFamily="18" charset="0"/>
                        </a:rPr>
                        <a:t>133.62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1538" y="214290"/>
            <a:ext cx="71628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Best/Innovative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Practices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7" y="857232"/>
            <a:ext cx="85010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0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Chandigarh Administration has approved to construct 8 New School Based Cluster Kitchens with approximate financial implication of Rs. 472.00 </a:t>
            </a:r>
            <a:r>
              <a:rPr lang="en-US" sz="2400" b="1" dirty="0" err="1" smtClean="0">
                <a:latin typeface="Garamond" pitchFamily="18" charset="0"/>
              </a:rPr>
              <a:t>Lakh</a:t>
            </a:r>
            <a:r>
              <a:rPr lang="en-US" sz="2400" b="1" dirty="0" smtClean="0">
                <a:latin typeface="Garamond" pitchFamily="18" charset="0"/>
              </a:rPr>
              <a:t> from UT Budget.</a:t>
            </a:r>
          </a:p>
          <a:p>
            <a:pPr marL="449263" lvl="0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School Cluster Kitchens have setup </a:t>
            </a:r>
            <a:r>
              <a:rPr lang="en-US" sz="2400" b="1" smtClean="0">
                <a:latin typeface="Garamond" pitchFamily="18" charset="0"/>
              </a:rPr>
              <a:t>their own kitchen </a:t>
            </a:r>
            <a:r>
              <a:rPr lang="en-US" sz="2400" b="1" dirty="0" smtClean="0">
                <a:latin typeface="Garamond" pitchFamily="18" charset="0"/>
              </a:rPr>
              <a:t>gardens for fresh vegetables.</a:t>
            </a:r>
            <a:endParaRPr lang="en-IN" sz="2400" b="1" dirty="0" smtClean="0">
              <a:latin typeface="Garamond" pitchFamily="18" charset="0"/>
            </a:endParaRPr>
          </a:p>
          <a:p>
            <a:pPr marL="449263" lvl="0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CCTV Cameras are installed in all MDM kitchens.</a:t>
            </a:r>
          </a:p>
          <a:p>
            <a:pPr marL="449263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Honorarium to Cook-cum-helpers is paid Rs. 3300/- per month per CCH whereas norms of GOI is Rs. 1000/- per month per CCH.</a:t>
            </a:r>
          </a:p>
          <a:p>
            <a:pPr marL="449263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Fortified Wheat Flour, Fortified Rice and Double Fortified Salt is used for preparation of MDM.</a:t>
            </a:r>
          </a:p>
          <a:p>
            <a:pPr marL="449263" lvl="0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Compost is prepared from the Kitchen waste.</a:t>
            </a:r>
            <a:endParaRPr lang="en-IN" sz="2400" b="1" dirty="0" smtClean="0">
              <a:latin typeface="Garamond" pitchFamily="18" charset="0"/>
            </a:endParaRPr>
          </a:p>
          <a:p>
            <a:pPr marL="449263" lvl="0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MDM is cooked by the professionals of Hotel Management Cooking Institutes.</a:t>
            </a:r>
          </a:p>
          <a:p>
            <a:pPr marL="449263" lvl="0" indent="-449263" algn="just">
              <a:buFont typeface="Wingdings" pitchFamily="2" charset="2"/>
              <a:buChar char="v"/>
            </a:pPr>
            <a:r>
              <a:rPr lang="en-US" sz="2400" b="1" dirty="0" smtClean="0">
                <a:latin typeface="Garamond" pitchFamily="18" charset="0"/>
              </a:rPr>
              <a:t>Additional fund support by the Chandigarh Administration of Rs. 750.00 </a:t>
            </a:r>
            <a:r>
              <a:rPr lang="en-US" sz="2400" b="1" dirty="0" err="1" smtClean="0">
                <a:latin typeface="Garamond" pitchFamily="18" charset="0"/>
              </a:rPr>
              <a:t>Lakh</a:t>
            </a:r>
            <a:r>
              <a:rPr lang="en-US" sz="2400" b="1" dirty="0" smtClean="0">
                <a:latin typeface="Garamond" pitchFamily="18" charset="0"/>
              </a:rPr>
              <a:t> during the year 2019-20.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98080" cy="500066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Garamond" pitchFamily="18" charset="0"/>
              </a:rPr>
              <a:t>Cooking Process/Monitoring of MDM</a:t>
            </a:r>
            <a:endParaRPr lang="en-IN" sz="35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83898" cy="5786454"/>
          </a:xfrm>
        </p:spPr>
        <p:txBody>
          <a:bodyPr>
            <a:noAutofit/>
          </a:bodyPr>
          <a:lstStyle/>
          <a:p>
            <a:pPr marL="7938" indent="-7938" algn="just"/>
            <a:r>
              <a:rPr lang="en-IN" sz="2350" b="1" dirty="0" smtClean="0">
                <a:latin typeface="Garamond" pitchFamily="18" charset="0"/>
              </a:rPr>
              <a:t>Cooking process at Centralized Cooking Institutes starts very early in the morning. </a:t>
            </a:r>
          </a:p>
          <a:p>
            <a:pPr marL="7938" indent="-7938" algn="just"/>
            <a:r>
              <a:rPr lang="en-IN" sz="2350" b="1" dirty="0" smtClean="0">
                <a:latin typeface="Garamond" pitchFamily="18" charset="0"/>
              </a:rPr>
              <a:t>The preparation of MDM in the centralized </a:t>
            </a:r>
            <a:r>
              <a:rPr lang="en-IN" sz="2350" b="1" smtClean="0">
                <a:latin typeface="Garamond" pitchFamily="18" charset="0"/>
              </a:rPr>
              <a:t>cooking institutes </a:t>
            </a:r>
            <a:r>
              <a:rPr lang="en-IN" sz="2350" b="1" dirty="0" smtClean="0">
                <a:latin typeface="Garamond" pitchFamily="18" charset="0"/>
              </a:rPr>
              <a:t>is supervised by the retired personnel engaged as Inspectors/Supervisors.</a:t>
            </a:r>
          </a:p>
          <a:p>
            <a:pPr marL="7938" indent="-7938" algn="just"/>
            <a:r>
              <a:rPr lang="en-IN" sz="2350" b="1" dirty="0" smtClean="0">
                <a:latin typeface="Garamond" pitchFamily="18" charset="0"/>
              </a:rPr>
              <a:t>The supervisory staff monitors the procedure with reference to quality, hygiene and other factors on daily basis.</a:t>
            </a:r>
          </a:p>
          <a:p>
            <a:pPr marL="7938" indent="-7938" algn="just"/>
            <a:r>
              <a:rPr lang="en-IN" sz="2350" b="1" dirty="0" smtClean="0">
                <a:latin typeface="Garamond" pitchFamily="18" charset="0"/>
              </a:rPr>
              <a:t>The supervisory staff take delivery of cooked food from the cooking institutes and safely transport the meal </a:t>
            </a:r>
            <a:r>
              <a:rPr lang="en-IN" sz="2350" b="1" dirty="0" err="1" smtClean="0">
                <a:latin typeface="Garamond" pitchFamily="18" charset="0"/>
              </a:rPr>
              <a:t>upto</a:t>
            </a:r>
            <a:r>
              <a:rPr lang="en-IN" sz="2350" b="1" dirty="0" smtClean="0">
                <a:latin typeface="Garamond" pitchFamily="18" charset="0"/>
              </a:rPr>
              <a:t> the school, handover the hot cooked food to the MDM Teacher </a:t>
            </a:r>
            <a:r>
              <a:rPr lang="en-IN" sz="2350" b="1" dirty="0" err="1" smtClean="0">
                <a:latin typeface="Garamond" pitchFamily="18" charset="0"/>
              </a:rPr>
              <a:t>Incharge</a:t>
            </a:r>
            <a:r>
              <a:rPr lang="en-IN" sz="2350" b="1" dirty="0" smtClean="0">
                <a:latin typeface="Garamond" pitchFamily="18" charset="0"/>
              </a:rPr>
              <a:t> of each school. </a:t>
            </a:r>
          </a:p>
          <a:p>
            <a:pPr marL="7938" indent="-7938" algn="just"/>
            <a:r>
              <a:rPr lang="en-IN" sz="2350" b="1" dirty="0" smtClean="0">
                <a:latin typeface="Garamond" pitchFamily="18" charset="0"/>
              </a:rPr>
              <a:t>Heads of Schools also monitor MDM on Daily Basis.</a:t>
            </a:r>
          </a:p>
          <a:p>
            <a:pPr marL="7938" indent="-7938" algn="just"/>
            <a:r>
              <a:rPr lang="en-IN" sz="2350" b="1" dirty="0" smtClean="0">
                <a:latin typeface="Garamond" pitchFamily="18" charset="0"/>
              </a:rPr>
              <a:t>Monitoring of MDM is also carried out by PCS/HCS Officers and Senior Officers of Education Department.</a:t>
            </a:r>
            <a:endParaRPr lang="en-IN" sz="235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348" y="500044"/>
            <a:ext cx="79915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Garamond" pitchFamily="18" charset="0"/>
                <a:ea typeface="+mj-ea"/>
                <a:cs typeface="+mj-cs"/>
              </a:rPr>
              <a:t>Mixture/Blender for Fortification of Rice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latin typeface="Garamond" pitchFamily="18" charset="0"/>
              </a:rPr>
              <a:t>(Iron, Folic Acid &amp; Vitamin B12)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5" name="Picture 4" descr="IMG-20180522-WA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857628"/>
            <a:ext cx="4071966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G-20180522-WA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3857628"/>
            <a:ext cx="4292296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00035" y="1786772"/>
            <a:ext cx="82153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 algn="just">
              <a:buFont typeface="Arial" pitchFamily="34" charset="0"/>
              <a:buChar char="•"/>
            </a:pPr>
            <a:r>
              <a:rPr lang="en-IN" sz="2200" b="1" dirty="0" smtClean="0">
                <a:latin typeface="Garamond" pitchFamily="18" charset="0"/>
              </a:rPr>
              <a:t>Rice to be used for School Based Cluster Kitchens is fortified in the MDM store at GMHS-22 with the help of Blender provided by the NGO-PATH.</a:t>
            </a:r>
          </a:p>
          <a:p>
            <a:pPr marL="274638" indent="-274638" algn="just">
              <a:buFont typeface="Arial" pitchFamily="34" charset="0"/>
              <a:buChar char="•"/>
            </a:pPr>
            <a:r>
              <a:rPr lang="en-IN" sz="2200" b="1" dirty="0" smtClean="0">
                <a:latin typeface="Garamond" pitchFamily="18" charset="0"/>
              </a:rPr>
              <a:t>Centralized Cooking Institutes CIHM and CITCO are fortifying rice at their own level with the help of Blenders.</a:t>
            </a:r>
            <a:endParaRPr lang="en-IN" sz="22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1538" y="152400"/>
            <a:ext cx="807246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Centralized Kitchens at a Glance</a:t>
            </a:r>
            <a:endParaRPr kumimoji="0" lang="en-US" sz="3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9214" y="742874"/>
            <a:ext cx="7667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>
                <a:latin typeface="Garamond" pitchFamily="18" charset="0"/>
              </a:rPr>
              <a:t>           </a:t>
            </a:r>
            <a:r>
              <a:rPr lang="en-US" sz="2000" b="1" i="1" dirty="0" smtClean="0">
                <a:latin typeface="Garamond" pitchFamily="18" charset="0"/>
              </a:rPr>
              <a:t>       AIHM-42     		                  CIHM-42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0100" y="3581400"/>
            <a:ext cx="8077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effectLst/>
                <a:latin typeface="Garamond" pitchFamily="18" charset="0"/>
              </a:rPr>
              <a:t>	       CITCO-17</a:t>
            </a:r>
            <a:r>
              <a:rPr lang="en-US" sz="2000" i="1" dirty="0" smtClean="0">
                <a:effectLst/>
                <a:latin typeface="Garamond" pitchFamily="18" charset="0"/>
              </a:rPr>
              <a:t>     	       </a:t>
            </a:r>
            <a:r>
              <a:rPr lang="en-US" sz="2000" b="1" i="1" dirty="0" smtClean="0">
                <a:effectLst/>
                <a:latin typeface="Garamond" pitchFamily="18" charset="0"/>
              </a:rPr>
              <a:t>School Based Kitchen –GMSSS-10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10" name="Picture 9" descr="20160401_082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214424"/>
            <a:ext cx="4357718" cy="231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MG-20160325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6"/>
            <a:ext cx="4500594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DSC_9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142984"/>
            <a:ext cx="40576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WhatsApp Image 2020-05-21 at 3.31.35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980834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14480" y="152402"/>
            <a:ext cx="7543800" cy="7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Transportation Arrangements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9" y="1371600"/>
            <a:ext cx="4214842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9388" marR="0" lvl="0" indent="-179388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Food grains are transported by Big Trucks from FCI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Godown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to MDM stores and from stores to cooking sites by Mini trucks.</a:t>
            </a:r>
          </a:p>
          <a:p>
            <a:pPr marL="179388" marR="0" lvl="0" indent="-179388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  <a:p>
            <a:pPr marL="179388" marR="0" lvl="0" indent="-179388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Cooked meals are transported to schools by mini trucks.</a:t>
            </a:r>
          </a:p>
        </p:txBody>
      </p:sp>
      <p:pic>
        <p:nvPicPr>
          <p:cNvPr id="8" name="Picture 7" descr="DSC06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214422"/>
            <a:ext cx="392905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DSC06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00504"/>
            <a:ext cx="400049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0118" y="-4288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Hand Washing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" name="Picture 5" descr="Hand Was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857630"/>
            <a:ext cx="4286280" cy="2893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Handwashing GMSSS-47 Chandiga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142" y="642918"/>
            <a:ext cx="4255577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andwashing GMSSS-44 Chandiga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59" y="640437"/>
            <a:ext cx="4218566" cy="3002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Handwashing GMHS-42 Chandigar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81462"/>
            <a:ext cx="4286280" cy="2905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2976" y="701665"/>
            <a:ext cx="70104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Schools Covered Under MDMS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5" y="1714488"/>
            <a:ext cx="8758238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                 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No. of schools                                Enrolment </a:t>
            </a:r>
            <a:r>
              <a:rPr lang="en-US" sz="2400" dirty="0" smtClean="0">
                <a:latin typeface="Garamond" pitchFamily="18" charset="0"/>
              </a:rPr>
              <a:t>2019-20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  <a:p>
            <a:pPr marL="5381625" lvl="8" indent="-1724025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	Primary      U. Primary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Govt. 		: 113			49702		40385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Govt. Aided	:   06			  1787		  1461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Madarasa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 	:   03			    </a:t>
            </a:r>
            <a:r>
              <a:rPr lang="en-US" sz="2400" dirty="0" smtClean="0">
                <a:latin typeface="Garamond" pitchFamily="18" charset="0"/>
              </a:rPr>
              <a:t>294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		    133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latin typeface="Garamond" pitchFamily="18" charset="0"/>
              </a:rPr>
              <a:t>					Total :		 51783	            41979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					Grand Total :              93762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76203"/>
            <a:ext cx="7162800" cy="566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Distribution of meal in Schools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5" name="Picture 4" descr="IMG-20170113-WA00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785794"/>
            <a:ext cx="4071966" cy="268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G-20170113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3" y="3835148"/>
            <a:ext cx="4089017" cy="268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erving of MDM GMSSS-44 Chandiga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30199"/>
            <a:ext cx="4208628" cy="2742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erving of MDM GMHS-38 Chandigar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785794"/>
            <a:ext cx="420862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4442" y="76201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School Based Kitchen Gardening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0" descr="20170117_115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5" y="3857628"/>
            <a:ext cx="4143404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714357"/>
            <a:ext cx="4143404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Kitchen Garden GMHS-38D, Chandiga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057" y="714356"/>
            <a:ext cx="4384127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Kitchen Garden GMSSS-47 Chandigar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4" y="3810024"/>
            <a:ext cx="4357686" cy="2905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2"/>
            <a:ext cx="6643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Thanks</a:t>
            </a:r>
            <a:endParaRPr lang="en-IN" sz="8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2976" y="0"/>
            <a:ext cx="71628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Weekly MDM Menu/Cooking Cost</a:t>
            </a:r>
          </a:p>
        </p:txBody>
      </p:sp>
      <p:graphicFrame>
        <p:nvGraphicFramePr>
          <p:cNvPr id="3" name="Group 108"/>
          <p:cNvGraphicFramePr>
            <a:graphicFrameLocks/>
          </p:cNvGraphicFramePr>
          <p:nvPr/>
        </p:nvGraphicFramePr>
        <p:xfrm>
          <a:off x="500035" y="782026"/>
          <a:ext cx="8401047" cy="56692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26481"/>
                <a:gridCol w="2185762"/>
                <a:gridCol w="2444402"/>
                <a:gridCol w="2444402"/>
              </a:tblGrid>
              <a:tr h="5009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Prantha Based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From AIHM-42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 Based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From CITCO-17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 Based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aramond" pitchFamily="18" charset="0"/>
                        </a:rPr>
                        <a:t>From CIHM-42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396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Monday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Prantha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Rongi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Aaloo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Matar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Samber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396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Tuesday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Prantha+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Karhi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Pakora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+ White </a:t>
                      </a:r>
                      <a:r>
                        <a:rPr kumimoji="0" lang="en-US" sz="1800" b="1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Channa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Karhi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Pakora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670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Wednesday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Prantha+Dal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Chana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+ Veg.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Dal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Rajmah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0800" marR="0" lvl="0" indent="-50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Veg.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Pulao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+ White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Channa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96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Thursday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Prantha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Rajmah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Karhi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Pakora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Rajmah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181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Friday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Prantha+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Karhi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Pakora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+ Mix </a:t>
                      </a:r>
                      <a:r>
                        <a:rPr kumimoji="0" lang="en-US" sz="1800" b="1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Dal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Karhi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Pakora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96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2038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Saturday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Prantha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Mah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Dal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Rajmah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Pulao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+ </a:t>
                      </a:r>
                      <a:r>
                        <a:rPr kumimoji="0" lang="en-US" sz="1800" b="1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Sambhar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Veg. Pulao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Aalo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Mattar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Nutri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3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2038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Per Meal Rate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15.02 (Both for Primary &amp; U. Primary)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9.34 for Primary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12.92 for U. Primary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9.26 and for Primary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11.80 for U. Primary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7158" y="500042"/>
            <a:ext cx="841534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Per Meal Cooking Cost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graphicFrame>
        <p:nvGraphicFramePr>
          <p:cNvPr id="7" name="Group 115"/>
          <p:cNvGraphicFramePr>
            <a:graphicFrameLocks/>
          </p:cNvGraphicFramePr>
          <p:nvPr/>
        </p:nvGraphicFramePr>
        <p:xfrm>
          <a:off x="571472" y="1142984"/>
          <a:ext cx="8072493" cy="442915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42438"/>
                <a:gridCol w="1945179"/>
                <a:gridCol w="2042438"/>
                <a:gridCol w="2042438"/>
              </a:tblGrid>
              <a:tr h="1463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Fixed by GOI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w.e.f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. 01-04-20)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Centre Share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(100% as per norms)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Actual Avg. Per Meal Cooking Cost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Additional Support from State Budget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(Col 3-2)</a:t>
                      </a:r>
                    </a:p>
                  </a:txBody>
                  <a:tcPr anchor="ctr" horzOverflow="overflow"/>
                </a:tc>
              </a:tr>
              <a:tr h="49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  <a:tr h="2470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4.97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(Pry.)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7.45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(U. Pry.)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4.97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(Pry.)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7.45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(U. Pry.)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 9.06*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(Pry.)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11.29*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(U. Pry.)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4.09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(Pry.)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Rs. 3.84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(U. Pry.)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857893"/>
            <a:ext cx="833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>
                <a:latin typeface="Garamond" pitchFamily="18" charset="0"/>
              </a:rPr>
              <a:t>* Includes Cost of Vegetables, Oils and Fats, Salt and Condiments, Fuel and labour &amp; others overhead charges claimed by centralized institute excluding the cost of food-grains.</a:t>
            </a:r>
            <a:endParaRPr lang="en-IN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 txBox="1">
            <a:spLocks noChangeArrowheads="1"/>
          </p:cNvSpPr>
          <p:nvPr/>
        </p:nvSpPr>
        <p:spPr>
          <a:xfrm>
            <a:off x="714349" y="142852"/>
            <a:ext cx="778671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Coverage of Children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Garamond" pitchFamily="18" charset="0"/>
                <a:ea typeface="+mj-ea"/>
                <a:cs typeface="+mj-cs"/>
              </a:rPr>
              <a:t>During the year 2019-20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graphicFrame>
        <p:nvGraphicFramePr>
          <p:cNvPr id="4" name="Group 42"/>
          <p:cNvGraphicFramePr>
            <a:graphicFrameLocks/>
          </p:cNvGraphicFramePr>
          <p:nvPr/>
        </p:nvGraphicFramePr>
        <p:xfrm>
          <a:off x="357158" y="5000636"/>
          <a:ext cx="8501122" cy="14752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28165"/>
                <a:gridCol w="1599113"/>
                <a:gridCol w="2125281"/>
                <a:gridCol w="1316424"/>
                <a:gridCol w="1832139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Institutions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PAB Approval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Availed MDM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upto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 31.12.2020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% Coverage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2020-21</a:t>
                      </a:r>
                    </a:p>
                  </a:txBody>
                  <a:tcPr anchor="ctr" horzOverflow="overflow"/>
                </a:tc>
              </a:tr>
              <a:tr h="17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Primary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27000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26386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98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51783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17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Upper Primary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18000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17590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98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41979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17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45000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43976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98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93762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1"/>
            <a:ext cx="85011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650083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Note : Proposal 2020-21 calculated as per total enrolment of Class 1</a:t>
            </a:r>
            <a:r>
              <a:rPr lang="en-IN" baseline="30000" dirty="0" smtClean="0"/>
              <a:t>st</a:t>
            </a:r>
            <a:r>
              <a:rPr lang="en-IN" dirty="0" smtClean="0"/>
              <a:t> to 8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w.r.t</a:t>
            </a:r>
            <a:r>
              <a:rPr lang="en-IN" dirty="0" smtClean="0"/>
              <a:t>. FSA.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 txBox="1">
            <a:spLocks noChangeArrowheads="1"/>
          </p:cNvSpPr>
          <p:nvPr/>
        </p:nvSpPr>
        <p:spPr>
          <a:xfrm>
            <a:off x="785787" y="452438"/>
            <a:ext cx="7786718" cy="111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latin typeface="Garamond" pitchFamily="18" charset="0"/>
              </a:rPr>
              <a:t>Budget Utilization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atin typeface="Garamond" pitchFamily="18" charset="0"/>
              </a:rPr>
              <a:t>During the year 2019-20 </a:t>
            </a:r>
            <a:r>
              <a:rPr lang="en-US" sz="2000" b="1" dirty="0" err="1" smtClean="0">
                <a:latin typeface="Garamond" pitchFamily="18" charset="0"/>
              </a:rPr>
              <a:t>upto</a:t>
            </a:r>
            <a:r>
              <a:rPr lang="en-US" sz="2000" b="1" dirty="0" smtClean="0">
                <a:latin typeface="Garamond" pitchFamily="18" charset="0"/>
              </a:rPr>
              <a:t> 3</a:t>
            </a:r>
            <a:r>
              <a:rPr lang="en-US" sz="2000" b="1" baseline="30000" dirty="0" smtClean="0">
                <a:latin typeface="Garamond" pitchFamily="18" charset="0"/>
              </a:rPr>
              <a:t>rd</a:t>
            </a:r>
            <a:r>
              <a:rPr lang="en-US" sz="2000" b="1" dirty="0" smtClean="0">
                <a:latin typeface="Garamond" pitchFamily="18" charset="0"/>
              </a:rPr>
              <a:t> Quarter</a:t>
            </a:r>
            <a:endParaRPr lang="en-US" sz="2400" b="1" dirty="0" smtClean="0">
              <a:latin typeface="Garamond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latin typeface="Garamond" pitchFamily="18" charset="0"/>
              </a:rPr>
              <a:t>(In </a:t>
            </a:r>
            <a:r>
              <a:rPr lang="en-US" sz="2000" b="1" dirty="0" err="1" smtClean="0">
                <a:latin typeface="Garamond" pitchFamily="18" charset="0"/>
              </a:rPr>
              <a:t>Lakh</a:t>
            </a:r>
            <a:r>
              <a:rPr lang="en-US" sz="2000" b="1" dirty="0" smtClean="0">
                <a:latin typeface="Garamond" pitchFamily="18" charset="0"/>
              </a:rPr>
              <a:t>)</a:t>
            </a:r>
            <a:endParaRPr lang="en-US" b="1" dirty="0" smtClean="0"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9" y="1808744"/>
          <a:ext cx="8501120" cy="417080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22941"/>
                <a:gridCol w="1700224"/>
                <a:gridCol w="1854790"/>
                <a:gridCol w="1700224"/>
                <a:gridCol w="1622941"/>
              </a:tblGrid>
              <a:tr h="2620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Budget Allocation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u="none" strike="noStrike" dirty="0" smtClean="0">
                        <a:latin typeface="Garamond" pitchFamily="18" charset="0"/>
                      </a:endParaRPr>
                    </a:p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Centre Share </a:t>
                      </a:r>
                      <a:r>
                        <a:rPr lang="en-US" sz="1800" b="1" u="none" strike="noStrike" dirty="0" smtClean="0">
                          <a:latin typeface="Garamond" pitchFamily="18" charset="0"/>
                        </a:rPr>
                        <a:t>(100% as per Norms)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UT Provision (</a:t>
                      </a:r>
                      <a:r>
                        <a:rPr lang="en-US" sz="2200" b="1" u="none" strike="noStrike" dirty="0" err="1" smtClean="0">
                          <a:latin typeface="Garamond" pitchFamily="18" charset="0"/>
                        </a:rPr>
                        <a:t>Addl</a:t>
                      </a:r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Utilization</a:t>
                      </a:r>
                    </a:p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2019-20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(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Upto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31.12.19)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latin typeface="Garamond" pitchFamily="18" charset="0"/>
                        </a:rPr>
                        <a:t>% Utilization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155042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 smtClean="0">
                          <a:latin typeface="Garamond" pitchFamily="18" charset="0"/>
                        </a:rPr>
                        <a:t>1489.86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latin typeface="Garamond" pitchFamily="18" charset="0"/>
                        </a:rPr>
                        <a:t>739.86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latin typeface="Garamond" pitchFamily="18" charset="0"/>
                        </a:rPr>
                        <a:t>750.00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 smtClean="0">
                          <a:latin typeface="Garamond" pitchFamily="18" charset="0"/>
                        </a:rPr>
                        <a:t>1142.63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 smtClean="0">
                          <a:latin typeface="Garamond" pitchFamily="18" charset="0"/>
                        </a:rPr>
                        <a:t>76.69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628652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Break-up of Utilization: Central Share – 533.29 </a:t>
            </a:r>
            <a:r>
              <a:rPr lang="en-IN" dirty="0" err="1" smtClean="0"/>
              <a:t>Lakh</a:t>
            </a:r>
            <a:r>
              <a:rPr lang="en-IN" dirty="0" smtClean="0"/>
              <a:t> and UT Budget – 609.24 </a:t>
            </a:r>
            <a:r>
              <a:rPr lang="en-IN" dirty="0" err="1" smtClean="0"/>
              <a:t>Lakh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 txBox="1">
            <a:spLocks noChangeArrowheads="1"/>
          </p:cNvSpPr>
          <p:nvPr/>
        </p:nvSpPr>
        <p:spPr>
          <a:xfrm>
            <a:off x="785787" y="23810"/>
            <a:ext cx="7786718" cy="111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latin typeface="Garamond" pitchFamily="18" charset="0"/>
              </a:rPr>
              <a:t>Component wise Budget Utilization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latin typeface="Garamond" pitchFamily="18" charset="0"/>
              </a:rPr>
              <a:t>(In </a:t>
            </a:r>
            <a:r>
              <a:rPr lang="en-US" sz="2000" b="1" dirty="0" err="1" smtClean="0">
                <a:latin typeface="Garamond" pitchFamily="18" charset="0"/>
              </a:rPr>
              <a:t>Lakh</a:t>
            </a:r>
            <a:r>
              <a:rPr lang="en-US" sz="2000" b="1" dirty="0" smtClean="0">
                <a:latin typeface="Garamond" pitchFamily="18" charset="0"/>
              </a:rPr>
              <a:t>)</a:t>
            </a:r>
            <a:endParaRPr lang="en-US" b="1" dirty="0" smtClean="0"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142984"/>
          <a:ext cx="8572561" cy="552442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90059"/>
                <a:gridCol w="964701"/>
                <a:gridCol w="814304"/>
                <a:gridCol w="1129542"/>
                <a:gridCol w="877135"/>
                <a:gridCol w="959714"/>
                <a:gridCol w="959714"/>
                <a:gridCol w="877392"/>
              </a:tblGrid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Component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Allocation</a:t>
                      </a: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2019-20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Utilization</a:t>
                      </a: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latin typeface="Garamond" pitchFamily="18" charset="0"/>
                        </a:rPr>
                        <a:t>2019-20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(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Upto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3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rd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Qtr)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latin typeface="Garamond" pitchFamily="18" charset="0"/>
                        </a:rPr>
                        <a:t>% Utilization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8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latin typeface="Garamond" pitchFamily="18" charset="0"/>
                        </a:rPr>
                        <a:t> 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Centre Share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UT </a:t>
                      </a:r>
                      <a:r>
                        <a:rPr lang="en-US" sz="1900" b="1" u="none" strike="noStrike" dirty="0">
                          <a:latin typeface="Garamond" pitchFamily="18" charset="0"/>
                        </a:rPr>
                        <a:t>Share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UT</a:t>
                      </a:r>
                      <a:r>
                        <a:rPr lang="en-US" sz="1900" b="1" u="none" strike="noStrike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Provision</a:t>
                      </a:r>
                      <a:r>
                        <a:rPr lang="en-US" sz="1900" b="1" u="none" strike="noStrike" baseline="0" dirty="0" smtClean="0">
                          <a:latin typeface="Garamond" pitchFamily="18" charset="0"/>
                        </a:rPr>
                        <a:t> (</a:t>
                      </a:r>
                      <a:r>
                        <a:rPr lang="en-US" sz="1900" b="1" u="none" strike="noStrike" baseline="0" dirty="0" err="1" smtClean="0">
                          <a:latin typeface="Garamond" pitchFamily="18" charset="0"/>
                        </a:rPr>
                        <a:t>Addl</a:t>
                      </a:r>
                      <a:r>
                        <a:rPr lang="en-US" sz="1900" b="1" u="none" strike="noStrike" baseline="0" dirty="0" smtClean="0">
                          <a:latin typeface="Garamond" pitchFamily="18" charset="0"/>
                        </a:rPr>
                        <a:t>)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Centre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UT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Centre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UT Share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349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Cost of Food-grains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31.26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14.95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47.82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320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Cooking cost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599.51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470.06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434.68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370.30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72.51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 smtClean="0">
                          <a:latin typeface="Garamond" pitchFamily="18" charset="0"/>
                        </a:rPr>
                        <a:t>78.78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472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Honorarium of CCH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80.60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161.24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64.08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149.02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79.50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92.42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487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Transportation Assistance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9.04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50.78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4.43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34.63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49.00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68.20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1242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Monitoring Management, and Evaluation (MME)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19.45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67.92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15.25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55.29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78.41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81.40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  <a:tr h="392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latin typeface="Garamond" pitchFamily="18" charset="0"/>
                        </a:rPr>
                        <a:t>Total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739.86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750.00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533.39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609.24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72.09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latin typeface="Garamond" pitchFamily="18" charset="0"/>
                        </a:rPr>
                        <a:t>81.23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15875" marR="15875" marT="1587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 txBox="1">
            <a:spLocks noChangeArrowheads="1"/>
          </p:cNvSpPr>
          <p:nvPr/>
        </p:nvSpPr>
        <p:spPr>
          <a:xfrm>
            <a:off x="428596" y="381000"/>
            <a:ext cx="8501122" cy="111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/>
            </a:r>
            <a:br>
              <a:rPr lang="en-US" sz="2800" b="1" dirty="0" smtClean="0">
                <a:latin typeface="Garamond" pitchFamily="18" charset="0"/>
              </a:rPr>
            </a:br>
            <a:r>
              <a:rPr lang="en-US" sz="3200" b="1" dirty="0" smtClean="0">
                <a:latin typeface="Garamond" pitchFamily="18" charset="0"/>
              </a:rPr>
              <a:t>Payment of Bills of Food Grains to FCI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Garamond" pitchFamily="18" charset="0"/>
              </a:rPr>
              <a:t>During the year 2019-20</a:t>
            </a:r>
            <a:r>
              <a:rPr lang="en-US" sz="2800" dirty="0" smtClean="0">
                <a:latin typeface="Garamond" pitchFamily="18" charset="0"/>
              </a:rPr>
              <a:t/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					        </a:t>
            </a:r>
            <a:r>
              <a:rPr lang="en-US" sz="1600" b="1" dirty="0" smtClean="0">
                <a:latin typeface="Garamond" pitchFamily="18" charset="0"/>
              </a:rPr>
              <a:t>(Figures in </a:t>
            </a:r>
            <a:r>
              <a:rPr lang="en-US" sz="1600" b="1" dirty="0" err="1" smtClean="0">
                <a:latin typeface="Garamond" pitchFamily="18" charset="0"/>
              </a:rPr>
              <a:t>Lakh</a:t>
            </a:r>
            <a:r>
              <a:rPr lang="en-US" sz="1600" b="1" dirty="0" smtClean="0">
                <a:latin typeface="Garamond" pitchFamily="18" charset="0"/>
              </a:rPr>
              <a:t>)</a:t>
            </a:r>
          </a:p>
        </p:txBody>
      </p:sp>
      <p:graphicFrame>
        <p:nvGraphicFramePr>
          <p:cNvPr id="4" name="Group 31"/>
          <p:cNvGraphicFramePr>
            <a:graphicFrameLocks/>
          </p:cNvGraphicFramePr>
          <p:nvPr/>
        </p:nvGraphicFramePr>
        <p:xfrm>
          <a:off x="428597" y="2081407"/>
          <a:ext cx="8343928" cy="434799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15837"/>
                <a:gridCol w="1398807"/>
                <a:gridCol w="1357322"/>
                <a:gridCol w="1268787"/>
                <a:gridCol w="1238436"/>
                <a:gridCol w="1764739"/>
              </a:tblGrid>
              <a:tr h="171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Food Grains for Both Primary &amp; U. Primary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Central Assistance  Allocated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Central Assistance Released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Bills Raised by FCI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Payment  to FCI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Outstanding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  <a:tr h="2427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Rice &amp; Wheat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31.26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31.26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20.48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20.48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aramond" pitchFamily="18" charset="0"/>
                        </a:rPr>
                        <a:t>Nil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1538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Data Entry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Status under MDM-MIS Portal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Garamond" pitchFamily="18" charset="0"/>
                <a:ea typeface="+mj-ea"/>
                <a:cs typeface="+mj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Status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of Automated Monitoring System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1643050"/>
            <a:ext cx="8429684" cy="5000660"/>
          </a:xfrm>
          <a:prstGeom prst="rect">
            <a:avLst/>
          </a:prstGeom>
          <a:solidFill>
            <a:srgbClr val="E3FCF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1200" b="1" dirty="0" smtClean="0">
              <a:latin typeface="Garamond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 smtClean="0">
              <a:latin typeface="Garamond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Annual Data Entry		:	100 %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</a:rPr>
              <a:t>Monthly Data Entry		:	100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</a:rPr>
              <a:t> %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Garamond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Garamond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</a:rPr>
              <a:t>SMS based Automated Monitoring System (AMS) has been implemented successfully in UT Chandigarh through NIC Chandigarh (Adopted the Model of NIC HP)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2979</TotalTime>
  <Words>1223</Words>
  <Application>Microsoft Office PowerPoint</Application>
  <PresentationFormat>On-screen Show (4:3)</PresentationFormat>
  <Paragraphs>360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Cooking Process/Monitoring of MDM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s.k sinha</cp:lastModifiedBy>
  <cp:revision>439</cp:revision>
  <dcterms:created xsi:type="dcterms:W3CDTF">2014-07-25T09:05:43Z</dcterms:created>
  <dcterms:modified xsi:type="dcterms:W3CDTF">2020-06-26T13:06:26Z</dcterms:modified>
</cp:coreProperties>
</file>