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handoutMasterIdLst>
    <p:handoutMasterId r:id="rId24"/>
  </p:handoutMasterIdLst>
  <p:sldIdLst>
    <p:sldId id="318" r:id="rId4"/>
    <p:sldId id="259" r:id="rId5"/>
    <p:sldId id="319" r:id="rId6"/>
    <p:sldId id="321" r:id="rId7"/>
    <p:sldId id="322" r:id="rId8"/>
    <p:sldId id="323" r:id="rId9"/>
    <p:sldId id="324" r:id="rId10"/>
    <p:sldId id="264" r:id="rId11"/>
    <p:sldId id="313" r:id="rId12"/>
    <p:sldId id="309" r:id="rId13"/>
    <p:sldId id="317" r:id="rId14"/>
    <p:sldId id="303" r:id="rId15"/>
    <p:sldId id="263" r:id="rId16"/>
    <p:sldId id="328" r:id="rId17"/>
    <p:sldId id="302" r:id="rId18"/>
    <p:sldId id="296" r:id="rId19"/>
    <p:sldId id="329" r:id="rId20"/>
    <p:sldId id="266" r:id="rId21"/>
    <p:sldId id="298" r:id="rId22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esh pradhan" initials="dp" lastIdx="3" clrIdx="0">
    <p:extLst>
      <p:ext uri="{19B8F6BF-5375-455C-9EA6-DF929625EA0E}">
        <p15:presenceInfo xmlns:p15="http://schemas.microsoft.com/office/powerpoint/2012/main" userId="48e9b0c7c39e7cce" providerId="Windows Live"/>
      </p:ext>
    </p:extLst>
  </p:cmAuthor>
  <p:cmAuthor id="2" name="hp" initials="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635"/>
    <a:srgbClr val="670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26" autoAdjust="0"/>
  </p:normalViewPr>
  <p:slideViewPr>
    <p:cSldViewPr>
      <p:cViewPr varScale="1">
        <p:scale>
          <a:sx n="63" d="100"/>
          <a:sy n="63" d="100"/>
        </p:scale>
        <p:origin x="912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cuments\dp-4-3-11-mdm\AWPB\2020-21\Jharkhand\Calculato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66157191277087"/>
          <c:y val="8.4179584973753233E-2"/>
          <c:w val="0.79711368335784749"/>
          <c:h val="0.751010703740157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(Pry)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3.0456609324039204E-2"/>
                  <c:y val="-1.0416666666666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3B-4AA8-B594-F94A599EDA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DNH and DD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0.9904160246533128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3B-4AA8-B594-F94A599EDA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%age Coverage U.Pry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DNH and DD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0.9061538461538462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3B-4AA8-B594-F94A599ED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036544"/>
        <c:axId val="179038080"/>
      </c:barChart>
      <c:catAx>
        <c:axId val="179036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79038080"/>
        <c:crosses val="autoZero"/>
        <c:auto val="1"/>
        <c:lblAlgn val="ctr"/>
        <c:lblOffset val="100"/>
        <c:noMultiLvlLbl val="0"/>
      </c:catAx>
      <c:valAx>
        <c:axId val="179038080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79036544"/>
        <c:crosses val="autoZero"/>
        <c:crossBetween val="between"/>
        <c:majorUnit val="0.2"/>
      </c:valAx>
    </c:plotArea>
    <c:legend>
      <c:legendPos val="b"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30878369194191"/>
          <c:y val="6.5713379182602463E-2"/>
          <c:w val="0.82446639468701555"/>
          <c:h val="0.76403153707349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(Pry)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3919072333696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59-421B-BA2C-38334EE339AF}"/>
                </c:ext>
              </c:extLst>
            </c:dLbl>
            <c:dLbl>
              <c:idx val="1"/>
              <c:layout>
                <c:manualLayout>
                  <c:x val="-3.0456609324039201E-2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DD-42DA-ADB4-D7DFABB45D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DNH &amp; DD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0.99576271186440679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DD-42DA-ADB4-D7DFABB45D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%age Coverage U.Pry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DNH &amp; DD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0.99576271186440679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DD-42DA-ADB4-D7DFABB45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342720"/>
        <c:axId val="179348608"/>
      </c:barChart>
      <c:catAx>
        <c:axId val="179342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79348608"/>
        <c:crosses val="autoZero"/>
        <c:auto val="1"/>
        <c:lblAlgn val="ctr"/>
        <c:lblOffset val="100"/>
        <c:noMultiLvlLbl val="0"/>
      </c:catAx>
      <c:valAx>
        <c:axId val="17934860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79342720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lang="en-US"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600"/>
            </a:pPr>
            <a:r>
              <a:rPr lang="en-US" sz="1600" dirty="0"/>
              <a:t>% Coverage of CCH against PAB approval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036714895569274"/>
          <c:y val="0.1661700215586516"/>
          <c:w val="0.82809185316570644"/>
          <c:h val="0.71013674995511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(Pry)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F1F-4227-ABC3-BB432FACB878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lang="en-US"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F1F-4227-ABC3-BB432FACB87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lang="en-US"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F1F-4227-ABC3-BB432FACB8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DNH &amp; DD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0.8924558587479936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E2-48C8-A400-BAE5F26630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369088"/>
        <c:axId val="183383168"/>
      </c:barChart>
      <c:catAx>
        <c:axId val="183369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800"/>
            </a:pPr>
            <a:endParaRPr lang="en-US"/>
          </a:p>
        </c:txPr>
        <c:crossAx val="183383168"/>
        <c:crosses val="autoZero"/>
        <c:auto val="1"/>
        <c:lblAlgn val="ctr"/>
        <c:lblOffset val="100"/>
        <c:noMultiLvlLbl val="0"/>
      </c:catAx>
      <c:valAx>
        <c:axId val="183383168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US" sz="1800"/>
            </a:pPr>
            <a:endParaRPr lang="en-US"/>
          </a:p>
        </c:txPr>
        <c:crossAx val="18336908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400"/>
            </a:pPr>
            <a:r>
              <a:rPr lang="en-US" sz="1400" dirty="0"/>
              <a:t>% Procurement</a:t>
            </a:r>
            <a:r>
              <a:rPr lang="en-US" sz="1400" baseline="0" dirty="0"/>
              <a:t> of Kitchen Devices against sanctioned</a:t>
            </a:r>
            <a:endParaRPr lang="en-US" sz="1400" dirty="0"/>
          </a:p>
        </c:rich>
      </c:tx>
      <c:layout>
        <c:manualLayout>
          <c:xMode val="edge"/>
          <c:yMode val="edge"/>
          <c:x val="0.14620943097878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104574496202063"/>
          <c:y val="0.21581344669070399"/>
          <c:w val="0.85895425503797973"/>
          <c:h val="0.66854496649317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New Kitchen Devices</c:v>
                </c:pt>
                <c:pt idx="1">
                  <c:v>Replacement of Kitchen devices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F2-420F-A170-F53A117B4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584256"/>
        <c:axId val="183585792"/>
      </c:barChart>
      <c:catAx>
        <c:axId val="183584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400"/>
            </a:pPr>
            <a:endParaRPr lang="en-US"/>
          </a:p>
        </c:txPr>
        <c:crossAx val="183585792"/>
        <c:crosses val="autoZero"/>
        <c:auto val="1"/>
        <c:lblAlgn val="ctr"/>
        <c:lblOffset val="100"/>
        <c:noMultiLvlLbl val="0"/>
      </c:catAx>
      <c:valAx>
        <c:axId val="18358579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18358425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600"/>
            </a:pPr>
            <a:r>
              <a:rPr lang="en-IN" sz="1600" dirty="0"/>
              <a:t>% Construction of Kitchen-cum-Store against Sanctioned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893263342082251"/>
          <c:y val="0.19110687335957985"/>
          <c:w val="0.81877978487983161"/>
          <c:h val="0.694917158792650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Construction of Kitchen-cum-Store against Sanctioned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DNH &amp; DD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D-4B56-838D-F4A27FF55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706368"/>
        <c:axId val="183707904"/>
      </c:barChart>
      <c:catAx>
        <c:axId val="183706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800"/>
            </a:pPr>
            <a:endParaRPr lang="en-US"/>
          </a:p>
        </c:txPr>
        <c:crossAx val="183707904"/>
        <c:crosses val="autoZero"/>
        <c:auto val="1"/>
        <c:lblAlgn val="ctr"/>
        <c:lblOffset val="100"/>
        <c:noMultiLvlLbl val="0"/>
      </c:catAx>
      <c:valAx>
        <c:axId val="183707904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lang="en-US" sz="1800"/>
            </a:pPr>
            <a:endParaRPr lang="en-US"/>
          </a:p>
        </c:txPr>
        <c:crossAx val="18370636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School</a:t>
            </a:r>
            <a:r>
              <a:rPr lang="en-US" baseline="0" dirty="0"/>
              <a:t> Nutrition Garden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% schools having School Nutrition Gardens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0.91304347826086951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6-4B56-AF96-5BA2CFD9E4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962624"/>
        <c:axId val="184001280"/>
      </c:barChart>
      <c:catAx>
        <c:axId val="18396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001280"/>
        <c:crosses val="autoZero"/>
        <c:auto val="1"/>
        <c:lblAlgn val="ctr"/>
        <c:lblOffset val="100"/>
        <c:noMultiLvlLbl val="0"/>
      </c:catAx>
      <c:valAx>
        <c:axId val="18400128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962624"/>
        <c:crosses val="autoZero"/>
        <c:crossBetween val="between"/>
        <c:min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IN" sz="2400" dirty="0"/>
              <a:t>% of children</a:t>
            </a:r>
            <a:r>
              <a:rPr lang="en-IN" sz="2400" baseline="0" dirty="0"/>
              <a:t> coverage </a:t>
            </a:r>
            <a:endParaRPr lang="en-IN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RBSK!$B$7:$B$9</c:f>
              <c:strCache>
                <c:ptCount val="3"/>
                <c:pt idx="0">
                  <c:v>Health check up</c:v>
                </c:pt>
                <c:pt idx="1">
                  <c:v>IFA Distribution</c:v>
                </c:pt>
                <c:pt idx="2">
                  <c:v>Deworming Tablets</c:v>
                </c:pt>
              </c:strCache>
            </c:strRef>
          </c:cat>
          <c:val>
            <c:numRef>
              <c:f>RBSK!$F$7:$F$9</c:f>
              <c:numCache>
                <c:formatCode>0%</c:formatCode>
                <c:ptCount val="3"/>
                <c:pt idx="0">
                  <c:v>0.94449536934601885</c:v>
                </c:pt>
                <c:pt idx="1">
                  <c:v>1.193665644656573</c:v>
                </c:pt>
                <c:pt idx="2">
                  <c:v>1.1171571261497613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2F-4932-A259-3E46D306F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91094168"/>
        <c:axId val="591094496"/>
      </c:barChart>
      <c:catAx>
        <c:axId val="591094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094496"/>
        <c:crosses val="autoZero"/>
        <c:auto val="1"/>
        <c:lblAlgn val="ctr"/>
        <c:lblOffset val="100"/>
        <c:noMultiLvlLbl val="0"/>
      </c:catAx>
      <c:valAx>
        <c:axId val="59109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094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28274636151539"/>
          <c:y val="0.20713470674614251"/>
          <c:w val="0.86819675591600931"/>
          <c:h val="0.673267798150356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Annual</c:v>
                </c:pt>
                <c:pt idx="1">
                  <c:v>Monthly </c:v>
                </c:pt>
                <c:pt idx="2">
                  <c:v>AMS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0.99</c:v>
                </c:pt>
                <c:pt idx="2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C3-48AC-8C82-A5BFC6FA0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8757512"/>
        <c:axId val="408756856"/>
      </c:barChart>
      <c:catAx>
        <c:axId val="40875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756856"/>
        <c:crosses val="autoZero"/>
        <c:auto val="1"/>
        <c:lblAlgn val="ctr"/>
        <c:lblOffset val="100"/>
        <c:noMultiLvlLbl val="0"/>
      </c:catAx>
      <c:valAx>
        <c:axId val="40875685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7575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>
        <c:manualLayout>
          <c:xMode val="edge"/>
          <c:yMode val="edge"/>
          <c:x val="0.32271597818972614"/>
          <c:y val="2.9273437693784802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021667097734517"/>
          <c:y val="0.17332321646951129"/>
          <c:w val="0.55965247793636386"/>
          <c:h val="0.57644257903913132"/>
        </c:manualLayout>
      </c:layout>
      <c:radarChart>
        <c:radarStyle val="filled"/>
        <c:varyColors val="0"/>
        <c:ser>
          <c:idx val="0"/>
          <c:order val="0"/>
          <c:tx>
            <c:strRef>
              <c:f>Rader!$I$4</c:f>
              <c:strCache>
                <c:ptCount val="1"/>
                <c:pt idx="0">
                  <c:v>% Achievement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.11987881495048877"/>
                  <c:y val="1.3577064575878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DD-42E0-9F06-4C437CB3A8EE}"/>
                </c:ext>
              </c:extLst>
            </c:dLbl>
            <c:dLbl>
              <c:idx val="1"/>
              <c:layout>
                <c:manualLayout>
                  <c:x val="0.15338668807598738"/>
                  <c:y val="3.3627075772161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DD-42E0-9F06-4C437CB3A8EE}"/>
                </c:ext>
              </c:extLst>
            </c:dLbl>
            <c:dLbl>
              <c:idx val="2"/>
              <c:layout>
                <c:manualLayout>
                  <c:x val="0.10122451861157443"/>
                  <c:y val="5.4308088405442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DD-42E0-9F06-4C437CB3A8EE}"/>
                </c:ext>
              </c:extLst>
            </c:dLbl>
            <c:dLbl>
              <c:idx val="3"/>
              <c:layout>
                <c:manualLayout>
                  <c:x val="8.8132650968961099E-2"/>
                  <c:y val="3.2800861451180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DD-42E0-9F06-4C437CB3A8EE}"/>
                </c:ext>
              </c:extLst>
            </c:dLbl>
            <c:dLbl>
              <c:idx val="4"/>
              <c:layout>
                <c:manualLayout>
                  <c:x val="0.19218868763591834"/>
                  <c:y val="4.7635851347342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DD-42E0-9F06-4C437CB3A8EE}"/>
                </c:ext>
              </c:extLst>
            </c:dLbl>
            <c:dLbl>
              <c:idx val="5"/>
              <c:layout>
                <c:manualLayout>
                  <c:x val="0.15052361548043816"/>
                  <c:y val="1.1004128183337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DD-42E0-9F06-4C437CB3A8EE}"/>
                </c:ext>
              </c:extLst>
            </c:dLbl>
            <c:dLbl>
              <c:idx val="6"/>
              <c:layout>
                <c:manualLayout>
                  <c:x val="5.0456876939805335E-2"/>
                  <c:y val="5.4632084027508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DD-42E0-9F06-4C437CB3A8EE}"/>
                </c:ext>
              </c:extLst>
            </c:dLbl>
            <c:dLbl>
              <c:idx val="7"/>
              <c:layout>
                <c:manualLayout>
                  <c:x val="4.1250554230095222E-3"/>
                  <c:y val="0.147700208736770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DD-42E0-9F06-4C437CB3A8EE}"/>
                </c:ext>
              </c:extLst>
            </c:dLbl>
            <c:dLbl>
              <c:idx val="8"/>
              <c:layout>
                <c:manualLayout>
                  <c:x val="-1.1907864525051277E-2"/>
                  <c:y val="1.9415951594000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2DD-42E0-9F06-4C437CB3A8EE}"/>
                </c:ext>
              </c:extLst>
            </c:dLbl>
            <c:dLbl>
              <c:idx val="9"/>
              <c:layout>
                <c:manualLayout>
                  <c:x val="3.1833096246014859E-2"/>
                  <c:y val="1.6296283207852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2DD-42E0-9F06-4C437CB3A8EE}"/>
                </c:ext>
              </c:extLst>
            </c:dLbl>
            <c:dLbl>
              <c:idx val="10"/>
              <c:layout>
                <c:manualLayout>
                  <c:x val="8.4393078457867948E-3"/>
                  <c:y val="3.4237859338668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2DD-42E0-9F06-4C437CB3A8EE}"/>
                </c:ext>
              </c:extLst>
            </c:dLbl>
            <c:dLbl>
              <c:idx val="11"/>
              <c:layout>
                <c:manualLayout>
                  <c:x val="-4.9385365422376135E-2"/>
                  <c:y val="7.9659599020163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2DD-42E0-9F06-4C437CB3A8EE}"/>
                </c:ext>
              </c:extLst>
            </c:dLbl>
            <c:dLbl>
              <c:idx val="12"/>
              <c:layout>
                <c:manualLayout>
                  <c:x val="-8.3594478747710602E-2"/>
                  <c:y val="6.151823954846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2DD-42E0-9F06-4C437CB3A8EE}"/>
                </c:ext>
              </c:extLst>
            </c:dLbl>
            <c:dLbl>
              <c:idx val="13"/>
              <c:layout>
                <c:manualLayout>
                  <c:x val="-0.11703242130704884"/>
                  <c:y val="7.320629204708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2DD-42E0-9F06-4C437CB3A8EE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Rader!$G$5:$G$18</c:f>
              <c:strCache>
                <c:ptCount val="14"/>
                <c:pt idx="0">
                  <c:v>Institutions </c:v>
                </c:pt>
                <c:pt idx="1">
                  <c:v>Children </c:v>
                </c:pt>
                <c:pt idx="2">
                  <c:v>Working Days </c:v>
                </c:pt>
                <c:pt idx="3">
                  <c:v>Food Grain </c:v>
                </c:pt>
                <c:pt idx="4">
                  <c:v>Cooking Cost </c:v>
                </c:pt>
                <c:pt idx="5">
                  <c:v>CCH Engaged </c:v>
                </c:pt>
                <c:pt idx="6">
                  <c:v>CCH Honorarium </c:v>
                </c:pt>
                <c:pt idx="7">
                  <c:v>TA </c:v>
                </c:pt>
                <c:pt idx="8">
                  <c:v>MME</c:v>
                </c:pt>
                <c:pt idx="9">
                  <c:v>KS</c:v>
                </c:pt>
                <c:pt idx="10">
                  <c:v>KD</c:v>
                </c:pt>
                <c:pt idx="11">
                  <c:v>Health Check up</c:v>
                </c:pt>
                <c:pt idx="12">
                  <c:v>Annual DE</c:v>
                </c:pt>
                <c:pt idx="13">
                  <c:v>Monthly DE</c:v>
                </c:pt>
              </c:strCache>
            </c:strRef>
          </c:cat>
          <c:val>
            <c:numRef>
              <c:f>Rader!$I$5:$I$18</c:f>
              <c:numCache>
                <c:formatCode>0.0</c:formatCode>
                <c:ptCount val="14"/>
                <c:pt idx="0" formatCode="0">
                  <c:v>10</c:v>
                </c:pt>
                <c:pt idx="1">
                  <c:v>9.6</c:v>
                </c:pt>
                <c:pt idx="2" formatCode="0">
                  <c:v>10</c:v>
                </c:pt>
                <c:pt idx="3">
                  <c:v>7.5</c:v>
                </c:pt>
                <c:pt idx="4">
                  <c:v>6.3</c:v>
                </c:pt>
                <c:pt idx="5">
                  <c:v>8.9</c:v>
                </c:pt>
                <c:pt idx="6">
                  <c:v>9</c:v>
                </c:pt>
                <c:pt idx="7">
                  <c:v>5.7</c:v>
                </c:pt>
                <c:pt idx="8" formatCode="0">
                  <c:v>10</c:v>
                </c:pt>
                <c:pt idx="9" formatCode="0">
                  <c:v>10</c:v>
                </c:pt>
                <c:pt idx="10" formatCode="0">
                  <c:v>10</c:v>
                </c:pt>
                <c:pt idx="11">
                  <c:v>9.4</c:v>
                </c:pt>
                <c:pt idx="12" formatCode="0">
                  <c:v>10</c:v>
                </c:pt>
                <c:pt idx="13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2DD-42E0-9F06-4C437CB3A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958144"/>
        <c:axId val="137959680"/>
      </c:radarChart>
      <c:catAx>
        <c:axId val="13795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571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959680"/>
        <c:crosses val="autoZero"/>
        <c:auto val="1"/>
        <c:lblAlgn val="ctr"/>
        <c:lblOffset val="100"/>
        <c:noMultiLvlLbl val="0"/>
      </c:catAx>
      <c:valAx>
        <c:axId val="13795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95814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89806-0BAC-458C-8DCA-AAEB63791BB7}" type="datetimeFigureOut">
              <a:rPr lang="en-US" smtClean="0"/>
              <a:pPr/>
              <a:t>6/21/2020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086"/>
            <a:ext cx="3038604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30086"/>
            <a:ext cx="3038604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60D28-82C6-4D0F-817B-5BEE1C44381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234D52-DFCC-4A3D-A4EF-75FEBB7A0C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35FBAE-0550-4BFB-8551-F9E225237DD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720319-D815-4C40-8E03-70C1EA791E30}" type="datetimeFigureOut">
              <a:rPr lang="en-US"/>
              <a:pPr>
                <a:defRPr/>
              </a:pPr>
              <a:t>6/21/2020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8798766-3E4B-4154-A297-BC8D1BC3D8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C8B4C50-0278-4238-B830-58BA75365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713" y="4416538"/>
            <a:ext cx="5608975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6B161-D4FB-4E9B-BD32-B40450C409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30086"/>
            <a:ext cx="3038604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7A3E4E-2BDD-4E42-900A-2190089503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159" y="8830086"/>
            <a:ext cx="3038604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69472F2-4E4E-41B4-9E84-6DEF9C9C073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1ACFCFBD-0162-4404-B88A-9DE57FCF1A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8500"/>
            <a:ext cx="61944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6D0BADDC-63A3-4145-B645-9AD2453C6C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DAA9663-02F2-4A32-8AFA-ED694B3C86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252146-6F5C-4315-96F7-7C4B9AC1F895}" type="slidenum">
              <a:rPr lang="en-US" altLang="en-US">
                <a:latin typeface="Calibri" panose="020F0502020204030204" pitchFamily="34" charset="0"/>
              </a:rPr>
              <a:pPr/>
              <a:t>14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865C3EB4-CAA6-44A1-B8AD-B7C8380DB9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C766B8-88B2-4D65-85BC-B1762E947CFE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F166A6D-7EE0-4F90-8363-58EE2F3F99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7988" y="698500"/>
            <a:ext cx="61944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D6B22A7E-1BD9-4C4D-BA29-E84C12E05B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1D81C807-5375-4152-80FD-809E48B833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8500"/>
            <a:ext cx="61944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53C8E387-66D9-4493-94C1-304B08B864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dirty="0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30AE26C3-413D-4B3D-B0C3-ED76057176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A3A4AF-C535-44AC-987B-E3B34A8F785B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F4E47895-11F8-49EC-ABA4-43FB6D1156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8500"/>
            <a:ext cx="61944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3453CB2A-B117-470B-BE55-45947F1245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CBE9787C-D1C4-4633-9DFD-C861287FD7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51A65F-2F6E-41BD-ACA7-6F908AD625BC}" type="slidenum">
              <a:rPr lang="en-US" altLang="en-US">
                <a:latin typeface="Calibri" panose="020F0502020204030204" pitchFamily="34" charset="0"/>
              </a:rPr>
              <a:pPr/>
              <a:t>18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5BC8C-EFE2-4F8C-8CCC-EFFC052A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7E089-6870-485C-A968-CA0ACD39221E}" type="datetime1">
              <a:rPr lang="en-US"/>
              <a:pPr>
                <a:defRPr/>
              </a:pPr>
              <a:t>6/21/2020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EA315-9B24-44BD-BB8C-59F45FE6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6F560-C0ED-457C-A7AD-47F244670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A31E7-7CC1-4F5A-9116-80C110E2E5D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075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91C92-4301-42BF-B115-F31748BD7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35372-2CA3-4965-AD11-78B87983A3AB}" type="datetime1">
              <a:rPr lang="en-US"/>
              <a:pPr>
                <a:defRPr/>
              </a:pPr>
              <a:t>6/21/2020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DBB9E-6A5C-407A-AE35-EBEA06AFC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3C3D1-8DF8-4D08-B688-E03429033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A6765-CD15-4EF5-BA52-EDED4877CEB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467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BBB58-133A-43E1-A600-0B5005999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CC1BF-9B77-4C29-9175-05F3B4584588}" type="datetime1">
              <a:rPr lang="en-US"/>
              <a:pPr>
                <a:defRPr/>
              </a:pPr>
              <a:t>6/21/2020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C6E01-702D-451D-B791-1ECA3411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3702F-DD44-44B2-AAF4-7FED7AD4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9EE25-707A-4318-9ACB-C37E8E479C0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0652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C9010-8496-40A9-BD7D-C036DB6B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70965-EED5-48B8-BB21-9803C30B7B7D}" type="datetime1">
              <a:rPr lang="en-US"/>
              <a:pPr>
                <a:defRPr/>
              </a:pPr>
              <a:t>6/21/2020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54D20-B3BC-430E-9CDA-CE1C0E882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661D2-BE1A-45C9-B28C-FDF3DDE3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AECB3-7834-4227-AF67-B06C563771D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224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4CAB4-0A48-49B4-8A1D-E9CFBD327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F2EE5-2D2B-4FEC-8F04-438C50448FB5}" type="datetime1">
              <a:rPr lang="en-US"/>
              <a:pPr>
                <a:defRPr/>
              </a:pPr>
              <a:t>6/21/2020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50DF8-972C-4491-861B-5C62AA99C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6A8BD-2C5A-4D08-99EB-FF58B2178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E7C99-5028-4ADD-A1E3-15235164D96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0847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EEDA2-3A9D-46A3-97A3-F2562FCF0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F3286-8365-4FF8-B2FD-70E6C9929FFB}" type="datetime1">
              <a:rPr lang="en-US"/>
              <a:pPr>
                <a:defRPr/>
              </a:pPr>
              <a:t>6/21/2020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9C896-EF6A-43A6-8CBF-F9622864D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4CEAD-CAA3-4023-B0C1-BAEF906A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7B18B-92AA-4B8D-B7EF-3473BE06FB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9012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72AFD3-7CE7-4D5A-89B9-1D836B492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85E39-910D-4C77-9E05-ADD07C6BA48A}" type="datetime1">
              <a:rPr lang="en-US"/>
              <a:pPr>
                <a:defRPr/>
              </a:pPr>
              <a:t>6/21/2020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80BB2D-C5A7-4F75-9E92-C36CADCE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2DF4F1-6B64-4CF4-82BC-9C8C994B0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DE6A-0B7A-4A4B-8863-1D0F003D498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7100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E106C64-242F-4612-92C6-C0A812C47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C4C3C-0AE9-4955-8067-D0A9F0BC6786}" type="datetime1">
              <a:rPr lang="en-US"/>
              <a:pPr>
                <a:defRPr/>
              </a:pPr>
              <a:t>6/21/2020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65BB453-9667-4738-91C4-B52DBE8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379888-25A4-489F-B2FE-973F99086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D1D7E-E0BA-41C5-ADF9-5D8171075F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6831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C6DDFD7-6ACB-439D-9775-1852E98F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AFE73-70F8-4621-8C4F-9D661DBFAAB4}" type="datetime1">
              <a:rPr lang="en-US"/>
              <a:pPr>
                <a:defRPr/>
              </a:pPr>
              <a:t>6/21/2020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56BA6EB-B861-411E-80BA-2FA19FE82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8AF2C0-786A-44B7-8E04-FB62BF747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72497-DC70-436C-8CAF-831DD16D09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1770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216565B-F877-4B43-BD48-1BD6BC378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66465-601A-4329-A9CB-5986F0F7068C}" type="datetime1">
              <a:rPr lang="en-US"/>
              <a:pPr>
                <a:defRPr/>
              </a:pPr>
              <a:t>6/21/2020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B425028-F992-4DCB-BF5C-C96C6F200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8E2A5EA-3CF6-471B-BBB6-A95589828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AC8D1-EBC4-4950-9C30-6247C56BFB2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2713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9A3A7B-EC97-424D-B0A2-88E7BC023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B90E8-193A-47EA-BB8E-771C08F42F92}" type="datetime1">
              <a:rPr lang="en-US"/>
              <a:pPr>
                <a:defRPr/>
              </a:pPr>
              <a:t>6/21/2020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346491-8262-4A11-A4E4-5C5950FF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DABE61-274E-4CB9-811A-285C53DE5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7A8FC-DC98-4D0C-A3DB-8C76D383F93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493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AB1CD-764F-420B-94E1-BAEAEBE29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41AA4-9088-460F-8D7F-E2635E8B7EB4}" type="datetime1">
              <a:rPr lang="en-US"/>
              <a:pPr>
                <a:defRPr/>
              </a:pPr>
              <a:t>6/21/2020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2E9BA-3D1B-429D-BAE0-C1D96627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0A92D-86F9-4FA4-BA76-A5C3F580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28547-98E4-4F1D-A4F2-3EBE97F5FE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426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8A3056-5C67-4A7C-A21D-63AB6534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EE1F1-D754-4D32-9E4D-8A9AA0FE5D83}" type="datetime1">
              <a:rPr lang="en-US"/>
              <a:pPr>
                <a:defRPr/>
              </a:pPr>
              <a:t>6/21/2020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6C845F-2A6B-41F1-B16B-4B0CEC25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4E6ADF-AE7B-4BA5-99DF-AAE244B0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BBA67-12CA-4B23-A362-077FCAC592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8562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3460D-5690-4175-B390-B4D02D6A8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D42A1-DEE4-4523-83C3-DCA32751CDCE}" type="datetime1">
              <a:rPr lang="en-US"/>
              <a:pPr>
                <a:defRPr/>
              </a:pPr>
              <a:t>6/21/2020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F936B-CF63-4887-BCE5-037AD6956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7EEAC-C2DE-41DE-972C-B3345F926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4E218-A29C-4FE4-B547-CF588CE996C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7279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0B7B7-1849-4E68-B06A-FC8970CFA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44981-7431-4D09-AA80-E10BD8C6056A}" type="datetime1">
              <a:rPr lang="en-US"/>
              <a:pPr>
                <a:defRPr/>
              </a:pPr>
              <a:t>6/21/2020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02732-E3C2-4FDC-A62B-CD9324C48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62BA9-E8F7-4D43-B30D-33BFBA67D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857BF-5746-4269-96A7-8178DA2D55B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7675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3899-28D8-4E3A-AA40-6B00B3356810}" type="datetime1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835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BA72-0D57-432C-9742-262A047FE6D4}" type="datetime1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1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E51D-9295-4AF1-B0DA-98C79C32FF29}" type="datetime1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85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2963-3F0B-48B1-86D2-2353C87E0822}" type="datetime1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78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5806-BB09-4747-BA5E-30656F63C3C1}" type="datetime1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858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4411-2128-450E-ACF6-63CF1B660A1C}" type="datetime1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77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8B2C-5943-4E16-823D-509C441BF33A}" type="datetime1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79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C1FF6-6D54-41C4-A6DD-9C6F437E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9019-37D6-49E4-8A1F-D0529AF3C7B5}" type="datetime1">
              <a:rPr lang="en-US"/>
              <a:pPr>
                <a:defRPr/>
              </a:pPr>
              <a:t>6/21/2020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D6FBD-65F6-44BE-8C41-A81648153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C1DDE-1C1D-4C90-BEE7-397AC6823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499C5-5AE9-4843-B1D8-5C036DA6ED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5806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633A-F881-473F-A696-501256B0AD70}" type="datetime1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94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F284-3680-44FE-8D4B-4F2AD5EB5147}" type="datetime1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757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3536-C3F0-4438-8EE8-768A33D73DB6}" type="datetime1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39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A351-96F5-4F9F-B519-23F1B5137B42}" type="datetime1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0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D23097-767F-405D-9C45-0013C940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7CF78-A29E-43EA-A691-8AAA42D3FCD9}" type="datetime1">
              <a:rPr lang="en-US"/>
              <a:pPr>
                <a:defRPr/>
              </a:pPr>
              <a:t>6/21/2020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45F83A-0E91-4899-A9C7-F5B2FC5E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A106BB-AB2C-4563-BDA6-38EF64AD3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0F801-6E84-43BE-9589-C19B5A155F7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457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BDC7524-E58C-41AC-B8AB-012622BBA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A6175-B054-40AD-9533-8FDC7A11A0DA}" type="datetime1">
              <a:rPr lang="en-US"/>
              <a:pPr>
                <a:defRPr/>
              </a:pPr>
              <a:t>6/21/2020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700F53D-99AF-43EF-8762-958503EA7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237F7E-2204-4BC4-9049-69AFD5169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85378-D3F1-42AA-8330-B0EE6D3D915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219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CBF9980-EE79-49C2-B97A-217F7B05D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5201E-ABE1-4B85-8993-6C85598BE936}" type="datetime1">
              <a:rPr lang="en-US"/>
              <a:pPr>
                <a:defRPr/>
              </a:pPr>
              <a:t>6/21/2020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7E90C08-3B49-4BE2-BEBC-9474A5D5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E8564B-5C96-4C3F-B7ED-4BDB9DAE4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75F7C-D10C-4595-BA5F-CC9DE1B0EDC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97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9C4C599-33D9-4D26-91B8-BBBAA5A3B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0BE58-4E3B-4524-98CF-533C8CF7971E}" type="datetime1">
              <a:rPr lang="en-US"/>
              <a:pPr>
                <a:defRPr/>
              </a:pPr>
              <a:t>6/21/2020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B92330-9847-4866-B9F8-7A3375E78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A7F4F4-65BC-47C3-83D4-C94A0AEF5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67446-23E5-4646-B952-FE69D971FCC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825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406B81-EC5B-4F8A-B5C5-EA7952D6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E6B4-102D-4EA8-A1D4-8B2BADFA3232}" type="datetime1">
              <a:rPr lang="en-US"/>
              <a:pPr>
                <a:defRPr/>
              </a:pPr>
              <a:t>6/21/2020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6BA6FA-E13B-4177-BEC9-C2B85DDE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D8CD2-F913-4847-8FA4-6F15D691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00FF5-5919-4E7C-85DA-51458EF1484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405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737104-C426-4D13-A55B-75A947301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2717E-ED72-45C5-A578-BD0BA063AC14}" type="datetime1">
              <a:rPr lang="en-US"/>
              <a:pPr>
                <a:defRPr/>
              </a:pPr>
              <a:t>6/21/2020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4BBA67-6F25-47FC-8FC3-EA0AE0986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886396-C97D-41A9-8B81-7D73D30B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A77C0-435A-40ED-864F-93EF3904D8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969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AE81EAA-EC92-40F0-B5F9-F809C0AF15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B2EFFCF-6B15-4B8C-9D30-094560510F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04633-076A-4F6E-BB3F-B0EC99D601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EEC6F4-EA1C-473A-B305-CDC7E564CEFD}" type="datetime1">
              <a:rPr lang="en-US"/>
              <a:pPr>
                <a:defRPr/>
              </a:pPr>
              <a:t>6/21/2020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EF532-493C-4B8A-A689-DE7366B55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80B57-7EEB-4EC1-AA7A-6A4AD671A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3A68E3A-2C66-43CB-898A-5F367A3FA16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CDC6133-7E7E-4E6A-9F1F-4A649F718DE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DDB952E-43AF-437D-8AA4-49289FEEE6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EF6B8-6EB3-4E85-B613-954499F566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AD46CA-51D5-43D9-A2F4-4AC26A387BDB}" type="datetime1">
              <a:rPr lang="en-US"/>
              <a:pPr>
                <a:defRPr/>
              </a:pPr>
              <a:t>6/21/2020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9BAD3-25A3-4FB4-89EC-E28B826F6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10D2C-C5C4-441F-A2A2-BA931E202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10DF10-2D17-4EFF-9A2D-7AFA96B246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079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B9E99-0335-4359-AB5C-BEAA8E8624B0}" type="datetime1">
              <a:rPr lang="en-US" smtClean="0"/>
              <a:pPr/>
              <a:t>6/21/2020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2436F-A003-49D2-BDA8-A65B203CD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11">
            <a:extLst>
              <a:ext uri="{FF2B5EF4-FFF2-40B4-BE49-F238E27FC236}">
                <a16:creationId xmlns:a16="http://schemas.microsoft.com/office/drawing/2014/main" id="{74DD6FC7-B62F-4915-B804-5779A9D984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fld id="{577CDE81-A48E-4CED-A893-1C9EFAE7F08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None/>
                <a:defRPr/>
              </a:pPr>
              <a:t>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3076" name="Picture 5">
            <a:extLst>
              <a:ext uri="{FF2B5EF4-FFF2-40B4-BE49-F238E27FC236}">
                <a16:creationId xmlns:a16="http://schemas.microsoft.com/office/drawing/2014/main" id="{523CE0BB-5930-4221-B711-39D51C06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10560496" y="196851"/>
            <a:ext cx="1114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499BEFF-B861-4556-9841-43BADE6F69DB}"/>
              </a:ext>
            </a:extLst>
          </p:cNvPr>
          <p:cNvSpPr/>
          <p:nvPr/>
        </p:nvSpPr>
        <p:spPr>
          <a:xfrm>
            <a:off x="1334732" y="206646"/>
            <a:ext cx="9081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Mid Day Meal Scheme</a:t>
            </a:r>
          </a:p>
        </p:txBody>
      </p:sp>
      <p:sp>
        <p:nvSpPr>
          <p:cNvPr id="2056" name="Title 1">
            <a:extLst>
              <a:ext uri="{FF2B5EF4-FFF2-40B4-BE49-F238E27FC236}">
                <a16:creationId xmlns:a16="http://schemas.microsoft.com/office/drawing/2014/main" id="{3A26BA62-93DF-49C9-A7C1-0A369DF95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7500" y="1196752"/>
            <a:ext cx="8828980" cy="792386"/>
          </a:xfrm>
          <a:solidFill>
            <a:schemeClr val="bg1">
              <a:alpha val="63921"/>
            </a:scheme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en-US" altLang="en-US" sz="2400" b="1" dirty="0">
                <a:solidFill>
                  <a:srgbClr val="5A2DFD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</a:br>
            <a:r>
              <a:rPr lang="en-US" altLang="en-US" sz="2400" b="1" dirty="0">
                <a:solidFill>
                  <a:srgbClr val="5A2DFD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PAB - MDM Meeting  for </a:t>
            </a:r>
            <a:r>
              <a:rPr lang="en-US" altLang="en-US" sz="2400" b="1" dirty="0">
                <a:solidFill>
                  <a:srgbClr val="5A2DFD"/>
                </a:solidFill>
              </a:rPr>
              <a:t>Review of Implementation of MDMS in </a:t>
            </a:r>
            <a:br>
              <a:rPr lang="en-US" altLang="en-US" sz="2400" b="1" dirty="0">
                <a:solidFill>
                  <a:srgbClr val="5A2DFD"/>
                </a:solidFill>
              </a:rPr>
            </a:br>
            <a:r>
              <a:rPr lang="en-US" altLang="en-US" sz="2400" b="1" dirty="0">
                <a:solidFill>
                  <a:srgbClr val="5A2DFD"/>
                </a:solidFill>
              </a:rPr>
              <a:t>UT Administration of Dadra &amp; Nagar Haveli and Daman &amp; Diu  </a:t>
            </a:r>
            <a:br>
              <a:rPr lang="en-US" altLang="en-US" sz="2400" b="1" dirty="0">
                <a:solidFill>
                  <a:srgbClr val="5A2DFD"/>
                </a:solidFill>
              </a:rPr>
            </a:br>
            <a:r>
              <a:rPr lang="en-US" altLang="en-US" sz="2400" b="1" dirty="0">
                <a:solidFill>
                  <a:srgbClr val="5A2DFD"/>
                </a:solidFill>
              </a:rPr>
              <a:t>on 12-05-2020</a:t>
            </a:r>
            <a:br>
              <a:rPr lang="en-US" altLang="en-US" sz="2400" b="1" dirty="0">
                <a:solidFill>
                  <a:srgbClr val="5A2DFD"/>
                </a:solidFill>
              </a:rPr>
            </a:br>
            <a:br>
              <a:rPr lang="en-US" altLang="en-US" sz="1400" b="1" dirty="0">
                <a:solidFill>
                  <a:srgbClr val="5A2DFD"/>
                </a:solidFill>
              </a:rPr>
            </a:br>
            <a:endParaRPr lang="en-US" altLang="en-US" sz="1100" b="1" i="1" u="sng" dirty="0">
              <a:solidFill>
                <a:srgbClr val="5A2DFD"/>
              </a:solidFill>
            </a:endParaRPr>
          </a:p>
        </p:txBody>
      </p:sp>
      <p:pic>
        <p:nvPicPr>
          <p:cNvPr id="3079" name="Picture 2" descr="Image result for indian emblem hd">
            <a:extLst>
              <a:ext uri="{FF2B5EF4-FFF2-40B4-BE49-F238E27FC236}">
                <a16:creationId xmlns:a16="http://schemas.microsoft.com/office/drawing/2014/main" id="{03585B53-20D6-476B-A721-4366203E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4" y="177574"/>
            <a:ext cx="844277" cy="143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AutoShape 11" descr="https://apis.mail.yahoo.com/ws/v3/mailboxes/@.id==VjN-BCNxdZurUmjFJqbMRUUJegvXpW-xVJJuFkMk7-ffTFqfKLoQHmxzx495ZuYuQIQ5OstHGQ2SvOzuBlPC52QM-g/messages/@.id==AL65qSIjC0Q3XNj9gg6OkJoGG4E/content/parts/@.id==2/thumbnail?appId=YMailNorrin&amp;downloadWhenThumbnailFails=true&amp;pid=2">
            <a:extLst>
              <a:ext uri="{FF2B5EF4-FFF2-40B4-BE49-F238E27FC236}">
                <a16:creationId xmlns:a16="http://schemas.microsoft.com/office/drawing/2014/main" id="{963B23AA-BC09-4B0A-863D-CA6C7A5C04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81E304-BD82-4EA9-930B-A3F75B324919}"/>
              </a:ext>
            </a:extLst>
          </p:cNvPr>
          <p:cNvGrpSpPr/>
          <p:nvPr/>
        </p:nvGrpSpPr>
        <p:grpSpPr>
          <a:xfrm>
            <a:off x="629937" y="2292818"/>
            <a:ext cx="11154694" cy="4388563"/>
            <a:chOff x="629937" y="2292818"/>
            <a:chExt cx="11154694" cy="4388563"/>
          </a:xfrm>
        </p:grpSpPr>
        <p:sp>
          <p:nvSpPr>
            <p:cNvPr id="13" name="Flowchart: Data 12">
              <a:extLst>
                <a:ext uri="{FF2B5EF4-FFF2-40B4-BE49-F238E27FC236}">
                  <a16:creationId xmlns:a16="http://schemas.microsoft.com/office/drawing/2014/main" id="{D0B76B6F-072D-4ABD-91C1-292385FF3C32}"/>
                </a:ext>
              </a:extLst>
            </p:cNvPr>
            <p:cNvSpPr/>
            <p:nvPr/>
          </p:nvSpPr>
          <p:spPr>
            <a:xfrm>
              <a:off x="5584484" y="2292818"/>
              <a:ext cx="6200147" cy="4358536"/>
            </a:xfrm>
            <a:prstGeom prst="flowChartInputOutput">
              <a:avLst/>
            </a:prstGeom>
            <a:blipFill>
              <a:blip r:embed="rId4"/>
              <a:stretch>
                <a:fillRect/>
              </a:stretch>
            </a:blipFill>
            <a:ln w="889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Flowchart: Data 14">
              <a:extLst>
                <a:ext uri="{FF2B5EF4-FFF2-40B4-BE49-F238E27FC236}">
                  <a16:creationId xmlns:a16="http://schemas.microsoft.com/office/drawing/2014/main" id="{25AF0DD0-B923-4AC7-8E37-A075E7410E30}"/>
                </a:ext>
              </a:extLst>
            </p:cNvPr>
            <p:cNvSpPr/>
            <p:nvPr/>
          </p:nvSpPr>
          <p:spPr>
            <a:xfrm>
              <a:off x="629937" y="2292818"/>
              <a:ext cx="6092406" cy="4388563"/>
            </a:xfrm>
            <a:prstGeom prst="flowChartInputOutput">
              <a:avLst/>
            </a:prstGeom>
            <a:blipFill>
              <a:blip r:embed="rId5"/>
              <a:stretch>
                <a:fillRect/>
              </a:stretch>
            </a:blipFill>
            <a:ln w="889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A3F0C1E5-FCCD-4FC5-9F6A-09844F9A4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041"/>
            <a:ext cx="12192000" cy="707886"/>
          </a:xfrm>
          <a:solidFill>
            <a:srgbClr val="558ED5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</a:rPr>
              <a:t>Health </a:t>
            </a:r>
            <a:r>
              <a:rPr lang="en-US" altLang="en-US" sz="4000" b="1" dirty="0">
                <a:solidFill>
                  <a:srgbClr val="FFFFFF"/>
                </a:solidFill>
              </a:rPr>
              <a:t>Component</a:t>
            </a:r>
            <a:r>
              <a:rPr lang="en-US" altLang="en-US" sz="3600" b="1" dirty="0">
                <a:solidFill>
                  <a:srgbClr val="FFFFFF"/>
                </a:solidFill>
              </a:rPr>
              <a:t> - Performance</a:t>
            </a:r>
          </a:p>
        </p:txBody>
      </p:sp>
      <p:sp>
        <p:nvSpPr>
          <p:cNvPr id="13316" name="Slide Number Placeholder 4">
            <a:extLst>
              <a:ext uri="{FF2B5EF4-FFF2-40B4-BE49-F238E27FC236}">
                <a16:creationId xmlns:a16="http://schemas.microsoft.com/office/drawing/2014/main" id="{73560B55-34CB-4BFE-8B43-246C85130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ADEA2C-0F47-4274-9423-310B95592AF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476AD8C-DD5C-4F18-A749-54B896986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6230622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9A5746F-676B-4926-8125-E9C145E042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564934"/>
              </p:ext>
            </p:extLst>
          </p:nvPr>
        </p:nvGraphicFramePr>
        <p:xfrm>
          <a:off x="407368" y="1340769"/>
          <a:ext cx="5815632" cy="4392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8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9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00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Details</a:t>
                      </a:r>
                      <a:endParaRPr lang="en-IN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Institutions</a:t>
                      </a:r>
                      <a:endParaRPr lang="en-IN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Children</a:t>
                      </a:r>
                      <a:endParaRPr lang="en-IN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23" marR="914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426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in State</a:t>
                      </a:r>
                      <a:endParaRPr lang="en-IN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3" marR="91423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368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63274</a:t>
                      </a:r>
                    </a:p>
                  </a:txBody>
                  <a:tcPr marL="9523" marR="9523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073">
                <a:tc>
                  <a:txBody>
                    <a:bodyPr/>
                    <a:lstStyle/>
                    <a:p>
                      <a:r>
                        <a:rPr lang="en-US" sz="2400" dirty="0"/>
                        <a:t>Health</a:t>
                      </a:r>
                      <a:r>
                        <a:rPr lang="en-US" sz="2400" baseline="0" dirty="0"/>
                        <a:t> check up</a:t>
                      </a:r>
                      <a:endParaRPr lang="en-IN" sz="2400" dirty="0"/>
                    </a:p>
                  </a:txBody>
                  <a:tcPr marL="91423" marR="91423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361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59762</a:t>
                      </a:r>
                    </a:p>
                  </a:txBody>
                  <a:tcPr marL="9523" marR="9523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073">
                <a:tc>
                  <a:txBody>
                    <a:bodyPr/>
                    <a:lstStyle/>
                    <a:p>
                      <a:r>
                        <a:rPr lang="en-US" sz="2400" dirty="0"/>
                        <a:t>IFA Distribution</a:t>
                      </a:r>
                      <a:endParaRPr lang="en-IN" sz="2400" dirty="0"/>
                    </a:p>
                  </a:txBody>
                  <a:tcPr marL="91423" marR="91423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361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75528</a:t>
                      </a:r>
                    </a:p>
                  </a:txBody>
                  <a:tcPr marL="9523" marR="9523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2898">
                <a:tc>
                  <a:txBody>
                    <a:bodyPr/>
                    <a:lstStyle/>
                    <a:p>
                      <a:r>
                        <a:rPr lang="en-US" sz="2400" dirty="0"/>
                        <a:t>Deworming Tablets</a:t>
                      </a:r>
                      <a:endParaRPr lang="en-IN" sz="2400" dirty="0"/>
                    </a:p>
                  </a:txBody>
                  <a:tcPr marL="91423" marR="91423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361</a:t>
                      </a: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70687</a:t>
                      </a:r>
                    </a:p>
                  </a:txBody>
                  <a:tcPr marL="9523" marR="9523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EA31C96-F524-47CD-BDC9-280234630E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313633"/>
              </p:ext>
            </p:extLst>
          </p:nvPr>
        </p:nvGraphicFramePr>
        <p:xfrm>
          <a:off x="6600056" y="980728"/>
          <a:ext cx="4982344" cy="5249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643BF615-131A-4599-9A0F-08D5D1D3C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1" y="765174"/>
            <a:ext cx="5270376" cy="5956301"/>
          </a:xfrm>
        </p:spPr>
        <p:txBody>
          <a:bodyPr/>
          <a:lstStyle/>
          <a:p>
            <a:pPr algn="just"/>
            <a:r>
              <a:rPr lang="en-US" altLang="en-US" sz="2400" dirty="0"/>
              <a:t>MHRD issued guidelines to ensure quality, safety and hygiene under MDMS in 2015 </a:t>
            </a:r>
          </a:p>
          <a:p>
            <a:pPr lvl="1" algn="just"/>
            <a:r>
              <a:rPr lang="en-US" altLang="en-US" dirty="0"/>
              <a:t>Testing of meals by NABL accredited laboratories.</a:t>
            </a:r>
          </a:p>
          <a:p>
            <a:pPr lvl="1"/>
            <a:r>
              <a:rPr lang="en-US" altLang="en-US" dirty="0"/>
              <a:t>Mandatory tasting of the meal by 2-3 adults including at least one teacher. </a:t>
            </a:r>
          </a:p>
          <a:p>
            <a:pPr algn="just"/>
            <a:r>
              <a:rPr lang="en-US" altLang="en-US" sz="2400" dirty="0"/>
              <a:t>MDM Rules 2015 mandates collection of samples once a month from randomly selected schools or centralized kitchens for testing. </a:t>
            </a:r>
          </a:p>
          <a:p>
            <a:pPr algn="just"/>
            <a:r>
              <a:rPr lang="en-US" altLang="en-US" sz="2400" dirty="0"/>
              <a:t>Testing may also be done through FSSAI accredited laboratories.</a:t>
            </a:r>
            <a:endParaRPr lang="en-IN" altLang="en-US" sz="2400" dirty="0"/>
          </a:p>
          <a:p>
            <a:endParaRPr lang="en-IN" altLang="en-US" sz="24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8D502B5-4A6E-4BFA-8135-5ECB45F19F8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41039485"/>
              </p:ext>
            </p:extLst>
          </p:nvPr>
        </p:nvGraphicFramePr>
        <p:xfrm>
          <a:off x="6312024" y="1628774"/>
          <a:ext cx="5616625" cy="2880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352815782"/>
                    </a:ext>
                  </a:extLst>
                </a:gridCol>
                <a:gridCol w="1342831">
                  <a:extLst>
                    <a:ext uri="{9D8B030D-6E8A-4147-A177-3AD203B41FA5}">
                      <a16:colId xmlns:a16="http://schemas.microsoft.com/office/drawing/2014/main" val="2186533858"/>
                    </a:ext>
                  </a:extLst>
                </a:gridCol>
                <a:gridCol w="1452821">
                  <a:extLst>
                    <a:ext uri="{9D8B030D-6E8A-4147-A177-3AD203B41FA5}">
                      <a16:colId xmlns:a16="http://schemas.microsoft.com/office/drawing/2014/main" val="258206293"/>
                    </a:ext>
                  </a:extLst>
                </a:gridCol>
                <a:gridCol w="1452821">
                  <a:extLst>
                    <a:ext uri="{9D8B030D-6E8A-4147-A177-3AD203B41FA5}">
                      <a16:colId xmlns:a16="http://schemas.microsoft.com/office/drawing/2014/main" val="3707811062"/>
                    </a:ext>
                  </a:extLst>
                </a:gridCol>
              </a:tblGrid>
              <a:tr h="931149">
                <a:tc gridSpan="2"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No. of samples </a:t>
                      </a:r>
                    </a:p>
                  </a:txBody>
                  <a:tcPr marL="91443" marR="91443" marT="45711" marB="45711" anchor="ctr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Result </a:t>
                      </a:r>
                    </a:p>
                    <a:p>
                      <a:pPr algn="ctr"/>
                      <a:r>
                        <a:rPr lang="en-IN" sz="2400" dirty="0"/>
                        <a:t>(No. of samples)</a:t>
                      </a:r>
                    </a:p>
                  </a:txBody>
                  <a:tcPr marL="91443" marR="91443" marT="45711" marB="45711" anchor="ctr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967404"/>
                  </a:ext>
                </a:extLst>
              </a:tr>
              <a:tr h="931149">
                <a:tc>
                  <a:txBody>
                    <a:bodyPr/>
                    <a:lstStyle/>
                    <a:p>
                      <a:pPr algn="l"/>
                      <a:r>
                        <a:rPr lang="en-IN" sz="2400" dirty="0"/>
                        <a:t>Collected </a:t>
                      </a:r>
                    </a:p>
                  </a:txBody>
                  <a:tcPr marL="91443" marR="91443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400" dirty="0"/>
                        <a:t>Tested</a:t>
                      </a:r>
                    </a:p>
                  </a:txBody>
                  <a:tcPr marL="91443" marR="91443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400" dirty="0"/>
                        <a:t>Meeting norms</a:t>
                      </a:r>
                    </a:p>
                  </a:txBody>
                  <a:tcPr marL="91443" marR="91443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400" dirty="0"/>
                        <a:t>Below norms</a:t>
                      </a:r>
                    </a:p>
                  </a:txBody>
                  <a:tcPr marL="91443" marR="91443" marT="45711" marB="45711"/>
                </a:tc>
                <a:extLst>
                  <a:ext uri="{0D108BD9-81ED-4DB2-BD59-A6C34878D82A}">
                    <a16:rowId xmlns:a16="http://schemas.microsoft.com/office/drawing/2014/main" val="3178863362"/>
                  </a:ext>
                </a:extLst>
              </a:tr>
              <a:tr h="1018047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71</a:t>
                      </a:r>
                    </a:p>
                  </a:txBody>
                  <a:tcPr marL="91443" marR="914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71</a:t>
                      </a:r>
                    </a:p>
                  </a:txBody>
                  <a:tcPr marL="91443" marR="914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71</a:t>
                      </a:r>
                    </a:p>
                  </a:txBody>
                  <a:tcPr marL="91443" marR="9144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0</a:t>
                      </a:r>
                    </a:p>
                  </a:txBody>
                  <a:tcPr marL="91443" marR="91443" marT="45711" marB="45711" anchor="ctr"/>
                </a:tc>
                <a:extLst>
                  <a:ext uri="{0D108BD9-81ED-4DB2-BD59-A6C34878D82A}">
                    <a16:rowId xmlns:a16="http://schemas.microsoft.com/office/drawing/2014/main" val="1071073924"/>
                  </a:ext>
                </a:extLst>
              </a:tr>
            </a:tbl>
          </a:graphicData>
        </a:graphic>
      </p:graphicFrame>
      <p:sp>
        <p:nvSpPr>
          <p:cNvPr id="14359" name="Slide Number Placeholder 4">
            <a:extLst>
              <a:ext uri="{FF2B5EF4-FFF2-40B4-BE49-F238E27FC236}">
                <a16:creationId xmlns:a16="http://schemas.microsoft.com/office/drawing/2014/main" id="{8882B459-5D9B-4C3A-8C21-662E19F12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EDD903-112B-4FEA-9824-6BBA70A8D9E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11</a:t>
            </a:fld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4360" name="Title 1">
            <a:extLst>
              <a:ext uri="{FF2B5EF4-FFF2-40B4-BE49-F238E27FC236}">
                <a16:creationId xmlns:a16="http://schemas.microsoft.com/office/drawing/2014/main" id="{D3580D3E-2E24-41CF-9B8C-A2915D2CE866}"/>
              </a:ext>
            </a:extLst>
          </p:cNvPr>
          <p:cNvSpPr txBox="1">
            <a:spLocks/>
          </p:cNvSpPr>
          <p:nvPr/>
        </p:nvSpPr>
        <p:spPr bwMode="auto">
          <a:xfrm>
            <a:off x="263352" y="19736"/>
            <a:ext cx="11928648" cy="646331"/>
          </a:xfrm>
          <a:prstGeom prst="rect">
            <a:avLst/>
          </a:prstGeom>
          <a:solidFill>
            <a:srgbClr val="558E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FFFF"/>
                </a:solidFill>
              </a:rPr>
              <a:t>Testing of food samples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513F3D-69BA-4473-96F1-1D7B4CC5B99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523875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wrap="square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IN" altLang="en-US" sz="2800" b="1" dirty="0">
                <a:solidFill>
                  <a:srgbClr val="FFFFFF"/>
                </a:solidFill>
                <a:ea typeface="+mn-ea"/>
                <a:cs typeface="+mn-cs"/>
              </a:rPr>
              <a:t>Status of implementation of MIS &amp; AMS </a:t>
            </a: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6B18C645-4D77-4854-BB23-33CBCCAC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315200" y="6675437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A391F9-0E3E-4D68-9259-900CE891446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ACAA4FE-C50F-4765-B0E9-B2B2AFF98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4331869"/>
              </p:ext>
            </p:extLst>
          </p:nvPr>
        </p:nvGraphicFramePr>
        <p:xfrm>
          <a:off x="1703512" y="719666"/>
          <a:ext cx="9001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4029DE2-F014-4249-BCBD-B7DFA83BD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97"/>
            <a:ext cx="12192000" cy="646331"/>
          </a:xfrm>
          <a:solidFill>
            <a:srgbClr val="558ED5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FFFF"/>
                </a:solidFill>
              </a:rPr>
              <a:t>Performance Grading Index (PGI)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B4A749-448A-43D6-B156-0649977A6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381350"/>
              </p:ext>
            </p:extLst>
          </p:nvPr>
        </p:nvGraphicFramePr>
        <p:xfrm>
          <a:off x="839416" y="3212977"/>
          <a:ext cx="10945214" cy="2648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2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4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Score (children taking MDM)</a:t>
                      </a:r>
                    </a:p>
                  </a:txBody>
                  <a:tcPr marL="9525" marR="9525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Score (MDM</a:t>
                      </a:r>
                      <a:r>
                        <a:rPr lang="en-US" sz="3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served days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46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5739F8D-F809-4D5A-9217-93497324818B}"/>
              </a:ext>
            </a:extLst>
          </p:cNvPr>
          <p:cNvSpPr/>
          <p:nvPr/>
        </p:nvSpPr>
        <p:spPr>
          <a:xfrm>
            <a:off x="839417" y="914400"/>
            <a:ext cx="10945215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a typeface="Calibri" panose="020F0502020204030204" pitchFamily="34" charset="0"/>
                <a:cs typeface="+mn-cs"/>
              </a:rPr>
              <a:t>Performance Grading Index (PGI):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ea typeface="Calibri" panose="020F0502020204030204" pitchFamily="34" charset="0"/>
                <a:cs typeface="+mn-cs"/>
              </a:rPr>
              <a:t>Score against the weightage of 10 for indicator No. 1.3.7 i.e. “% of elementary school’s children taking MDM against target approved in PAB – in Govt. and aided schools”.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000" dirty="0">
              <a:ea typeface="Calibri" panose="020F0502020204030204" pitchFamily="34" charset="0"/>
              <a:cs typeface="+mn-cs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ea typeface="Calibri" panose="020F0502020204030204" pitchFamily="34" charset="0"/>
                <a:cs typeface="+mn-cs"/>
              </a:rPr>
              <a:t>Score against the weightage of 10 for indicator No 1.3.8 i.e. “% of days Mid Day Meal served against total working days – Govt. and aided elementary schools.”</a:t>
            </a:r>
          </a:p>
        </p:txBody>
      </p:sp>
      <p:sp>
        <p:nvSpPr>
          <p:cNvPr id="16399" name="Slide Number Placeholder 4">
            <a:extLst>
              <a:ext uri="{FF2B5EF4-FFF2-40B4-BE49-F238E27FC236}">
                <a16:creationId xmlns:a16="http://schemas.microsoft.com/office/drawing/2014/main" id="{8595B1FA-5F28-4913-9E8D-2E4FA5F8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D36D86-057E-4FA5-A324-62385B094940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DB843C43-9841-4938-8493-8079FA437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120" y="6463616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33C3E3EE-4AE2-443E-AE7A-D3A15DD6E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19063"/>
            <a:ext cx="12192000" cy="639763"/>
          </a:xfrm>
          <a:solidFill>
            <a:srgbClr val="558ED5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en-US" sz="2800" b="1" dirty="0">
                <a:solidFill>
                  <a:srgbClr val="FFFFFF"/>
                </a:solidFill>
              </a:rPr>
              <a:t>Performance Score Card</a:t>
            </a:r>
          </a:p>
        </p:txBody>
      </p:sp>
      <p:sp>
        <p:nvSpPr>
          <p:cNvPr id="27652" name="TextBox 10">
            <a:extLst>
              <a:ext uri="{FF2B5EF4-FFF2-40B4-BE49-F238E27FC236}">
                <a16:creationId xmlns:a16="http://schemas.microsoft.com/office/drawing/2014/main" id="{DF0F8463-6144-45FC-853A-773959715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6999" y="6506570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  <p:sp>
        <p:nvSpPr>
          <p:cNvPr id="17499" name="Slide Number Placeholder 6">
            <a:extLst>
              <a:ext uri="{FF2B5EF4-FFF2-40B4-BE49-F238E27FC236}">
                <a16:creationId xmlns:a16="http://schemas.microsoft.com/office/drawing/2014/main" id="{0814B316-5688-4101-BA47-254E7C7BB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7DC8FA-C174-497E-BACD-970E71313780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9E22A7C-2802-4FF7-88EC-83EDD5A77C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289532"/>
              </p:ext>
            </p:extLst>
          </p:nvPr>
        </p:nvGraphicFramePr>
        <p:xfrm>
          <a:off x="5893648" y="962799"/>
          <a:ext cx="6062464" cy="5885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359361-E331-49BE-9C48-2DBDFA7D5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244491"/>
              </p:ext>
            </p:extLst>
          </p:nvPr>
        </p:nvGraphicFramePr>
        <p:xfrm>
          <a:off x="479376" y="653033"/>
          <a:ext cx="5184576" cy="56128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28747">
                  <a:extLst>
                    <a:ext uri="{9D8B030D-6E8A-4147-A177-3AD203B41FA5}">
                      <a16:colId xmlns:a16="http://schemas.microsoft.com/office/drawing/2014/main" val="531800703"/>
                    </a:ext>
                  </a:extLst>
                </a:gridCol>
                <a:gridCol w="1051943">
                  <a:extLst>
                    <a:ext uri="{9D8B030D-6E8A-4147-A177-3AD203B41FA5}">
                      <a16:colId xmlns:a16="http://schemas.microsoft.com/office/drawing/2014/main" val="1378706931"/>
                    </a:ext>
                  </a:extLst>
                </a:gridCol>
                <a:gridCol w="1051943">
                  <a:extLst>
                    <a:ext uri="{9D8B030D-6E8A-4147-A177-3AD203B41FA5}">
                      <a16:colId xmlns:a16="http://schemas.microsoft.com/office/drawing/2014/main" val="3064426070"/>
                    </a:ext>
                  </a:extLst>
                </a:gridCol>
                <a:gridCol w="1051943">
                  <a:extLst>
                    <a:ext uri="{9D8B030D-6E8A-4147-A177-3AD203B41FA5}">
                      <a16:colId xmlns:a16="http://schemas.microsoft.com/office/drawing/2014/main" val="862941327"/>
                    </a:ext>
                  </a:extLst>
                </a:gridCol>
              </a:tblGrid>
              <a:tr h="7116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>
                          <a:effectLst/>
                        </a:rPr>
                        <a:t>Component 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>
                          <a:effectLst/>
                        </a:rPr>
                        <a:t>PAB-Approval 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>
                          <a:effectLst/>
                        </a:rPr>
                        <a:t>Achievement 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 dirty="0">
                          <a:effectLst/>
                        </a:rPr>
                        <a:t>% Achievement 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523640"/>
                  </a:ext>
                </a:extLst>
              </a:tr>
              <a:tr h="22328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u="none" strike="noStrike">
                          <a:effectLst/>
                        </a:rPr>
                        <a:t>Institutions 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</a:rPr>
                        <a:t>368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</a:rPr>
                        <a:t>368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>
                          <a:effectLst/>
                        </a:rPr>
                        <a:t>100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extLst>
                  <a:ext uri="{0D108BD9-81ED-4DB2-BD59-A6C34878D82A}">
                    <a16:rowId xmlns:a16="http://schemas.microsoft.com/office/drawing/2014/main" val="2382231786"/>
                  </a:ext>
                </a:extLst>
              </a:tr>
              <a:tr h="22328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u="none" strike="noStrike">
                          <a:effectLst/>
                        </a:rPr>
                        <a:t>Children 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>
                          <a:effectLst/>
                        </a:rPr>
                        <a:t>50000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</a:rPr>
                        <a:t>48041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</a:rPr>
                        <a:t>96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extLst>
                  <a:ext uri="{0D108BD9-81ED-4DB2-BD59-A6C34878D82A}">
                    <a16:rowId xmlns:a16="http://schemas.microsoft.com/office/drawing/2014/main" val="1343964892"/>
                  </a:ext>
                </a:extLst>
              </a:tr>
              <a:tr h="22328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u="none" strike="noStrike">
                          <a:effectLst/>
                        </a:rPr>
                        <a:t>Working Days 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>
                          <a:effectLst/>
                        </a:rPr>
                        <a:t>236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>
                          <a:effectLst/>
                        </a:rPr>
                        <a:t>235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</a:rPr>
                        <a:t>100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extLst>
                  <a:ext uri="{0D108BD9-81ED-4DB2-BD59-A6C34878D82A}">
                    <a16:rowId xmlns:a16="http://schemas.microsoft.com/office/drawing/2014/main" val="364467927"/>
                  </a:ext>
                </a:extLst>
              </a:tr>
              <a:tr h="433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Food Grain Utilizations (in MTs)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>
                          <a:effectLst/>
                        </a:rPr>
                        <a:t>1399.04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>
                          <a:effectLst/>
                        </a:rPr>
                        <a:t>1049.61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</a:rPr>
                        <a:t>75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extLst>
                  <a:ext uri="{0D108BD9-81ED-4DB2-BD59-A6C34878D82A}">
                    <a16:rowId xmlns:a16="http://schemas.microsoft.com/office/drawing/2014/main" val="1171546377"/>
                  </a:ext>
                </a:extLst>
              </a:tr>
              <a:tr h="441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Cooking Cost     (Rs. in Lacs)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</a:rPr>
                        <a:t>1526.05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>
                          <a:effectLst/>
                        </a:rPr>
                        <a:t>958.11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</a:rPr>
                        <a:t>63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extLst>
                  <a:ext uri="{0D108BD9-81ED-4DB2-BD59-A6C34878D82A}">
                    <a16:rowId xmlns:a16="http://schemas.microsoft.com/office/drawing/2014/main" val="3140211371"/>
                  </a:ext>
                </a:extLst>
              </a:tr>
              <a:tr h="22328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u="none" strike="noStrike">
                          <a:effectLst/>
                        </a:rPr>
                        <a:t>CCH Engaged 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>
                          <a:effectLst/>
                        </a:rPr>
                        <a:t>1246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>
                          <a:effectLst/>
                        </a:rPr>
                        <a:t>1112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</a:rPr>
                        <a:t>89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extLst>
                  <a:ext uri="{0D108BD9-81ED-4DB2-BD59-A6C34878D82A}">
                    <a16:rowId xmlns:a16="http://schemas.microsoft.com/office/drawing/2014/main" val="1754800221"/>
                  </a:ext>
                </a:extLst>
              </a:tr>
              <a:tr h="3436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u="none" strike="noStrike">
                          <a:effectLst/>
                        </a:rPr>
                        <a:t>CCH Honorarium (Rs. in Lacs) 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>
                          <a:effectLst/>
                        </a:rPr>
                        <a:t>458.62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>
                          <a:effectLst/>
                        </a:rPr>
                        <a:t>413.68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</a:rPr>
                        <a:t>90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extLst>
                  <a:ext uri="{0D108BD9-81ED-4DB2-BD59-A6C34878D82A}">
                    <a16:rowId xmlns:a16="http://schemas.microsoft.com/office/drawing/2014/main" val="2557021601"/>
                  </a:ext>
                </a:extLst>
              </a:tr>
              <a:tr h="3382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u="none" strike="noStrike">
                          <a:effectLst/>
                        </a:rPr>
                        <a:t>TA  (Rs. in Lacs) 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>
                          <a:effectLst/>
                        </a:rPr>
                        <a:t>19.14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</a:rPr>
                        <a:t>10.87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</a:rPr>
                        <a:t>57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extLst>
                  <a:ext uri="{0D108BD9-81ED-4DB2-BD59-A6C34878D82A}">
                    <a16:rowId xmlns:a16="http://schemas.microsoft.com/office/drawing/2014/main" val="2585877681"/>
                  </a:ext>
                </a:extLst>
              </a:tr>
              <a:tr h="3382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u="none" strike="noStrike">
                          <a:effectLst/>
                        </a:rPr>
                        <a:t>MME (Rs. in Lacs) 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</a:rPr>
                        <a:t>21.85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</a:rPr>
                        <a:t>21.85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</a:rPr>
                        <a:t>100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extLst>
                  <a:ext uri="{0D108BD9-81ED-4DB2-BD59-A6C34878D82A}">
                    <a16:rowId xmlns:a16="http://schemas.microsoft.com/office/drawing/2014/main" val="500338310"/>
                  </a:ext>
                </a:extLst>
              </a:tr>
              <a:tr h="441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u="none" strike="noStrike">
                          <a:effectLst/>
                        </a:rPr>
                        <a:t>Kitchen cum Stores 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</a:rPr>
                        <a:t>82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>
                          <a:effectLst/>
                        </a:rPr>
                        <a:t>82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</a:rPr>
                        <a:t>100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extLst>
                  <a:ext uri="{0D108BD9-81ED-4DB2-BD59-A6C34878D82A}">
                    <a16:rowId xmlns:a16="http://schemas.microsoft.com/office/drawing/2014/main" val="2607858618"/>
                  </a:ext>
                </a:extLst>
              </a:tr>
              <a:tr h="3382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u="none" strike="noStrike">
                          <a:effectLst/>
                        </a:rPr>
                        <a:t>Kitchen Devices  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>
                          <a:effectLst/>
                        </a:rPr>
                        <a:t>724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>
                          <a:effectLst/>
                        </a:rPr>
                        <a:t>724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</a:rPr>
                        <a:t>100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extLst>
                  <a:ext uri="{0D108BD9-81ED-4DB2-BD59-A6C34878D82A}">
                    <a16:rowId xmlns:a16="http://schemas.microsoft.com/office/drawing/2014/main" val="830060959"/>
                  </a:ext>
                </a:extLst>
              </a:tr>
              <a:tr h="441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Health Check up of children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>
                          <a:effectLst/>
                        </a:rPr>
                        <a:t>63274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>
                          <a:effectLst/>
                        </a:rPr>
                        <a:t>59762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</a:rPr>
                        <a:t>94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extLst>
                  <a:ext uri="{0D108BD9-81ED-4DB2-BD59-A6C34878D82A}">
                    <a16:rowId xmlns:a16="http://schemas.microsoft.com/office/drawing/2014/main" val="3297944602"/>
                  </a:ext>
                </a:extLst>
              </a:tr>
              <a:tr h="3382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u="none" strike="noStrike">
                          <a:effectLst/>
                        </a:rPr>
                        <a:t>Annual Data Entry 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>
                          <a:effectLst/>
                        </a:rPr>
                        <a:t>368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>
                          <a:effectLst/>
                        </a:rPr>
                        <a:t>368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</a:rPr>
                        <a:t>100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extLst>
                  <a:ext uri="{0D108BD9-81ED-4DB2-BD59-A6C34878D82A}">
                    <a16:rowId xmlns:a16="http://schemas.microsoft.com/office/drawing/2014/main" val="294299648"/>
                  </a:ext>
                </a:extLst>
              </a:tr>
              <a:tr h="441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400" u="none" strike="noStrike" dirty="0">
                          <a:effectLst/>
                        </a:rPr>
                        <a:t>Monthly Data Entry 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>
                          <a:effectLst/>
                        </a:rPr>
                        <a:t>368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>
                          <a:effectLst/>
                        </a:rPr>
                        <a:t>363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u="none" strike="noStrike" dirty="0">
                          <a:effectLst/>
                        </a:rPr>
                        <a:t>99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4" marR="5294" marT="5294" marB="0" anchor="ctr"/>
                </a:tc>
                <a:extLst>
                  <a:ext uri="{0D108BD9-81ED-4DB2-BD59-A6C34878D82A}">
                    <a16:rowId xmlns:a16="http://schemas.microsoft.com/office/drawing/2014/main" val="21694070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B07FA81-7325-467E-BBF2-0208577C8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632" y="617441"/>
            <a:ext cx="6057900" cy="58864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1B0D84D-1C69-4241-8804-78BBE86408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8576"/>
            <a:ext cx="12192000" cy="638175"/>
          </a:xfrm>
          <a:solidFill>
            <a:srgbClr val="558ED5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en-US" sz="2800" b="1" dirty="0">
                <a:solidFill>
                  <a:srgbClr val="FFFFFF"/>
                </a:solidFill>
              </a:rPr>
              <a:t>Social  Audit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4E806-CDB3-4926-AC7C-6C535E3B3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905232"/>
            <a:ext cx="11233247" cy="541686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Social Audit is collective monitoring of a scheme by people’s active involvement.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covers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issues of equity and equality along with expenditure in  programme implementation.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Social Audit Units (SAU) under MNREGS, may be actively involved in conducting Social Audit of MDM in all districts.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Key Features and Benefits: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It informs and educates people about their rights and entitlements.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It provides a collective platform for people to ask queries, express their needs and grievances.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It promotes people's participation in all stages of implementation of programme.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It brings about transparency and accountability in Govt. schemes.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It strengthens decentralised governance.</a:t>
            </a: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UT has conducted Social Audit in 2 districts ( 62 schools in Daman &amp; 10 schools in Diu).</a:t>
            </a:r>
            <a:endParaRPr lang="en-US" sz="2000" dirty="0"/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F9147CB4-DB72-4CBE-96B5-9CB9F57B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B23824-CF92-4069-B6B8-6D6CB4C472D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5C4FAE93-1933-4C7C-9A3F-5DE0D76B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190"/>
            <a:ext cx="12192000" cy="523220"/>
          </a:xfrm>
          <a:solidFill>
            <a:srgbClr val="558ED5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FFFF"/>
                </a:solidFill>
              </a:rPr>
              <a:t>Proposals and Recommendations 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18B3F0D-1A92-499E-8353-69B7D7E24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281098"/>
              </p:ext>
            </p:extLst>
          </p:nvPr>
        </p:nvGraphicFramePr>
        <p:xfrm>
          <a:off x="371363" y="575703"/>
          <a:ext cx="11449274" cy="6215539"/>
        </p:xfrm>
        <a:graphic>
          <a:graphicData uri="http://schemas.openxmlformats.org/drawingml/2006/table">
            <a:tbl>
              <a:tblPr/>
              <a:tblGrid>
                <a:gridCol w="736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6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81977346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11839825"/>
                    </a:ext>
                  </a:extLst>
                </a:gridCol>
                <a:gridCol w="3096346">
                  <a:extLst>
                    <a:ext uri="{9D8B030D-6E8A-4147-A177-3AD203B41FA5}">
                      <a16:colId xmlns:a16="http://schemas.microsoft.com/office/drawing/2014/main" val="2014270983"/>
                    </a:ext>
                  </a:extLst>
                </a:gridCol>
              </a:tblGrid>
              <a:tr h="620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S. N</a:t>
                      </a:r>
                      <a:endParaRPr lang="en-US" sz="2000" b="1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Component</a:t>
                      </a:r>
                      <a:endParaRPr lang="en-US" sz="2000" b="1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PAB Approval 2019-20</a:t>
                      </a:r>
                      <a:endParaRPr lang="en-US" sz="2000" b="1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State’s Proposal for 2020-21</a:t>
                      </a:r>
                      <a:endParaRPr lang="en-US" sz="2000" b="1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Recommendations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2020-21</a:t>
                      </a:r>
                      <a:endParaRPr lang="en-US" sz="2000" b="1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(Pry)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32450</a:t>
                      </a:r>
                      <a:endParaRPr lang="en-IN" sz="20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34887</a:t>
                      </a:r>
                      <a:endParaRPr lang="en-IN" sz="20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34724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(U Pry)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17550</a:t>
                      </a:r>
                      <a:endParaRPr lang="en-IN" sz="20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16443</a:t>
                      </a:r>
                      <a:endParaRPr lang="en-IN" sz="20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16443</a:t>
                      </a:r>
                      <a:endParaRPr lang="en-IN" sz="20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(NCLP)</a:t>
                      </a: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1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Working Days – Pry &amp; Upy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236</a:t>
                      </a: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241</a:t>
                      </a:r>
                    </a:p>
                  </a:txBody>
                  <a:tcPr marL="68581" marR="68581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241</a:t>
                      </a:r>
                    </a:p>
                  </a:txBody>
                  <a:tcPr marL="68581" marR="68581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1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Working Days</a:t>
                      </a:r>
                      <a:r>
                        <a:rPr lang="en-US" sz="2000" b="0" kern="1200" baseline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- NCLP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Cook-cum-Helpers (Pry +</a:t>
                      </a:r>
                      <a:r>
                        <a:rPr lang="en-IN" sz="2000" b="0" kern="12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U.Pry</a:t>
                      </a: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1246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1220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1220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Drought </a:t>
                      </a: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6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7.1</a:t>
                      </a: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(Pry)</a:t>
                      </a: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1" marR="68581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1" marR="68581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6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7.2</a:t>
                      </a: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(U Pry)</a:t>
                      </a: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1" marR="68581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6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7.3</a:t>
                      </a: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Working Days</a:t>
                      </a: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1" marR="68581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6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7.4</a:t>
                      </a: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Cook-cum-Helpers </a:t>
                      </a: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1" marR="68581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17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 cum Store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1" marR="68581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17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 cum Stores (Repair)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1" marR="68581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17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 Devices (New)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1" marR="68581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94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 Devices (Rep.)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68581" marR="68581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614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Central Assistance (Rs in Lakh)</a:t>
                      </a:r>
                      <a:endParaRPr lang="en-US" sz="1800" b="1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1" marR="45431" marT="63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894.38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958.68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920.76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E587F-B1FD-4444-AD65-4BB662E1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8547-98E4-4F1D-A4F2-3EBE97F5FE80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4894FE-624B-4C7F-9A27-F40CEB1C5E01}"/>
              </a:ext>
            </a:extLst>
          </p:cNvPr>
          <p:cNvSpPr txBox="1">
            <a:spLocks/>
          </p:cNvSpPr>
          <p:nvPr/>
        </p:nvSpPr>
        <p:spPr bwMode="auto">
          <a:xfrm>
            <a:off x="0" y="43190"/>
            <a:ext cx="12192000" cy="523220"/>
          </a:xfrm>
          <a:prstGeom prst="rect">
            <a:avLst/>
          </a:prstGeom>
          <a:solidFill>
            <a:srgbClr val="558E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FFFF"/>
                </a:solidFill>
              </a:rPr>
              <a:t>Proposals for Summer Vacation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F33CC99-1862-4107-8223-C24DF0DCC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78" y="740770"/>
            <a:ext cx="104408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971800" algn="ctr"/>
                <a:tab pos="4865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971800" algn="ctr"/>
                <a:tab pos="4865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971800" algn="ctr"/>
                <a:tab pos="4865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971800" algn="ctr"/>
                <a:tab pos="4865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971800" algn="ctr"/>
                <a:tab pos="4865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4865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4865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4865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4865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71800" algn="ctr"/>
                <a:tab pos="4865688" algn="l"/>
              </a:tabLs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Provision of MDM during summer vacation in 2020-21.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DA2B29F8-8313-43FE-9DBB-A3DB5B2B6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498404"/>
              </p:ext>
            </p:extLst>
          </p:nvPr>
        </p:nvGraphicFramePr>
        <p:xfrm>
          <a:off x="832519" y="1671421"/>
          <a:ext cx="10526960" cy="3833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835">
                  <a:extLst>
                    <a:ext uri="{9D8B030D-6E8A-4147-A177-3AD203B41FA5}">
                      <a16:colId xmlns:a16="http://schemas.microsoft.com/office/drawing/2014/main" val="831518303"/>
                    </a:ext>
                  </a:extLst>
                </a:gridCol>
                <a:gridCol w="1360875">
                  <a:extLst>
                    <a:ext uri="{9D8B030D-6E8A-4147-A177-3AD203B41FA5}">
                      <a16:colId xmlns:a16="http://schemas.microsoft.com/office/drawing/2014/main" val="3953646932"/>
                    </a:ext>
                  </a:extLst>
                </a:gridCol>
                <a:gridCol w="1166682">
                  <a:extLst>
                    <a:ext uri="{9D8B030D-6E8A-4147-A177-3AD203B41FA5}">
                      <a16:colId xmlns:a16="http://schemas.microsoft.com/office/drawing/2014/main" val="1046350339"/>
                    </a:ext>
                  </a:extLst>
                </a:gridCol>
                <a:gridCol w="1555068">
                  <a:extLst>
                    <a:ext uri="{9D8B030D-6E8A-4147-A177-3AD203B41FA5}">
                      <a16:colId xmlns:a16="http://schemas.microsoft.com/office/drawing/2014/main" val="3983253060"/>
                    </a:ext>
                  </a:extLst>
                </a:gridCol>
                <a:gridCol w="1360875">
                  <a:extLst>
                    <a:ext uri="{9D8B030D-6E8A-4147-A177-3AD203B41FA5}">
                      <a16:colId xmlns:a16="http://schemas.microsoft.com/office/drawing/2014/main" val="1683252743"/>
                    </a:ext>
                  </a:extLst>
                </a:gridCol>
                <a:gridCol w="1548553">
                  <a:extLst>
                    <a:ext uri="{9D8B030D-6E8A-4147-A177-3AD203B41FA5}">
                      <a16:colId xmlns:a16="http://schemas.microsoft.com/office/drawing/2014/main" val="181726424"/>
                    </a:ext>
                  </a:extLst>
                </a:gridCol>
                <a:gridCol w="1173197">
                  <a:extLst>
                    <a:ext uri="{9D8B030D-6E8A-4147-A177-3AD203B41FA5}">
                      <a16:colId xmlns:a16="http://schemas.microsoft.com/office/drawing/2014/main" val="1029817505"/>
                    </a:ext>
                  </a:extLst>
                </a:gridCol>
                <a:gridCol w="1360875">
                  <a:extLst>
                    <a:ext uri="{9D8B030D-6E8A-4147-A177-3AD203B41FA5}">
                      <a16:colId xmlns:a16="http://schemas.microsoft.com/office/drawing/2014/main" val="4156187997"/>
                    </a:ext>
                  </a:extLst>
                </a:gridCol>
              </a:tblGrid>
              <a:tr h="1730591">
                <a:tc>
                  <a:txBody>
                    <a:bodyPr/>
                    <a:lstStyle/>
                    <a:p>
                      <a:r>
                        <a:rPr lang="en-IN" sz="2000" dirty="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Number of Children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No. of working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Food grains (in MTs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Cost of Food Grains (Rs. In Lakh)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Cooking Cost (Rs. In Lakh)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Transportation Assistance (Rs. In Lakh)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Total Central Assistance in (Rs. In Lakh)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29843"/>
                  </a:ext>
                </a:extLst>
              </a:tr>
              <a:tr h="579788">
                <a:tc>
                  <a:txBody>
                    <a:bodyPr/>
                    <a:lstStyle/>
                    <a:p>
                      <a:r>
                        <a:rPr lang="en-IN" sz="2000" dirty="0"/>
                        <a:t>Primary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41913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176.03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5.33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87.49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2.46</a:t>
                      </a:r>
                    </a:p>
                    <a:p>
                      <a:pPr algn="ctr"/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95.28</a:t>
                      </a:r>
                    </a:p>
                    <a:p>
                      <a:pPr algn="ctr"/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0915"/>
                  </a:ext>
                </a:extLst>
              </a:tr>
              <a:tr h="579788">
                <a:tc>
                  <a:txBody>
                    <a:bodyPr/>
                    <a:lstStyle/>
                    <a:p>
                      <a:r>
                        <a:rPr lang="en-IN" sz="2000" dirty="0"/>
                        <a:t>Upper Primary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20867</a:t>
                      </a:r>
                    </a:p>
                    <a:p>
                      <a:pPr algn="ctr"/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131.46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3.98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65.29</a:t>
                      </a:r>
                    </a:p>
                    <a:p>
                      <a:pPr algn="ctr"/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1.84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71.11</a:t>
                      </a:r>
                    </a:p>
                    <a:p>
                      <a:pPr algn="ctr"/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557755"/>
                  </a:ext>
                </a:extLst>
              </a:tr>
              <a:tr h="579788">
                <a:tc>
                  <a:txBody>
                    <a:bodyPr/>
                    <a:lstStyle/>
                    <a:p>
                      <a:r>
                        <a:rPr lang="en-IN" sz="20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62780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307.49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9.31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152.78</a:t>
                      </a:r>
                    </a:p>
                    <a:p>
                      <a:pPr algn="ctr"/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/>
                        <a:t>166.39</a:t>
                      </a:r>
                    </a:p>
                    <a:p>
                      <a:pPr algn="ctr"/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805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081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355D2D5D-4E28-4FEC-8CE1-A66BA05EA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6"/>
            <a:ext cx="12192000" cy="639763"/>
          </a:xfrm>
          <a:solidFill>
            <a:srgbClr val="558ED5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en-US" sz="2800" b="1" dirty="0">
                <a:solidFill>
                  <a:srgbClr val="FFFFFF"/>
                </a:solidFill>
              </a:rPr>
              <a:t>Recommendations of Central Assistance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9E72837-5033-46DD-82E8-68AD3A4C0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173448"/>
              </p:ext>
            </p:extLst>
          </p:nvPr>
        </p:nvGraphicFramePr>
        <p:xfrm>
          <a:off x="911424" y="1052736"/>
          <a:ext cx="10441160" cy="237626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239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2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79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982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PAB Approval for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FY 2019-20 </a:t>
                      </a:r>
                    </a:p>
                  </a:txBody>
                  <a:tcPr marL="68576" marR="68576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State’s Proposal for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FY 2020-21   </a:t>
                      </a:r>
                    </a:p>
                  </a:txBody>
                  <a:tcPr marL="68576" marR="68576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Recommendations for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FY - 2020-21</a:t>
                      </a:r>
                    </a:p>
                  </a:txBody>
                  <a:tcPr marL="68576" marR="68576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3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894.38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3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958.68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3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920.76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21" name="Slide Number Placeholder 6">
            <a:extLst>
              <a:ext uri="{FF2B5EF4-FFF2-40B4-BE49-F238E27FC236}">
                <a16:creationId xmlns:a16="http://schemas.microsoft.com/office/drawing/2014/main" id="{C15C9A93-9A8E-4DF7-A4EA-DA802512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6BE194-844C-46EC-B4EF-BDA38F9FC870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1522" name="Rectangle 7">
            <a:extLst>
              <a:ext uri="{FF2B5EF4-FFF2-40B4-BE49-F238E27FC236}">
                <a16:creationId xmlns:a16="http://schemas.microsoft.com/office/drawing/2014/main" id="{6C7D721D-74C7-4EC4-8718-AEBC47E79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2504" y="173263"/>
            <a:ext cx="1311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(</a:t>
            </a:r>
            <a:r>
              <a:rPr lang="en-US" altLang="en-US" sz="1600" b="1" dirty="0">
                <a:solidFill>
                  <a:schemeClr val="bg1"/>
                </a:solidFill>
              </a:rPr>
              <a:t>Rs. in Lakhs</a:t>
            </a:r>
            <a:r>
              <a:rPr lang="en-US" altLang="en-US" sz="1800" b="1" dirty="0">
                <a:solidFill>
                  <a:schemeClr val="bg1"/>
                </a:solidFill>
              </a:rPr>
              <a:t>)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EE093F39-C79C-4D3F-80EE-A9CE86508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6397169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24665EA-9497-4D20-AB49-3871D09C96EC}"/>
              </a:ext>
            </a:extLst>
          </p:cNvPr>
          <p:cNvSpPr/>
          <p:nvPr/>
        </p:nvSpPr>
        <p:spPr>
          <a:xfrm>
            <a:off x="335360" y="548680"/>
            <a:ext cx="4824536" cy="5524048"/>
          </a:xfrm>
          <a:prstGeom prst="cloudCallout">
            <a:avLst>
              <a:gd name="adj1" fmla="val 39855"/>
              <a:gd name="adj2" fmla="val 155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nstantia" panose="02030602050306030303" pitchFamily="18" charset="0"/>
              </a:rPr>
              <a:t>Every Meal to a Child is an offering to the Divinity.</a:t>
            </a:r>
            <a:br>
              <a:rPr lang="en-US" sz="3200" dirty="0">
                <a:latin typeface="Constantia" panose="02030602050306030303" pitchFamily="18" charset="0"/>
              </a:rPr>
            </a:br>
            <a:endParaRPr lang="en-IN" sz="3200" dirty="0">
              <a:latin typeface="Constantia" panose="0203060205030603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8DA63-F9FA-4240-BAB9-67D94BED0EA5}"/>
              </a:ext>
            </a:extLst>
          </p:cNvPr>
          <p:cNvSpPr/>
          <p:nvPr/>
        </p:nvSpPr>
        <p:spPr>
          <a:xfrm rot="21249530">
            <a:off x="7272128" y="5755323"/>
            <a:ext cx="3419475" cy="110799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atin typeface="Chiller" panose="04020404031007020602" pitchFamily="82" charset="0"/>
                <a:cs typeface="+mn-cs"/>
              </a:rPr>
              <a:t>Thank You</a:t>
            </a:r>
            <a:endParaRPr lang="en-IN" sz="6600" dirty="0">
              <a:latin typeface="Chiller" panose="04020404031007020602" pitchFamily="82" charset="0"/>
              <a:cs typeface="+mn-cs"/>
            </a:endParaRPr>
          </a:p>
        </p:txBody>
      </p:sp>
      <p:pic>
        <p:nvPicPr>
          <p:cNvPr id="8" name="Picture 7" descr="C:\Users\hp\Desktop\15.jpg">
            <a:extLst>
              <a:ext uri="{FF2B5EF4-FFF2-40B4-BE49-F238E27FC236}">
                <a16:creationId xmlns:a16="http://schemas.microsoft.com/office/drawing/2014/main" id="{5FA4D296-A6F6-4528-BE94-E1559589D80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1824" y="548680"/>
            <a:ext cx="6768752" cy="5135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4F8BDF28-65D6-4BC8-8A24-FA79294FC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5563"/>
            <a:ext cx="12192000" cy="796926"/>
          </a:xfrm>
          <a:solidFill>
            <a:srgbClr val="558ED5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en-US" sz="3600" b="1" dirty="0">
                <a:solidFill>
                  <a:srgbClr val="FFFFFF"/>
                </a:solidFill>
              </a:rPr>
              <a:t>Best Practices</a:t>
            </a:r>
          </a:p>
        </p:txBody>
      </p:sp>
      <p:sp>
        <p:nvSpPr>
          <p:cNvPr id="4099" name="Slide Number Placeholder 4">
            <a:extLst>
              <a:ext uri="{FF2B5EF4-FFF2-40B4-BE49-F238E27FC236}">
                <a16:creationId xmlns:a16="http://schemas.microsoft.com/office/drawing/2014/main" id="{8640BD48-F76A-4041-ACE9-B15CF59D3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E1FE36-331F-43DA-ADB2-97B6CBC348F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44D40DB-B105-461F-BF50-7724240D6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356351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122B58-3865-432A-902C-4FF6FCB9CDE8}"/>
              </a:ext>
            </a:extLst>
          </p:cNvPr>
          <p:cNvSpPr/>
          <p:nvPr/>
        </p:nvSpPr>
        <p:spPr>
          <a:xfrm>
            <a:off x="911424" y="1082318"/>
            <a:ext cx="1067097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 algn="just">
              <a:spcBef>
                <a:spcPts val="600"/>
              </a:spcBef>
              <a:spcAft>
                <a:spcPts val="600"/>
              </a:spcAft>
              <a:buAutoNum type="romanLcParenR"/>
            </a:pPr>
            <a:r>
              <a:rPr lang="en-US" sz="2400" dirty="0"/>
              <a:t>Additional contribution of Rs. 2917/- per month in the honorarium of cook-cum-helpers from their own resources. </a:t>
            </a:r>
          </a:p>
          <a:p>
            <a:pPr marL="625475" indent="-625475" algn="just">
              <a:spcBef>
                <a:spcPts val="600"/>
              </a:spcBef>
              <a:spcAft>
                <a:spcPts val="600"/>
              </a:spcAft>
              <a:buAutoNum type="romanLcParenR"/>
            </a:pPr>
            <a:r>
              <a:rPr lang="en-US" sz="2400" dirty="0"/>
              <a:t>Additional contribution of Rs.2.87 per day by UT Administration (Primary and Upper Primary) in cooking cost from their own resources.</a:t>
            </a:r>
          </a:p>
          <a:p>
            <a:pPr marL="625475" indent="-625475" algn="just">
              <a:spcBef>
                <a:spcPts val="600"/>
              </a:spcBef>
              <a:spcAft>
                <a:spcPts val="600"/>
              </a:spcAft>
              <a:buAutoNum type="romanLcParenR"/>
            </a:pPr>
            <a:r>
              <a:rPr lang="en-US" sz="2400" dirty="0"/>
              <a:t>Developed Kitchen Gardens in all the schools in collaboration with Forest Department. </a:t>
            </a:r>
          </a:p>
          <a:p>
            <a:pPr marL="625475" indent="-625475" algn="just">
              <a:spcBef>
                <a:spcPts val="600"/>
              </a:spcBef>
              <a:spcAft>
                <a:spcPts val="600"/>
              </a:spcAft>
              <a:buAutoNum type="romanLcParenR"/>
            </a:pPr>
            <a:r>
              <a:rPr lang="en-US" sz="2400" dirty="0"/>
              <a:t>Provided additional food items such as </a:t>
            </a:r>
            <a:r>
              <a:rPr lang="en-US" sz="2400" dirty="0" err="1"/>
              <a:t>Sukhadi</a:t>
            </a:r>
            <a:r>
              <a:rPr lang="en-US" sz="2400" dirty="0"/>
              <a:t>  and </a:t>
            </a:r>
            <a:r>
              <a:rPr lang="en-US" sz="2400" dirty="0" err="1"/>
              <a:t>Lapsi</a:t>
            </a:r>
            <a:r>
              <a:rPr lang="en-US" sz="2400" dirty="0"/>
              <a:t> under </a:t>
            </a:r>
            <a:r>
              <a:rPr lang="en-US" sz="2400" dirty="0" err="1"/>
              <a:t>Tithi</a:t>
            </a:r>
            <a:r>
              <a:rPr lang="en-US" sz="2400" dirty="0"/>
              <a:t> </a:t>
            </a:r>
            <a:r>
              <a:rPr lang="en-US" sz="2400" dirty="0" err="1"/>
              <a:t>Bhojan</a:t>
            </a:r>
            <a:r>
              <a:rPr lang="en-US" sz="2400" dirty="0"/>
              <a:t> to all schools.</a:t>
            </a:r>
          </a:p>
          <a:p>
            <a:pPr marL="625475" indent="-625475" algn="just">
              <a:spcBef>
                <a:spcPts val="600"/>
              </a:spcBef>
              <a:spcAft>
                <a:spcPts val="600"/>
              </a:spcAft>
              <a:buAutoNum type="romanLcParenR"/>
            </a:pPr>
            <a:r>
              <a:rPr lang="en-US" sz="2400" dirty="0"/>
              <a:t>94% children covered under </a:t>
            </a:r>
            <a:r>
              <a:rPr lang="en-US" sz="2400" dirty="0" err="1"/>
              <a:t>Rashtriya</a:t>
            </a:r>
            <a:r>
              <a:rPr lang="en-US" sz="2400" dirty="0"/>
              <a:t> Bal </a:t>
            </a:r>
            <a:r>
              <a:rPr lang="en-US" sz="2400" dirty="0" err="1"/>
              <a:t>Swasthya</a:t>
            </a:r>
            <a:r>
              <a:rPr lang="en-US" sz="2400" dirty="0"/>
              <a:t> </a:t>
            </a:r>
            <a:r>
              <a:rPr lang="en-US" sz="2400" dirty="0" err="1"/>
              <a:t>Karykram</a:t>
            </a:r>
            <a:r>
              <a:rPr lang="en-US" sz="2400" dirty="0"/>
              <a:t> (School Health </a:t>
            </a:r>
            <a:r>
              <a:rPr lang="en-US" sz="2400" dirty="0" err="1"/>
              <a:t>Programme</a:t>
            </a:r>
            <a:r>
              <a:rPr lang="en-US" sz="2400" dirty="0"/>
              <a:t>.</a:t>
            </a:r>
          </a:p>
          <a:p>
            <a:pPr marL="625475" indent="-625475" algn="just">
              <a:spcBef>
                <a:spcPts val="600"/>
              </a:spcBef>
              <a:spcAft>
                <a:spcPts val="600"/>
              </a:spcAft>
              <a:buFontTx/>
              <a:buAutoNum type="romanLcParenR"/>
            </a:pPr>
            <a:endParaRPr lang="en-US" sz="2400" dirty="0"/>
          </a:p>
          <a:p>
            <a:pPr marL="625475" indent="-625475" algn="just">
              <a:spcBef>
                <a:spcPts val="600"/>
              </a:spcBef>
              <a:spcAft>
                <a:spcPts val="600"/>
              </a:spcAft>
              <a:buAutoNum type="romanLcParenR"/>
            </a:pPr>
            <a:endParaRPr lang="en-US" sz="2400" dirty="0"/>
          </a:p>
          <a:p>
            <a:pPr marL="625475" indent="-625475" algn="just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4F8BDF28-65D6-4BC8-8A24-FA79294FC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5563"/>
            <a:ext cx="12192000" cy="796926"/>
          </a:xfrm>
          <a:solidFill>
            <a:srgbClr val="558ED5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en-US" sz="3600" b="1" dirty="0">
                <a:solidFill>
                  <a:srgbClr val="FFFFFF"/>
                </a:solidFill>
              </a:rPr>
              <a:t>Issues</a:t>
            </a:r>
          </a:p>
        </p:txBody>
      </p:sp>
      <p:sp>
        <p:nvSpPr>
          <p:cNvPr id="4099" name="Slide Number Placeholder 4">
            <a:extLst>
              <a:ext uri="{FF2B5EF4-FFF2-40B4-BE49-F238E27FC236}">
                <a16:creationId xmlns:a16="http://schemas.microsoft.com/office/drawing/2014/main" id="{8640BD48-F76A-4041-ACE9-B15CF59D3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E1FE36-331F-43DA-ADB2-97B6CBC348F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44D40DB-B105-461F-BF50-7724240D6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60" y="6327925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122B58-3865-432A-902C-4FF6FCB9CDE8}"/>
              </a:ext>
            </a:extLst>
          </p:cNvPr>
          <p:cNvSpPr/>
          <p:nvPr/>
        </p:nvSpPr>
        <p:spPr>
          <a:xfrm>
            <a:off x="839416" y="1082319"/>
            <a:ext cx="108732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400" dirty="0"/>
              <a:t>Less coverage of children against the enrolment both in Primary (76%) and in Upper Primary (75%).  </a:t>
            </a:r>
          </a:p>
          <a:p>
            <a:pPr marL="625475" indent="-625475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400" dirty="0"/>
              <a:t>In Dadra &amp; Nagar Haveli district yet to cover 280 schools under Social Audit.</a:t>
            </a:r>
          </a:p>
          <a:p>
            <a:pPr marL="625475" indent="-625475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297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133"/>
            <a:ext cx="12192000" cy="639534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Coverage of Children (Primary &amp; U. Primary)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212592147"/>
              </p:ext>
            </p:extLst>
          </p:nvPr>
        </p:nvGraphicFramePr>
        <p:xfrm>
          <a:off x="7680176" y="836712"/>
          <a:ext cx="3967590" cy="5183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706155"/>
              </p:ext>
            </p:extLst>
          </p:nvPr>
        </p:nvGraphicFramePr>
        <p:xfrm>
          <a:off x="544234" y="1556792"/>
          <a:ext cx="6847909" cy="442042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37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8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82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82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10626">
                <a:tc gridSpan="4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Children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(Primary)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Children</a:t>
                      </a:r>
                    </a:p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(Upper Primary)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4375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PAB Approval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%age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PAB Approval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%age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54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DNH &amp; 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4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342436F-A003-49D2-BDA8-A65B203CD7B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263352" y="6477787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Ministry of HRD, Govt. of India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133"/>
            <a:ext cx="12192000" cy="639534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Working Days (Primary &amp; U. Primary)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709864300"/>
              </p:ext>
            </p:extLst>
          </p:nvPr>
        </p:nvGraphicFramePr>
        <p:xfrm>
          <a:off x="7176120" y="1052735"/>
          <a:ext cx="4178744" cy="5303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342436F-A003-49D2-BDA8-A65B203CD7B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0" y="6355308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Ministry of HRD, Govt. of India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022092"/>
              </p:ext>
            </p:extLst>
          </p:nvPr>
        </p:nvGraphicFramePr>
        <p:xfrm>
          <a:off x="335360" y="1428736"/>
          <a:ext cx="6336708" cy="416050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4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8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17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82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6673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UT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</a:rPr>
                        <a:t>Working Days (Pry)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</a:rPr>
                        <a:t>Working Days (U.Pry)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5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</a:rPr>
                        <a:t>PAB Approval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</a:rPr>
                        <a:t>Coverage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</a:rPr>
                        <a:t>PAB Approval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</a:rPr>
                        <a:t>Coverage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8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DNH &amp; DD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99.58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99.58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133"/>
            <a:ext cx="12192000" cy="639534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lnSpc>
                <a:spcPct val="140000"/>
              </a:lnSpc>
              <a:spcBef>
                <a:spcPct val="0"/>
              </a:spcBef>
              <a:buNone/>
              <a:defRPr sz="2800" b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Engagement of Cook-cum-Helpers (Primary &amp; U. Primary)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312686"/>
              </p:ext>
            </p:extLst>
          </p:nvPr>
        </p:nvGraphicFramePr>
        <p:xfrm>
          <a:off x="407368" y="1844825"/>
          <a:ext cx="6480720" cy="295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77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PAB Approval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%age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5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DNH &amp; DD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57513903"/>
              </p:ext>
            </p:extLst>
          </p:nvPr>
        </p:nvGraphicFramePr>
        <p:xfrm>
          <a:off x="7032104" y="1432652"/>
          <a:ext cx="4550296" cy="4660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342436F-A003-49D2-BDA8-A65B203CD7B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63352" y="6351589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Ministry of HRD, Govt. of India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0119"/>
            <a:ext cx="12192000" cy="639534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lnSpc>
                <a:spcPct val="140000"/>
              </a:lnSpc>
              <a:spcBef>
                <a:spcPct val="0"/>
              </a:spcBef>
              <a:buNone/>
              <a:defRPr sz="2800" b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Procurement of Kitchen Devices (Primary &amp; U. Primary)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992365"/>
              </p:ext>
            </p:extLst>
          </p:nvPr>
        </p:nvGraphicFramePr>
        <p:xfrm>
          <a:off x="407368" y="1611700"/>
          <a:ext cx="6301724" cy="3833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76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Kitchen Devices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Sanctioned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Procured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%age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7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New Kitchen Devices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7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Replacement of Kitchen devices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4142045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692904897"/>
              </p:ext>
            </p:extLst>
          </p:nvPr>
        </p:nvGraphicFramePr>
        <p:xfrm>
          <a:off x="7032104" y="1143390"/>
          <a:ext cx="4391918" cy="4724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342436F-A003-49D2-BDA8-A65B203CD7B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375008" y="6347825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Ministry of HRD, Govt. of India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3133"/>
            <a:ext cx="12192000" cy="639534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>
              <a:lnSpc>
                <a:spcPct val="140000"/>
              </a:lnSpc>
              <a:spcBef>
                <a:spcPct val="0"/>
              </a:spcBef>
              <a:buNone/>
              <a:defRPr sz="2800" b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Construction of Kitchen-cum-Stores (Primary &amp; U. Primary)</a:t>
            </a:r>
          </a:p>
        </p:txBody>
      </p:sp>
      <p:graphicFrame>
        <p:nvGraphicFramePr>
          <p:cNvPr id="7" name="Chart 6" descr="76%"/>
          <p:cNvGraphicFramePr/>
          <p:nvPr>
            <p:extLst>
              <p:ext uri="{D42A27DB-BD31-4B8C-83A1-F6EECF244321}">
                <p14:modId xmlns:p14="http://schemas.microsoft.com/office/powerpoint/2010/main" val="2292585346"/>
              </p:ext>
            </p:extLst>
          </p:nvPr>
        </p:nvGraphicFramePr>
        <p:xfrm>
          <a:off x="7104112" y="974248"/>
          <a:ext cx="4412248" cy="4903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342436F-A003-49D2-BDA8-A65B203CD7B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738671"/>
              </p:ext>
            </p:extLst>
          </p:nvPr>
        </p:nvGraphicFramePr>
        <p:xfrm>
          <a:off x="490735" y="1620589"/>
          <a:ext cx="6325346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6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Sanctioned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Constructed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%age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DNH &amp; DD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446543" y="6389455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Ministry of HRD, Govt. of India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1248100-27E9-4907-AE90-1A4AD48BD333}"/>
              </a:ext>
            </a:extLst>
          </p:cNvPr>
          <p:cNvSpPr txBox="1">
            <a:spLocks/>
          </p:cNvSpPr>
          <p:nvPr/>
        </p:nvSpPr>
        <p:spPr bwMode="auto">
          <a:xfrm>
            <a:off x="0" y="-123575"/>
            <a:ext cx="12288688" cy="769441"/>
          </a:xfrm>
          <a:prstGeom prst="rect">
            <a:avLst/>
          </a:prstGeom>
          <a:solidFill>
            <a:srgbClr val="558E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FFFF"/>
                </a:solidFill>
              </a:rPr>
              <a:t>Setting up  of School Nutrition Gardens (SNG)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43E6CDC-8159-4A9E-AE0C-A43A7BA31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265367"/>
              </p:ext>
            </p:extLst>
          </p:nvPr>
        </p:nvGraphicFramePr>
        <p:xfrm>
          <a:off x="407368" y="1988840"/>
          <a:ext cx="6624736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6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0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46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No. of Schools</a:t>
                      </a:r>
                    </a:p>
                  </a:txBody>
                  <a:tcPr marL="9527" marR="9527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No. of schools</a:t>
                      </a:r>
                      <a:r>
                        <a:rPr lang="en-US" sz="3200" b="0" i="0" u="none" strike="noStrike" baseline="0" dirty="0">
                          <a:solidFill>
                            <a:schemeClr val="bg1"/>
                          </a:solidFill>
                          <a:latin typeface="Calibri"/>
                        </a:rPr>
                        <a:t> having SNG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7" marR="9527" marT="95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7" marR="9527" marT="953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600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82" name="Slide Number Placeholder 7">
            <a:extLst>
              <a:ext uri="{FF2B5EF4-FFF2-40B4-BE49-F238E27FC236}">
                <a16:creationId xmlns:a16="http://schemas.microsoft.com/office/drawing/2014/main" id="{401191A4-1714-45B4-9838-BF1BDA81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E8B2CD-757E-485D-83DC-F9ED61FD144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CD851985-D278-4E65-92E8-E8438E20C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36" y="6351589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9BEEABE-172A-4A30-9F2D-6326E709D2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820550"/>
              </p:ext>
            </p:extLst>
          </p:nvPr>
        </p:nvGraphicFramePr>
        <p:xfrm>
          <a:off x="7608168" y="1079706"/>
          <a:ext cx="3744416" cy="4941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6860</TotalTime>
  <Words>1233</Words>
  <Application>Microsoft Office PowerPoint</Application>
  <PresentationFormat>Widescreen</PresentationFormat>
  <Paragraphs>386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 Narrow</vt:lpstr>
      <vt:lpstr>Calibri</vt:lpstr>
      <vt:lpstr>Cambria</vt:lpstr>
      <vt:lpstr>Chiller</vt:lpstr>
      <vt:lpstr>Constantia</vt:lpstr>
      <vt:lpstr>Times New Roman</vt:lpstr>
      <vt:lpstr>Wingdings</vt:lpstr>
      <vt:lpstr>Office Theme</vt:lpstr>
      <vt:lpstr>1_Office Theme</vt:lpstr>
      <vt:lpstr>2_Office Theme</vt:lpstr>
      <vt:lpstr> PAB - MDM Meeting  for Review of Implementation of MDMS in  UT Administration of Dadra &amp; Nagar Haveli and Daman &amp; Diu   on 12-05-2020  </vt:lpstr>
      <vt:lpstr>Best Practices</vt:lpstr>
      <vt:lpstr>Issues</vt:lpstr>
      <vt:lpstr>Coverage of Children (Primary &amp; U. Primary)</vt:lpstr>
      <vt:lpstr>Working Days (Primary &amp; U. Primary)</vt:lpstr>
      <vt:lpstr>PowerPoint Presentation</vt:lpstr>
      <vt:lpstr>PowerPoint Presentation</vt:lpstr>
      <vt:lpstr>PowerPoint Presentation</vt:lpstr>
      <vt:lpstr>PowerPoint Presentation</vt:lpstr>
      <vt:lpstr>Health Component - Performance</vt:lpstr>
      <vt:lpstr>PowerPoint Presentation</vt:lpstr>
      <vt:lpstr>PowerPoint Presentation</vt:lpstr>
      <vt:lpstr>Performance Grading Index (PGI)</vt:lpstr>
      <vt:lpstr>Performance Score Card</vt:lpstr>
      <vt:lpstr>Social  Audit </vt:lpstr>
      <vt:lpstr>Proposals and Recommendations  </vt:lpstr>
      <vt:lpstr>PowerPoint Presentation</vt:lpstr>
      <vt:lpstr>Recommendations of Central Assistance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 - MDM Meeting  for Review of Implementation of MDMS in UTs 06.05.2018</dc:title>
  <dc:creator>Admin</dc:creator>
  <cp:lastModifiedBy>dinesh pradhan</cp:lastModifiedBy>
  <cp:revision>421</cp:revision>
  <cp:lastPrinted>2019-05-17T07:35:00Z</cp:lastPrinted>
  <dcterms:created xsi:type="dcterms:W3CDTF">2019-05-02T15:56:32Z</dcterms:created>
  <dcterms:modified xsi:type="dcterms:W3CDTF">2020-06-21T09:40:01Z</dcterms:modified>
</cp:coreProperties>
</file>