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309" r:id="rId3"/>
    <p:sldId id="312" r:id="rId4"/>
    <p:sldId id="259" r:id="rId5"/>
    <p:sldId id="291" r:id="rId6"/>
    <p:sldId id="261" r:id="rId7"/>
    <p:sldId id="262" r:id="rId8"/>
    <p:sldId id="264" r:id="rId9"/>
    <p:sldId id="313" r:id="rId10"/>
    <p:sldId id="314" r:id="rId11"/>
    <p:sldId id="317" r:id="rId12"/>
    <p:sldId id="289" r:id="rId13"/>
    <p:sldId id="263" r:id="rId14"/>
    <p:sldId id="307" r:id="rId15"/>
    <p:sldId id="302" r:id="rId16"/>
    <p:sldId id="296" r:id="rId17"/>
    <p:sldId id="322" r:id="rId18"/>
    <p:sldId id="320" r:id="rId19"/>
    <p:sldId id="323" r:id="rId20"/>
    <p:sldId id="30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626" autoAdjust="0"/>
  </p:normalViewPr>
  <p:slideViewPr>
    <p:cSldViewPr>
      <p:cViewPr varScale="1">
        <p:scale>
          <a:sx n="64" d="100"/>
          <a:sy n="64" d="100"/>
        </p:scale>
        <p:origin x="12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aseline="0"/>
            </a:pPr>
            <a:r>
              <a:rPr lang="en-IN" sz="1600" baseline="0" dirty="0"/>
              <a:t>% coverage against approval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817795275590551"/>
          <c:y val="0.1674317650060119"/>
          <c:w val="0.81515538057742787"/>
          <c:h val="0.58498775451607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11040515849597E-17"/>
                  <c:y val="-6.039409850842820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71-4B25-B7DD-1EF97E03F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1-4B25-B7DD-1EF97E03F0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coverage (U. 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11994750656168E-2"/>
                  <c:y val="-1.169106551610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1-4B25-B7DD-1EF97E03F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1-4B25-B7DD-1EF97E03F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2640"/>
        <c:axId val="8514176"/>
      </c:barChart>
      <c:catAx>
        <c:axId val="851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14176"/>
        <c:crosses val="autoZero"/>
        <c:auto val="1"/>
        <c:lblAlgn val="ctr"/>
        <c:lblOffset val="100"/>
        <c:noMultiLvlLbl val="0"/>
      </c:catAx>
      <c:valAx>
        <c:axId val="851417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51264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IN" sz="1400" b="1" i="0" baseline="0" dirty="0">
                <a:effectLst/>
              </a:rPr>
              <a:t>% of coverage against approval</a:t>
            </a:r>
            <a:endParaRPr lang="en-IN" sz="1400" baseline="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371156924886464"/>
          <c:y val="0.10670426171986391"/>
          <c:w val="0.75799245270689708"/>
          <c:h val="0.6414720177571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774278215223096E-2"/>
                  <c:y val="4.0008298837174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D8-4502-8086-1081DB44F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0.93830000000000002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8-4502-8086-1081DB44F7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coverage (U.Pry)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181685622630572E-2"/>
                  <c:y val="2.6987028127130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8-4502-8086-1081DB44F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0.93830000000000002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D8-4502-8086-1081DB44F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7824"/>
        <c:axId val="8643712"/>
      </c:barChart>
      <c:catAx>
        <c:axId val="863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43712"/>
        <c:crosses val="autoZero"/>
        <c:auto val="1"/>
        <c:lblAlgn val="ctr"/>
        <c:lblOffset val="100"/>
        <c:noMultiLvlLbl val="0"/>
      </c:catAx>
      <c:valAx>
        <c:axId val="864371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637824"/>
        <c:crosses val="autoZero"/>
        <c:crossBetween val="between"/>
        <c:minorUnit val="0.2"/>
      </c:valAx>
    </c:plotArea>
    <c:legend>
      <c:legendPos val="r"/>
      <c:layout>
        <c:manualLayout>
          <c:xMode val="edge"/>
          <c:yMode val="edge"/>
          <c:x val="0.13715353786170914"/>
          <c:y val="0.87371738176440639"/>
          <c:w val="0.74967599883347913"/>
          <c:h val="7.9608228668032605E-2"/>
        </c:manualLayout>
      </c:layout>
      <c:overlay val="0"/>
      <c:txPr>
        <a:bodyPr/>
        <a:lstStyle/>
        <a:p>
          <a:pPr>
            <a:defRPr sz="12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US" sz="1600" dirty="0"/>
              <a:t>% CCH engaged against PAB approval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735042735042739E-3"/>
                  <c:y val="-3.3890538272880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4-4462-BD03-22B1B02C42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0.83840000000000003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9-46A0-AB05-C3D649DE9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7280"/>
        <c:axId val="9938816"/>
      </c:barChart>
      <c:catAx>
        <c:axId val="993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38816"/>
        <c:crosses val="autoZero"/>
        <c:auto val="1"/>
        <c:lblAlgn val="ctr"/>
        <c:lblOffset val="100"/>
        <c:noMultiLvlLbl val="0"/>
      </c:catAx>
      <c:valAx>
        <c:axId val="99388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372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800"/>
            </a:pPr>
            <a:r>
              <a:rPr lang="en-US" sz="1800" dirty="0"/>
              <a:t>% procurement</a:t>
            </a:r>
            <a:r>
              <a:rPr lang="en-US" sz="1800" baseline="0" dirty="0"/>
              <a:t> of kitchen devices against sanctioned 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376085200888349"/>
          <c:y val="0.25014333169291342"/>
          <c:w val="0.76777760952957808"/>
          <c:h val="0.6413000328083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025641025641083E-2"/>
                  <c:y val="-3.6013369422572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BF-46DE-A203-D65425E91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2-4B78-8990-746DBA7A7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4864"/>
        <c:axId val="10246400"/>
      </c:barChart>
      <c:catAx>
        <c:axId val="1024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400" b="1"/>
            </a:pPr>
            <a:endParaRPr lang="en-US"/>
          </a:p>
        </c:txPr>
        <c:crossAx val="10246400"/>
        <c:crosses val="autoZero"/>
        <c:auto val="1"/>
        <c:lblAlgn val="ctr"/>
        <c:lblOffset val="100"/>
        <c:noMultiLvlLbl val="0"/>
      </c:catAx>
      <c:valAx>
        <c:axId val="102464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244864"/>
        <c:crosses val="autoZero"/>
        <c:crossBetween val="between"/>
        <c:min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US" sz="1600" dirty="0"/>
              <a:t>% Construction of Kitchen-cum-stores against sanctioned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Procurement of KDs against PAB approval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333333333333395E-2"/>
                  <c:y val="-4.42708333333333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US" sz="1400" b="1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8F-4164-9C79-B8DD9565B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0.36509999999999998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3-4803-94F3-41ADB7623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0128"/>
        <c:axId val="10334208"/>
      </c:barChart>
      <c:catAx>
        <c:axId val="1032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400" b="1"/>
            </a:pPr>
            <a:endParaRPr lang="en-US"/>
          </a:p>
        </c:txPr>
        <c:crossAx val="10334208"/>
        <c:crosses val="autoZero"/>
        <c:auto val="1"/>
        <c:lblAlgn val="ctr"/>
        <c:lblOffset val="100"/>
        <c:noMultiLvlLbl val="0"/>
      </c:catAx>
      <c:valAx>
        <c:axId val="103342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32012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/>
              <a:t>%</a:t>
            </a:r>
            <a:r>
              <a:rPr lang="en-IN" b="1" baseline="0" dirty="0"/>
              <a:t> schools data entered</a:t>
            </a:r>
            <a:endParaRPr lang="en-IN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567081288751983E-2"/>
          <c:y val="0.1895783456973863"/>
          <c:w val="0.9331478945566587"/>
          <c:h val="0.58457693967879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9.66183574879227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0-4064-85FC-B677DBCBC5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7.2463768115942394E-3"/>
                  <c:y val="2.6317518162714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30-4064-85FC-B677DBCBC5B9}"/>
                </c:ext>
              </c:extLst>
            </c:dLbl>
            <c:dLbl>
              <c:idx val="2"/>
              <c:layout>
                <c:manualLayout>
                  <c:x val="1.20772946859902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30-4064-85FC-B677DBCBC5B9}"/>
                </c:ext>
              </c:extLst>
            </c:dLbl>
            <c:dLbl>
              <c:idx val="3"/>
              <c:layout>
                <c:manualLayout>
                  <c:x val="6.0386473429952028E-3"/>
                  <c:y val="-1.31587590813570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28213321160944E-2"/>
                      <c:h val="4.37133976682678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530-4064-85FC-B677DBCBC5B9}"/>
                </c:ext>
              </c:extLst>
            </c:dLbl>
            <c:dLbl>
              <c:idx val="5"/>
              <c:layout>
                <c:manualLayout>
                  <c:x val="1.0869565217391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30-4064-85FC-B677DBCBC5B9}"/>
                </c:ext>
              </c:extLst>
            </c:dLbl>
            <c:dLbl>
              <c:idx val="6"/>
              <c:layout>
                <c:manualLayout>
                  <c:x val="7.2463768115942394E-3"/>
                  <c:y val="7.895255448814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0-4064-85FC-B677DBCBC5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Daily (AMS) : Average (Apr, 2019-Mar, 2020)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30-4064-85FC-B677DBCBC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6"/>
        <c:overlap val="-19"/>
        <c:axId val="220243072"/>
        <c:axId val="220244608"/>
      </c:barChart>
      <c:catAx>
        <c:axId val="2202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4608"/>
        <c:crosses val="autoZero"/>
        <c:auto val="1"/>
        <c:lblAlgn val="ctr"/>
        <c:lblOffset val="100"/>
        <c:noMultiLvlLbl val="0"/>
      </c:catAx>
      <c:valAx>
        <c:axId val="220244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3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647130740916076"/>
          <c:y val="0.25260591979883229"/>
          <c:w val="0.47792679441230401"/>
          <c:h val="0.57766324466931185"/>
        </c:manualLayout>
      </c:layout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dLbls>
            <c:dLbl>
              <c:idx val="0"/>
              <c:layout>
                <c:manualLayout>
                  <c:x val="2.205882778655778E-2"/>
                  <c:y val="-4.9711101313981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F6-418D-A236-E06014A605A5}"/>
                </c:ext>
              </c:extLst>
            </c:dLbl>
            <c:dLbl>
              <c:idx val="1"/>
              <c:layout>
                <c:manualLayout>
                  <c:x val="0.12254904325865444"/>
                  <c:y val="2.572259661252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F6-418D-A236-E06014A605A5}"/>
                </c:ext>
              </c:extLst>
            </c:dLbl>
            <c:dLbl>
              <c:idx val="2"/>
              <c:layout>
                <c:manualLayout>
                  <c:x val="0.17401964142728898"/>
                  <c:y val="4.1182933400513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F6-418D-A236-E06014A605A5}"/>
                </c:ext>
              </c:extLst>
            </c:dLbl>
            <c:dLbl>
              <c:idx val="3"/>
              <c:layout>
                <c:manualLayout>
                  <c:x val="0.15196081364073138"/>
                  <c:y val="6.5028661254438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F6-418D-A236-E06014A605A5}"/>
                </c:ext>
              </c:extLst>
            </c:dLbl>
            <c:dLbl>
              <c:idx val="4"/>
              <c:layout>
                <c:manualLayout>
                  <c:x val="0.16421571796659679"/>
                  <c:y val="-1.30057322508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F6-418D-A236-E06014A605A5}"/>
                </c:ext>
              </c:extLst>
            </c:dLbl>
            <c:dLbl>
              <c:idx val="5"/>
              <c:layout>
                <c:manualLayout>
                  <c:x val="0.19973697037870267"/>
                  <c:y val="-6.046008933483565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582489688788908E-2"/>
                      <c:h val="8.45136488881385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DF6-418D-A236-E06014A605A5}"/>
                </c:ext>
              </c:extLst>
            </c:dLbl>
            <c:dLbl>
              <c:idx val="6"/>
              <c:layout>
                <c:manualLayout>
                  <c:x val="0.27226902887139109"/>
                  <c:y val="4.67463076733995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1991657292838395"/>
                      <c:h val="8.35817089852835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DF6-418D-A236-E06014A605A5}"/>
                </c:ext>
              </c:extLst>
            </c:dLbl>
            <c:dLbl>
              <c:idx val="7"/>
              <c:layout>
                <c:manualLayout>
                  <c:x val="-1.0027599588466898E-2"/>
                  <c:y val="5.8200547239658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3491451191032"/>
                      <c:h val="5.52499784229887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DF6-418D-A236-E06014A605A5}"/>
                </c:ext>
              </c:extLst>
            </c:dLbl>
            <c:dLbl>
              <c:idx val="8"/>
              <c:layout>
                <c:manualLayout>
                  <c:x val="-8.5464659261413375E-2"/>
                  <c:y val="-5.7814726951669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F6-418D-A236-E06014A605A5}"/>
                </c:ext>
              </c:extLst>
            </c:dLbl>
            <c:dLbl>
              <c:idx val="9"/>
              <c:layout>
                <c:manualLayout>
                  <c:x val="-0.34068634025905903"/>
                  <c:y val="0.11293547657203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F6-418D-A236-E06014A605A5}"/>
                </c:ext>
              </c:extLst>
            </c:dLbl>
            <c:dLbl>
              <c:idx val="10"/>
              <c:layout>
                <c:manualLayout>
                  <c:x val="-0.23563545181852269"/>
                  <c:y val="1.05769551040191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03178632696199"/>
                      <c:h val="6.70998397469541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DF6-418D-A236-E06014A605A5}"/>
                </c:ext>
              </c:extLst>
            </c:dLbl>
            <c:dLbl>
              <c:idx val="11"/>
              <c:layout>
                <c:manualLayout>
                  <c:x val="-0.31519225721784777"/>
                  <c:y val="-1.404502576789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45329481024277E-2"/>
                      <c:h val="7.59872357399281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DF6-418D-A236-E06014A605A5}"/>
                </c:ext>
              </c:extLst>
            </c:dLbl>
            <c:dLbl>
              <c:idx val="12"/>
              <c:layout>
                <c:manualLayout>
                  <c:x val="-0.24584360927968374"/>
                  <c:y val="3.9090079939910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DF6-418D-A236-E06014A605A5}"/>
                </c:ext>
              </c:extLst>
            </c:dLbl>
            <c:dLbl>
              <c:idx val="13"/>
              <c:layout>
                <c:manualLayout>
                  <c:x val="-0.26074015748031498"/>
                  <c:y val="2.001993896563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09061218361356"/>
                      <c:h val="8.7837097063893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DF6-418D-A236-E06014A605A5}"/>
                </c:ext>
              </c:extLst>
            </c:dLbl>
            <c:dLbl>
              <c:idx val="14"/>
              <c:layout>
                <c:manualLayout>
                  <c:x val="-0.19362748834867385"/>
                  <c:y val="-5.3895875175240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DF6-418D-A236-E06014A60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Institutions  </c:v>
                </c:pt>
                <c:pt idx="1">
                  <c:v>Children </c:v>
                </c:pt>
                <c:pt idx="2">
                  <c:v>Working Days </c:v>
                </c:pt>
                <c:pt idx="3">
                  <c:v>Food Grain</c:v>
                </c:pt>
                <c:pt idx="4">
                  <c:v>Cooking Cost</c:v>
                </c:pt>
                <c:pt idx="5">
                  <c:v>CCH Engaged </c:v>
                </c:pt>
                <c:pt idx="6">
                  <c:v>CCH Honorarium</c:v>
                </c:pt>
                <c:pt idx="7">
                  <c:v>TA</c:v>
                </c:pt>
                <c:pt idx="8">
                  <c:v>MME</c:v>
                </c:pt>
                <c:pt idx="9">
                  <c:v>Kitchen cum Store</c:v>
                </c:pt>
                <c:pt idx="10">
                  <c:v>Kitchen Devices</c:v>
                </c:pt>
                <c:pt idx="11">
                  <c:v>Health Check-up </c:v>
                </c:pt>
                <c:pt idx="12">
                  <c:v>Annual Data Entry </c:v>
                </c:pt>
                <c:pt idx="13">
                  <c:v>Monthly Data Entry 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10</c:v>
                </c:pt>
                <c:pt idx="1">
                  <c:v>9.8000000000000007</c:v>
                </c:pt>
                <c:pt idx="2">
                  <c:v>9.4</c:v>
                </c:pt>
                <c:pt idx="3">
                  <c:v>9.1999999999999993</c:v>
                </c:pt>
                <c:pt idx="4">
                  <c:v>9.1999999999999993</c:v>
                </c:pt>
                <c:pt idx="5">
                  <c:v>8.4</c:v>
                </c:pt>
                <c:pt idx="6">
                  <c:v>8.4</c:v>
                </c:pt>
                <c:pt idx="7">
                  <c:v>9</c:v>
                </c:pt>
                <c:pt idx="8">
                  <c:v>10</c:v>
                </c:pt>
                <c:pt idx="9">
                  <c:v>3.7</c:v>
                </c:pt>
                <c:pt idx="10">
                  <c:v>7.4</c:v>
                </c:pt>
                <c:pt idx="11">
                  <c:v>4.5999999999999996</c:v>
                </c:pt>
                <c:pt idx="12">
                  <c:v>10</c:v>
                </c:pt>
                <c:pt idx="1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DF6-418D-A236-E06014A605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8755200"/>
        <c:axId val="148756736"/>
      </c:radarChart>
      <c:catAx>
        <c:axId val="14875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756736"/>
        <c:crosses val="autoZero"/>
        <c:auto val="1"/>
        <c:lblAlgn val="ctr"/>
        <c:lblOffset val="100"/>
        <c:noMultiLvlLbl val="0"/>
      </c:catAx>
      <c:valAx>
        <c:axId val="148756736"/>
        <c:scaling>
          <c:orientation val="minMax"/>
        </c:scaling>
        <c:delete val="0"/>
        <c:axPos val="l"/>
        <c:majorGridlines>
          <c:spPr>
            <a:ln>
              <a:solidFill>
                <a:prstClr val="black"/>
              </a:solidFill>
            </a:ln>
            <a:effectLst/>
          </c:spPr>
        </c:majorGridlines>
        <c:numFmt formatCode="0.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487552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477260-0233-493B-A4BB-4030CAB214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63E6C-F22E-40F5-82DC-C432D647C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DAE4B7B-3C73-41EA-8D2B-AE470CA87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0A4FB2-E49B-487E-9250-887FEAC78A02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6356241-54D7-4D7B-8E81-E06A48A6A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B7E67CA-8B86-413D-9338-9EE69CBA0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372F10D-EBC4-4190-9263-215A49D0A8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397D4E3-C4C7-480B-8188-5C45A3C637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C108E8F-49E7-40BB-9B46-10528ECA36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00B86-E33E-4F61-AEB6-32E6D1ED4CB3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30A41685-ADD5-456F-97BD-785BCEDE0A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51B6420-E2C8-4B86-B120-48620556AD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26F3B83-4D41-4759-94E8-37171F3CCD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A05A36-007F-4873-B7C6-A329E7343456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BC4E7C22-8CD1-4BDC-8DE6-C053686134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4F6B08B5-E083-4817-965B-129E0C30AC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2CFD3D4-91B2-44AE-AE3C-B8922860F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335B23-6232-458C-815F-39B8DD955A0E}" type="slidenum">
              <a:rPr lang="en-US" altLang="en-US" smtClean="0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B63CEBAF-2E75-4868-B528-EF71DF1D42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7EEC86DA-01BE-4CD8-8EE7-062791309E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89BEFC9-DAD7-4822-B79D-F37EA59A1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FBEABA-B7D2-4D24-B546-56269E02F92E}" type="slidenum">
              <a:rPr lang="en-US" altLang="en-US" smtClean="0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3899-28D8-4E3A-AA40-6B00B335681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3536-C3F0-4438-8EE8-768A33D73DB6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351-96F5-4F9F-B519-23F1B5137B42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BA72-0D57-432C-9742-262A047FE6D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E51D-9295-4AF1-B0DA-98C79C32FF29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2963-3F0B-48B1-86D2-2353C87E0822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06-BB09-4747-BA5E-30656F63C3C1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4411-2128-450E-ACF6-63CF1B660A1C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8B2C-5943-4E16-823D-509C441BF33A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633A-F881-473F-A696-501256B0AD7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F284-3680-44FE-8D4B-4F2AD5EB5147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9E99-0335-4359-AB5C-BEAA8E8624B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11">
            <a:extLst>
              <a:ext uri="{FF2B5EF4-FFF2-40B4-BE49-F238E27FC236}">
                <a16:creationId xmlns:a16="http://schemas.microsoft.com/office/drawing/2014/main" id="{C043577C-3054-4D4D-BCC4-52F43905A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3D2CA4-7124-44EA-9B73-5F4A1D012A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ED8750-08D7-488C-9C49-F1262A7458F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52400" y="914400"/>
            <a:ext cx="8686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6CB880F1-E988-4F86-B31C-1E2B107AD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027750" y="31750"/>
            <a:ext cx="1116250" cy="137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BD3CBA1-0A3D-4EE5-A1F9-F6F80106C4BC}"/>
              </a:ext>
            </a:extLst>
          </p:cNvPr>
          <p:cNvSpPr/>
          <p:nvPr/>
        </p:nvSpPr>
        <p:spPr>
          <a:xfrm>
            <a:off x="685800" y="0"/>
            <a:ext cx="7848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Mid Day Meal Scheme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95400" cy="159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654050"/>
            <a:ext cx="5791200" cy="8874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PAB - MDM Meeting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  <a:t>Review of Implementation of MDMS in 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lang="en-US" altLang="en-US" sz="2000" b="1" dirty="0">
                <a:solidFill>
                  <a:srgbClr val="558ED5"/>
                </a:solidFill>
                <a:ea typeface="+mj-ea"/>
                <a:cs typeface="+mj-cs"/>
              </a:rPr>
              <a:t>Manipur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  <a:t>on 12.06.2020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altLang="en-US" sz="2000" b="1" i="1" u="sng" strike="noStrike" kern="1200" cap="none" spc="0" normalizeH="0" baseline="0" noProof="0" dirty="0">
              <a:ln>
                <a:noFill/>
              </a:ln>
              <a:solidFill>
                <a:srgbClr val="558ED5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C79C34-5374-458B-8BAE-D76D49C52D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b="3311"/>
          <a:stretch/>
        </p:blipFill>
        <p:spPr>
          <a:xfrm>
            <a:off x="0" y="1667480"/>
            <a:ext cx="9144000" cy="5190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D066785-3A40-442A-9609-6B94093B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3817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rgbClr val="FFFFFF"/>
                </a:solidFill>
              </a:rPr>
              <a:t>Health Component - Performance</a:t>
            </a:r>
          </a:p>
        </p:txBody>
      </p:sp>
      <p:graphicFrame>
        <p:nvGraphicFramePr>
          <p:cNvPr id="12291" name="Chart 8">
            <a:extLst>
              <a:ext uri="{FF2B5EF4-FFF2-40B4-BE49-F238E27FC236}">
                <a16:creationId xmlns:a16="http://schemas.microsoft.com/office/drawing/2014/main" id="{A1E665EF-0A58-4891-B0F6-F9DDDEC90B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019744"/>
              </p:ext>
            </p:extLst>
          </p:nvPr>
        </p:nvGraphicFramePr>
        <p:xfrm>
          <a:off x="4868863" y="1162050"/>
          <a:ext cx="4052887" cy="520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Chart" r:id="rId3" imgW="4006788" imgH="5143500" progId="Excel.Chart.8">
                  <p:embed/>
                </p:oleObj>
              </mc:Choice>
              <mc:Fallback>
                <p:oleObj name="Chart" r:id="rId3" imgW="4006788" imgH="5143500" progId="Excel.Chart.8">
                  <p:embed/>
                  <p:pic>
                    <p:nvPicPr>
                      <p:cNvPr id="12291" name="Chart 8">
                        <a:extLst>
                          <a:ext uri="{FF2B5EF4-FFF2-40B4-BE49-F238E27FC236}">
                            <a16:creationId xmlns:a16="http://schemas.microsoft.com/office/drawing/2014/main" id="{A1E665EF-0A58-4891-B0F6-F9DDDEC90B9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162050"/>
                        <a:ext cx="4052887" cy="520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22DE2A0A-4028-438B-97E9-543E4607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97EFD0-0728-4AEB-A0A2-ADF4ED17BC4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3C5A8D54-26EE-41C7-8502-EC8BFD217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ED4697F-DD14-45FD-8D5C-D8E219D0A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865662"/>
              </p:ext>
            </p:extLst>
          </p:nvPr>
        </p:nvGraphicFramePr>
        <p:xfrm>
          <a:off x="107950" y="1646238"/>
          <a:ext cx="4591050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8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Details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Institutions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Children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26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in State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3476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169803</a:t>
                      </a: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115">
                <a:tc>
                  <a:txBody>
                    <a:bodyPr/>
                    <a:lstStyle/>
                    <a:p>
                      <a:r>
                        <a:rPr lang="en-US" sz="1800" dirty="0"/>
                        <a:t>Health</a:t>
                      </a:r>
                      <a:r>
                        <a:rPr lang="en-US" sz="1800" baseline="0" dirty="0"/>
                        <a:t> Check-up</a:t>
                      </a:r>
                      <a:endParaRPr lang="en-IN" sz="1800" dirty="0"/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78106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115">
                <a:tc>
                  <a:txBody>
                    <a:bodyPr/>
                    <a:lstStyle/>
                    <a:p>
                      <a:r>
                        <a:rPr lang="en-US" sz="1800" dirty="0"/>
                        <a:t>IFA Distribution</a:t>
                      </a:r>
                      <a:endParaRPr lang="en-IN" sz="1800" dirty="0"/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151147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2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Deworming Tablets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169803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A3FAFDC6-A213-487F-99BC-6FD26FE98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950" y="765175"/>
            <a:ext cx="4181475" cy="5956300"/>
          </a:xfrm>
        </p:spPr>
        <p:txBody>
          <a:bodyPr/>
          <a:lstStyle/>
          <a:p>
            <a:pPr algn="just"/>
            <a:r>
              <a:rPr lang="en-US" altLang="en-US" sz="2200"/>
              <a:t>MHRD issued guidelines to ensure quality, safety and hygiene under MDMS in 2015 </a:t>
            </a:r>
          </a:p>
          <a:p>
            <a:pPr lvl="1" algn="just"/>
            <a:r>
              <a:rPr lang="en-US" altLang="en-US" sz="2200"/>
              <a:t>Testing of meals by NABL accredited laboratories.</a:t>
            </a:r>
          </a:p>
          <a:p>
            <a:pPr lvl="1"/>
            <a:r>
              <a:rPr lang="en-US" altLang="en-US" sz="2200"/>
              <a:t>Mandatory tasting of the meal by 2-3 adults including at least one teacher. </a:t>
            </a:r>
          </a:p>
          <a:p>
            <a:pPr algn="just"/>
            <a:r>
              <a:rPr lang="en-US" altLang="en-US" sz="2200"/>
              <a:t>MDM Rules 2015 mandates collection of samples once a month from randomly selected schools or centralized kitchens for testing. </a:t>
            </a:r>
          </a:p>
          <a:p>
            <a:pPr algn="just"/>
            <a:r>
              <a:rPr lang="en-US" altLang="en-US" sz="2200"/>
              <a:t>Testing may also be done through FSSAI accredited laboratories.</a:t>
            </a:r>
            <a:endParaRPr lang="en-IN" altLang="en-US" sz="2200"/>
          </a:p>
          <a:p>
            <a:endParaRPr lang="en-IN" altLang="en-US" sz="220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140B45-C5FD-4D5F-A251-AA8B627CEF9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3438" y="1628775"/>
          <a:ext cx="4316412" cy="217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44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No. of samples </a:t>
                      </a:r>
                    </a:p>
                  </a:txBody>
                  <a:tcPr marL="91443" marR="91443" marT="45702" marB="45702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Result </a:t>
                      </a:r>
                    </a:p>
                    <a:p>
                      <a:pPr algn="ctr"/>
                      <a:r>
                        <a:rPr lang="en-IN" sz="1800" dirty="0"/>
                        <a:t>(No. of samples)</a:t>
                      </a:r>
                    </a:p>
                  </a:txBody>
                  <a:tcPr marL="91443" marR="91443" marT="45702" marB="45702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Collected </a:t>
                      </a:r>
                    </a:p>
                  </a:txBody>
                  <a:tcPr marL="91443" marR="91443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Tested</a:t>
                      </a:r>
                    </a:p>
                  </a:txBody>
                  <a:tcPr marL="91443" marR="91443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Meeting norms</a:t>
                      </a:r>
                    </a:p>
                  </a:txBody>
                  <a:tcPr marL="91443" marR="91443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Below norms</a:t>
                      </a:r>
                    </a:p>
                  </a:txBody>
                  <a:tcPr marL="91443" marR="91443"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551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0</a:t>
                      </a:r>
                    </a:p>
                  </a:txBody>
                  <a:tcPr marL="91443" marR="91443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0</a:t>
                      </a:r>
                    </a:p>
                  </a:txBody>
                  <a:tcPr marL="91443" marR="91443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NA</a:t>
                      </a:r>
                    </a:p>
                  </a:txBody>
                  <a:tcPr marL="91443" marR="91443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NA</a:t>
                      </a:r>
                    </a:p>
                  </a:txBody>
                  <a:tcPr marL="91443" marR="91443" marT="45702" marB="4570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5" name="Slide Number Placeholder 4">
            <a:extLst>
              <a:ext uri="{FF2B5EF4-FFF2-40B4-BE49-F238E27FC236}">
                <a16:creationId xmlns:a16="http://schemas.microsoft.com/office/drawing/2014/main" id="{F5D4CDC2-C26D-415C-BDFE-6554371D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8F8FA3-4B55-41F0-A644-5FFDA78A4A8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3336" name="Title 1">
            <a:extLst>
              <a:ext uri="{FF2B5EF4-FFF2-40B4-BE49-F238E27FC236}">
                <a16:creationId xmlns:a16="http://schemas.microsoft.com/office/drawing/2014/main" id="{8B4F97BF-103D-4FE4-9447-57AB8479E58F}"/>
              </a:ext>
            </a:extLst>
          </p:cNvPr>
          <p:cNvSpPr txBox="1">
            <a:spLocks/>
          </p:cNvSpPr>
          <p:nvPr/>
        </p:nvSpPr>
        <p:spPr bwMode="auto">
          <a:xfrm>
            <a:off x="0" y="23813"/>
            <a:ext cx="9144000" cy="638175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Testing of food samples</a:t>
            </a:r>
          </a:p>
        </p:txBody>
      </p:sp>
      <p:sp>
        <p:nvSpPr>
          <p:cNvPr id="13337" name="TextBox 1">
            <a:extLst>
              <a:ext uri="{FF2B5EF4-FFF2-40B4-BE49-F238E27FC236}">
                <a16:creationId xmlns:a16="http://schemas.microsoft.com/office/drawing/2014/main" id="{60AC0918-10FB-47A8-84E0-2EB0FDC6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005263"/>
            <a:ext cx="4181475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800">
                <a:solidFill>
                  <a:schemeClr val="bg1"/>
                </a:solidFill>
                <a:latin typeface="Arial" panose="020B0604020202020204" pitchFamily="34" charset="0"/>
              </a:rPr>
              <a:t>No accredited lab available in the State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61A6405-B9ED-4943-AEA9-440934F7F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144815"/>
              </p:ext>
            </p:extLst>
          </p:nvPr>
        </p:nvGraphicFramePr>
        <p:xfrm>
          <a:off x="714348" y="1142984"/>
          <a:ext cx="7886700" cy="482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39217FF-6C1A-4C7C-ADB3-B4B07E5577E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66786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IN" altLang="en-US" sz="3733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Status of implementation of MIS</a:t>
            </a:r>
            <a:r>
              <a:rPr lang="en-IN" altLang="en-US" sz="3733" b="1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IN" altLang="en-US" sz="3733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&amp; AMS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BE95-97FB-4365-8910-1F7DB99A68F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56482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5084"/>
            <a:ext cx="9144000" cy="5909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Grading Index (PGI)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346"/>
              </p:ext>
            </p:extLst>
          </p:nvPr>
        </p:nvGraphicFramePr>
        <p:xfrm>
          <a:off x="304800" y="4267200"/>
          <a:ext cx="8392162" cy="144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Score (children taking MDM)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(1.3.7) out of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Score (MDM</a:t>
                      </a:r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served days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(1.3.8) out of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35E4129-7DC4-4B16-ADC6-8C18574CFECE}"/>
              </a:ext>
            </a:extLst>
          </p:cNvPr>
          <p:cNvSpPr/>
          <p:nvPr/>
        </p:nvSpPr>
        <p:spPr>
          <a:xfrm>
            <a:off x="304801" y="914400"/>
            <a:ext cx="839216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Performance Grading Index (PGI)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No. 1.3.7 i.e. “% of elementary school’s children taking MDM against target approved in PAB – in Govt. and aided schools”.</a:t>
            </a:r>
          </a:p>
          <a:p>
            <a:pPr marL="342900" indent="-342900" algn="just">
              <a:buAutoNum type="arabicPeriod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 </a:t>
            </a:r>
            <a:r>
              <a:rPr lang="en-US" sz="2000" dirty="0"/>
              <a:t>1.3.8 i.e. </a:t>
            </a:r>
            <a:r>
              <a:rPr lang="en-US" sz="2000" dirty="0">
                <a:latin typeface="Arial" panose="020B0604020202020204" pitchFamily="34" charset="0"/>
              </a:rPr>
              <a:t>“% of days Mid Day Meal served against total working days – Govt. and aided elementary schools.”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204203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Performance Score Card – Manipur</a:t>
            </a:r>
          </a:p>
        </p:txBody>
      </p:sp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-76200" y="6475635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</a:rPr>
              <a:t>Ministry of HRD, Govt. of India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88741"/>
              </p:ext>
            </p:extLst>
          </p:nvPr>
        </p:nvGraphicFramePr>
        <p:xfrm>
          <a:off x="76200" y="833243"/>
          <a:ext cx="3886200" cy="541515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5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Component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PAB-Approval  (Target)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Achievement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Achievement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Institutions 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Children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150833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147072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Working Days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213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Food Grain Utilization (in MTs)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3804.20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3484.18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Cooking Cost     </a:t>
                      </a:r>
                    </a:p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(Rs. in </a:t>
                      </a:r>
                      <a:r>
                        <a:rPr lang="en-US" sz="1200" b="0" u="none" strike="noStrike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Lacs</a:t>
                      </a:r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1703.56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1560.23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CCH Engaged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7487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6277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CCH Honorarium (</a:t>
                      </a:r>
                      <a:r>
                        <a:rPr lang="en-US" sz="1200" b="0" u="none" strike="noStrike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748.70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625.98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  (Rs.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90.16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80.93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MME (Rs.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64.54</a:t>
                      </a:r>
                      <a:endParaRPr lang="en-IN" sz="1200" b="0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64.53</a:t>
                      </a:r>
                      <a:endParaRPr lang="en-IN" sz="1200" b="0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9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Kitchen cum Store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2966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200" b="0" i="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Kitchen Devices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No. of Children's  Health Check-up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169803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78106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Annual Data Entry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Monthly Data Entry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A48DA18-B781-452D-AC9E-99CF304212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294153"/>
              </p:ext>
            </p:extLst>
          </p:nvPr>
        </p:nvGraphicFramePr>
        <p:xfrm>
          <a:off x="9296400" y="990600"/>
          <a:ext cx="5334000" cy="4353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4C1D1-73BE-478F-869E-1E88DC47C5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317"/>
          <a:stretch/>
        </p:blipFill>
        <p:spPr>
          <a:xfrm>
            <a:off x="4000500" y="1607205"/>
            <a:ext cx="50673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97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9FB327-C773-4551-A7A2-B547E108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3817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chemeClr val="bg1"/>
                </a:solidFill>
              </a:rPr>
              <a:t>Social  Audit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1C00CE-8163-46E5-8A95-1B8D5D96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66750"/>
            <a:ext cx="8748713" cy="61245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Audit is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monitoring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a scheme by people’s active involvement.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covers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issues of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 and equality along with expenditure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 programme implementation.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Audit Units (SAU) under MNREGS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may be actively involved in conducting Social Audit of MDM in all districts.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Features and Benefits: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informs and educates people about their rights and entitlements.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provides a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platform for people to ask queries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express their needs and grievances.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promotes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people's participation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all stages of implementation of programme.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brings about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transparency and accountability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Govt. schemes.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strengthens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decentralised governance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State has </a:t>
            </a:r>
            <a:r>
              <a:rPr lang="en-GB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conducted Social Audit in any of the 16 districts in 2019-20.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9C14E917-D2D4-4CED-A278-366E0852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43B73-FEEE-4E85-ADBE-3A9FF317C48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42F776B-03A9-41BA-875D-C21E6C2D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3817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rgbClr val="FFFFFF"/>
                </a:solidFill>
              </a:rPr>
              <a:t>Proposals and Recommendations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D68118-B588-4672-9988-53EE40058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38352"/>
              </p:ext>
            </p:extLst>
          </p:nvPr>
        </p:nvGraphicFramePr>
        <p:xfrm>
          <a:off x="179388" y="708025"/>
          <a:ext cx="8785224" cy="5765784"/>
        </p:xfrm>
        <a:graphic>
          <a:graphicData uri="http://schemas.openxmlformats.org/drawingml/2006/table">
            <a:tbl>
              <a:tblPr/>
              <a:tblGrid>
                <a:gridCol w="56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4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N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PAB Approval 2019-20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State’s Proposal for 2020-21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Recommendations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117327</a:t>
                      </a:r>
                    </a:p>
                  </a:txBody>
                  <a:tcPr marL="7620" marR="7620" marT="7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116244</a:t>
                      </a:r>
                    </a:p>
                  </a:txBody>
                  <a:tcPr marL="7620" marR="7620" marT="7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116244</a:t>
                      </a:r>
                    </a:p>
                  </a:txBody>
                  <a:tcPr marL="7620" marR="7620" marT="7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33506</a:t>
                      </a:r>
                    </a:p>
                  </a:txBody>
                  <a:tcPr marL="7620" marR="7620" marT="7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33305</a:t>
                      </a:r>
                    </a:p>
                  </a:txBody>
                  <a:tcPr marL="7620" marR="7620" marT="7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33305</a:t>
                      </a:r>
                    </a:p>
                  </a:txBody>
                  <a:tcPr marL="7620" marR="7620" marT="7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(NCLP)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Pry &amp; </a:t>
                      </a:r>
                      <a:r>
                        <a:rPr lang="en-IN" sz="17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Upy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  <a:r>
                        <a:rPr lang="en-US" sz="1700" b="0" kern="1200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NCLP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2" marR="6858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Cook-cum-Helpers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7487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7487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7487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Stores (Repair)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(New)</a:t>
                      </a:r>
                      <a:endParaRPr lang="en-US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en-GB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GB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en-GB" sz="16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GB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(Rep.) 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1650</a:t>
                      </a: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**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1650</a:t>
                      </a:r>
                      <a:r>
                        <a:rPr lang="en-US" sz="1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**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A: Central Assistance (Rs in Lakh)</a:t>
                      </a:r>
                      <a:endParaRPr lang="en-US" sz="17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2429.04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2816.04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2816.04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40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11      MDM during</a:t>
                      </a:r>
                      <a:r>
                        <a:rPr lang="en-IN" sz="1700" b="0" kern="1200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Summer vacations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11.1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132461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132461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11.2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IN" sz="17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432" marR="45432" marT="6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432" marR="45432" marT="6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451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B: Summer Vacations: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Central Assistance (Rs in Lakh)</a:t>
                      </a:r>
                      <a:endParaRPr lang="en-US" sz="17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2450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(A+B) Total Central Assistance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(Rs in Lakh)</a:t>
                      </a:r>
                    </a:p>
                  </a:txBody>
                  <a:tcPr marL="45432" marR="45432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2429.04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3004.74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3004.74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E6EB6A9-2BF7-4514-AAAB-35B4A5C59860}"/>
              </a:ext>
            </a:extLst>
          </p:cNvPr>
          <p:cNvSpPr txBox="1"/>
          <p:nvPr/>
        </p:nvSpPr>
        <p:spPr>
          <a:xfrm>
            <a:off x="152400" y="64886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/>
              <a:t>Note: Already approved in 2016-17* and 2017-18** at old rate, recommended as per revised rate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C471D54-8649-45B8-93CB-0DF0641C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3817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chemeClr val="bg1"/>
                </a:solidFill>
              </a:rPr>
              <a:t>Mid Day Meal during Summer Vacations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E6F4DB-1E6F-40FC-B31E-2B36BD937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144670"/>
              </p:ext>
            </p:extLst>
          </p:nvPr>
        </p:nvGraphicFramePr>
        <p:xfrm>
          <a:off x="395288" y="1628775"/>
          <a:ext cx="8353425" cy="3095627"/>
        </p:xfrm>
        <a:graphic>
          <a:graphicData uri="http://schemas.openxmlformats.org/drawingml/2006/table">
            <a:tbl>
              <a:tblPr/>
              <a:tblGrid>
                <a:gridCol w="3804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MDM during</a:t>
                      </a:r>
                      <a:r>
                        <a:rPr lang="en-IN" sz="2400" b="0" kern="1200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Summer vacations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State’s Proposal for 2020-21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3" marR="45433" marT="63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45433" marR="45433" marT="63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132461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132461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(Upper Primary)</a:t>
                      </a: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432" marR="45432" marT="6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432" marR="45432" marT="6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Central Assistance (Rs in Lakh)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3" marR="45433" marT="6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7EE679D-3507-4082-8AF1-DE053A5E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3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chemeClr val="bg1"/>
                </a:solidFill>
              </a:rPr>
              <a:t>Flexible funds for new interventions </a:t>
            </a:r>
          </a:p>
        </p:txBody>
      </p:sp>
      <p:sp>
        <p:nvSpPr>
          <p:cNvPr id="24579" name="Slide Number Placeholder 6">
            <a:extLst>
              <a:ext uri="{FF2B5EF4-FFF2-40B4-BE49-F238E27FC236}">
                <a16:creationId xmlns:a16="http://schemas.microsoft.com/office/drawing/2014/main" id="{FA13D832-C20B-499C-9AD9-20E05F9C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C83D24-DD69-42CC-BDA7-269439B8A8B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AC811A24-455A-4E47-B8AD-81C4F23F8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1DF5C27-8F06-482F-A856-EA0B5F08E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42496"/>
              </p:ext>
            </p:extLst>
          </p:nvPr>
        </p:nvGraphicFramePr>
        <p:xfrm>
          <a:off x="228600" y="1447800"/>
          <a:ext cx="8664575" cy="3177757"/>
        </p:xfrm>
        <a:graphic>
          <a:graphicData uri="http://schemas.openxmlformats.org/drawingml/2006/table">
            <a:tbl>
              <a:tblPr/>
              <a:tblGrid>
                <a:gridCol w="2323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4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Financial (Rs. In </a:t>
                      </a:r>
                      <a:r>
                        <a:rPr lang="en-IN" sz="20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</a:t>
                      </a: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1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724" marR="63724" marT="88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724" marR="63724" marT="88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Assistance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Min. Mandatory State Share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1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Development of School Nutrition Gardens (SNG) @5000</a:t>
                      </a: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SNG to be developed in 2429 schools</a:t>
                      </a:r>
                    </a:p>
                  </a:txBody>
                  <a:tcPr marL="63729" marR="63729" marT="877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109.31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121.45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CD6833A-9CA1-477A-BF0E-2FAEF8BDC31E}"/>
              </a:ext>
            </a:extLst>
          </p:cNvPr>
          <p:cNvSpPr/>
          <p:nvPr/>
        </p:nvSpPr>
        <p:spPr>
          <a:xfrm>
            <a:off x="228601" y="48768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</a:rPr>
              <a:t>This expenditure will be met from the funds available with the State (Recurring Central Assistance + State Share)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562239-AC4E-49F2-9292-935AF76C48B1}"/>
              </a:ext>
            </a:extLst>
          </p:cNvPr>
          <p:cNvSpPr/>
          <p:nvPr/>
        </p:nvSpPr>
        <p:spPr>
          <a:xfrm>
            <a:off x="152400" y="849868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</a:rPr>
              <a:t>Maximum admissible funds for flexible funds: Rs. 144.29 lakhs (Centre + State Share)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4E687E6-45DA-4B29-A2DC-FD4AB22B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39763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>
                <a:solidFill>
                  <a:srgbClr val="FFFFFF"/>
                </a:solidFill>
              </a:rPr>
              <a:t>Recommendations of Central Assistance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92E008-F247-4F6A-8FD0-868EB634F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9907"/>
              </p:ext>
            </p:extLst>
          </p:nvPr>
        </p:nvGraphicFramePr>
        <p:xfrm>
          <a:off x="268288" y="1201738"/>
          <a:ext cx="8605837" cy="475297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1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2019-20 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State’s Proposal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2020-21   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Recommendations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2020-21</a:t>
                      </a: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Assistance (Recurring &amp; Non Recurring)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2429.04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2816.04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2816.04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Assistance (Summer Vacations)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188.70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Assistance (Total)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2429.04</a:t>
                      </a:r>
                    </a:p>
                  </a:txBody>
                  <a:tcPr marL="6350" marR="6350" marT="63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3004.74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3004.74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Slide Number Placeholder 6">
            <a:extLst>
              <a:ext uri="{FF2B5EF4-FFF2-40B4-BE49-F238E27FC236}">
                <a16:creationId xmlns:a16="http://schemas.microsoft.com/office/drawing/2014/main" id="{8B482C50-DC56-4E6E-8E8E-351167BA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CB1BB-257B-429B-A0BB-0FD038912D2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55" name="Rectangle 7">
            <a:extLst>
              <a:ext uri="{FF2B5EF4-FFF2-40B4-BE49-F238E27FC236}">
                <a16:creationId xmlns:a16="http://schemas.microsoft.com/office/drawing/2014/main" id="{FDD7FFF8-27C1-4AD6-91E0-020E14DD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836613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(</a:t>
            </a:r>
            <a:r>
              <a:rPr lang="en-US" altLang="en-US" sz="1600" b="1"/>
              <a:t>Rs. in Lakhs</a:t>
            </a:r>
            <a:r>
              <a:rPr lang="en-US" altLang="en-US" sz="1800" b="1"/>
              <a:t>)</a:t>
            </a:r>
            <a:endParaRPr lang="en-US" altLang="en-US" sz="1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44759BA4-DA8F-40D5-BCC4-C96E5ADA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79ACEDC-7EFC-469E-8640-98BCB52B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79692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>
                <a:solidFill>
                  <a:srgbClr val="FFFFFF"/>
                </a:solidFill>
                <a:latin typeface="Bahnschrift" panose="020B0502040204020203" pitchFamily="34" charset="0"/>
              </a:rPr>
              <a:t>Best Practices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17F51B91-58A2-4FCC-9313-61022C07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F73956-10A3-4BE6-A9BA-CF469BEE870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CF6F18A8-0B62-4556-9105-80A538F7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C6C210-4C26-4DE2-8F36-1A9D3146B530}"/>
              </a:ext>
            </a:extLst>
          </p:cNvPr>
          <p:cNvSpPr/>
          <p:nvPr/>
        </p:nvSpPr>
        <p:spPr>
          <a:xfrm>
            <a:off x="250825" y="1116013"/>
            <a:ext cx="864235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438" indent="-452438" algn="just" fontAlgn="ctr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spc="-10" dirty="0">
                <a:latin typeface="Bahnschrift" panose="020B0502040204020203" pitchFamily="34" charset="0"/>
                <a:cs typeface="Calibri" panose="020F0502020204030204" pitchFamily="34" charset="0"/>
              </a:rPr>
              <a:t>State has conducted cooking competitions in all the  districts.</a:t>
            </a:r>
          </a:p>
          <a:p>
            <a:pPr marL="452438" indent="-452438" algn="just" fontAlgn="ctr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spc="-10" dirty="0">
                <a:latin typeface="Bahnschrift" panose="020B0502040204020203" pitchFamily="34" charset="0"/>
                <a:cs typeface="Calibri" panose="020F0502020204030204" pitchFamily="34" charset="0"/>
              </a:rPr>
              <a:t>State has prepared videos on handwashing, cooking competitions &amp; distribution of ration during lockdown, for awareness generation among beneficiaries and functionaries.</a:t>
            </a:r>
          </a:p>
          <a:p>
            <a:pPr marL="452438" indent="-452438" algn="just" fontAlgn="ctr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spc="-10" dirty="0">
                <a:latin typeface="Bahnschrift" panose="020B0502040204020203" pitchFamily="34" charset="0"/>
                <a:cs typeface="Calibri" panose="020F0502020204030204" pitchFamily="34" charset="0"/>
              </a:rPr>
              <a:t>Parents of school children and other community members oversee the preparation and serving of meals at school level.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6099256-117E-4029-B94B-0C8F7BAD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00B0F0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Bahnschrift Light" panose="020B0502040204020203" pitchFamily="34" charset="0"/>
                <a:ea typeface="Aharoni" panose="02010803020104030203" pitchFamily="2" charset="-79"/>
                <a:cs typeface="Aharoni" panose="02010803020104030203" pitchFamily="2" charset="-79"/>
              </a:rPr>
              <a:t>A meal to a Child is an offering to the Divinity.</a:t>
            </a:r>
            <a:br>
              <a:rPr lang="en-US" altLang="en-US" sz="3600" b="1">
                <a:solidFill>
                  <a:schemeClr val="bg1"/>
                </a:solidFill>
                <a:latin typeface="Bahnschrift Light" panose="020B0502040204020203" pitchFamily="34" charset="0"/>
                <a:ea typeface="Aharoni" panose="02010803020104030203" pitchFamily="2" charset="-79"/>
                <a:cs typeface="Aharoni" panose="02010803020104030203" pitchFamily="2" charset="-79"/>
              </a:rPr>
            </a:br>
            <a:endParaRPr lang="en-IN" altLang="en-US" sz="3600" b="1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70A9A-2DFA-43E0-A4E6-36BF50F8766A}"/>
              </a:ext>
            </a:extLst>
          </p:cNvPr>
          <p:cNvSpPr/>
          <p:nvPr/>
        </p:nvSpPr>
        <p:spPr>
          <a:xfrm>
            <a:off x="5692775" y="6211888"/>
            <a:ext cx="3419475" cy="6461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Thank You</a:t>
            </a:r>
            <a:endParaRPr lang="en-IN" sz="3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341EDF-9A0A-459D-8B56-365BCE239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64" y="1255712"/>
            <a:ext cx="7368836" cy="4916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834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B972500-4101-4B14-9B90-560267D9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79692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Issues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500BE55E-4677-4C71-8CD9-FE09BE17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1555A4-F44F-45C1-B72F-D7B5133F3D4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D1FB24D2-FB26-4094-B06A-2C7AA7E3E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5125" name="Rectangle 1">
            <a:extLst>
              <a:ext uri="{FF2B5EF4-FFF2-40B4-BE49-F238E27FC236}">
                <a16:creationId xmlns:a16="http://schemas.microsoft.com/office/drawing/2014/main" id="{B729465C-8166-4F3B-A163-F2163F70F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840224"/>
            <a:ext cx="8677275" cy="53245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2438" indent="-452438" algn="just" eaLnBrk="1" fontAlgn="ctr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Less coverage of working days i.e. 213 against 227.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Delay in release of funds from State to school level (7 to 10 months).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solidFill>
                  <a:srgbClr val="000000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Slow progress in construction of kitchen cum stores (only 37% constructed). 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IN" alt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State has not yet surrendered the funds pertaining to 513 units of kitchen-cum-stores sanctioned @Rs. 60,000/- per unit and also not submitted the revised proposal.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Only 46% children screened under </a:t>
            </a:r>
            <a:r>
              <a:rPr lang="en-US" sz="2000" spc="-10" dirty="0" err="1">
                <a:latin typeface="Bahnschrift" panose="020B0502040204020203" pitchFamily="34" charset="0"/>
                <a:cs typeface="Calibri" panose="020F0502020204030204" pitchFamily="34" charset="0"/>
              </a:rPr>
              <a:t>Rashtriya</a:t>
            </a: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 Bal </a:t>
            </a:r>
            <a:r>
              <a:rPr lang="en-US" sz="2000" spc="-10" dirty="0" err="1">
                <a:latin typeface="Bahnschrift" panose="020B0502040204020203" pitchFamily="34" charset="0"/>
                <a:cs typeface="Calibri" panose="020F0502020204030204" pitchFamily="34" charset="0"/>
              </a:rPr>
              <a:t>Swasthya</a:t>
            </a: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 </a:t>
            </a:r>
            <a:r>
              <a:rPr lang="en-US" sz="2000" spc="-10" dirty="0" err="1">
                <a:latin typeface="Bahnschrift" panose="020B0502040204020203" pitchFamily="34" charset="0"/>
                <a:cs typeface="Calibri" panose="020F0502020204030204" pitchFamily="34" charset="0"/>
              </a:rPr>
              <a:t>Karyakram</a:t>
            </a: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.  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Only 10%(avg.) schools reporting data under Automated Monitoring System.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No meeting of District level Committee held in 9 out of 16 districts.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State has not conducted testing of food samples.</a:t>
            </a:r>
          </a:p>
          <a:p>
            <a:pPr marL="452438" indent="-452438" algn="just" fontAlgn="ctr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spc="-10" dirty="0">
                <a:latin typeface="Bahnschrift" panose="020B0502040204020203" pitchFamily="34" charset="0"/>
                <a:cs typeface="Calibri" panose="020F0502020204030204" pitchFamily="34" charset="0"/>
              </a:rPr>
              <a:t>Social Audit not conducted in any of the district.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Coverage of Children (Primary &amp; U. Primary)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77193"/>
              </p:ext>
            </p:extLst>
          </p:nvPr>
        </p:nvGraphicFramePr>
        <p:xfrm>
          <a:off x="76201" y="1828800"/>
          <a:ext cx="5368089" cy="281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26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Children 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(Upper 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PAB 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PAB 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117327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82228258"/>
              </p:ext>
            </p:extLst>
          </p:nvPr>
        </p:nvGraphicFramePr>
        <p:xfrm>
          <a:off x="5410200" y="838200"/>
          <a:ext cx="381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-304800" y="6477000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50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Working Days (Primary &amp; U. Primary)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5C19B1B-7AFF-43DA-A102-0268B322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28099"/>
              </p:ext>
            </p:extLst>
          </p:nvPr>
        </p:nvGraphicFramePr>
        <p:xfrm>
          <a:off x="30126" y="2362200"/>
          <a:ext cx="5181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8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02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Working Days (Pry)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Working Days (U. Pry)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Coverage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Coverage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Manipur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75160"/>
              </p:ext>
            </p:extLst>
          </p:nvPr>
        </p:nvGraphicFramePr>
        <p:xfrm>
          <a:off x="5486400" y="914400"/>
          <a:ext cx="342900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0" y="648811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278855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480131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Engagement of Cook-cum-Helpers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67337"/>
              </p:ext>
            </p:extLst>
          </p:nvPr>
        </p:nvGraphicFramePr>
        <p:xfrm>
          <a:off x="152400" y="2514600"/>
          <a:ext cx="50292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PAB Approval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Engaged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Manipur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1985236"/>
              </p:ext>
            </p:extLst>
          </p:nvPr>
        </p:nvGraphicFramePr>
        <p:xfrm>
          <a:off x="5410200" y="1158875"/>
          <a:ext cx="2971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6793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Procurement of Kitchen devices </a:t>
            </a:r>
          </a:p>
          <a:p>
            <a:r>
              <a:rPr lang="en-US" dirty="0"/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711157"/>
              </p:ext>
            </p:extLst>
          </p:nvPr>
        </p:nvGraphicFramePr>
        <p:xfrm>
          <a:off x="233916" y="2209800"/>
          <a:ext cx="4267200" cy="133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4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Procured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6929*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85837496"/>
              </p:ext>
            </p:extLst>
          </p:nvPr>
        </p:nvGraphicFramePr>
        <p:xfrm>
          <a:off x="4876800" y="1295400"/>
          <a:ext cx="396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0B5EC6-E077-4A07-B426-AE37F6F8418C}"/>
              </a:ext>
            </a:extLst>
          </p:cNvPr>
          <p:cNvSpPr txBox="1"/>
          <p:nvPr/>
        </p:nvSpPr>
        <p:spPr>
          <a:xfrm>
            <a:off x="212651" y="4147583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600" dirty="0"/>
              <a:t>*PAB-MDM approved 183 (new) and 1650 (replacement) in 2016-17 and 2017-18 kitchen devices respectively, however funds were not released due to non-submission of physical and financial progress of earlier sanctioned KD by State Govt.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32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Construction</a:t>
            </a:r>
            <a:r>
              <a:rPr lang="en-US" sz="2800" dirty="0"/>
              <a:t> of Kitchen-cum-stores </a:t>
            </a:r>
          </a:p>
          <a:p>
            <a:r>
              <a:rPr lang="en-US" sz="2800" dirty="0"/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22847"/>
              </p:ext>
            </p:extLst>
          </p:nvPr>
        </p:nvGraphicFramePr>
        <p:xfrm>
          <a:off x="228600" y="2971800"/>
          <a:ext cx="4267200" cy="116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Constructed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28130134"/>
              </p:ext>
            </p:extLst>
          </p:nvPr>
        </p:nvGraphicFramePr>
        <p:xfrm>
          <a:off x="4648200" y="1295400"/>
          <a:ext cx="381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35B169D-C27C-40A5-BFB6-5536B598FB5A}"/>
              </a:ext>
            </a:extLst>
          </p:cNvPr>
          <p:cNvSpPr txBox="1">
            <a:spLocks/>
          </p:cNvSpPr>
          <p:nvPr/>
        </p:nvSpPr>
        <p:spPr bwMode="auto">
          <a:xfrm>
            <a:off x="0" y="-26988"/>
            <a:ext cx="9144000" cy="522288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Setting up  of School Nutrition Gardens (SNG)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151A606-C616-4252-99B2-294CFED80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77495"/>
              </p:ext>
            </p:extLst>
          </p:nvPr>
        </p:nvGraphicFramePr>
        <p:xfrm>
          <a:off x="147638" y="2242653"/>
          <a:ext cx="4572000" cy="2211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3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No. of Schools</a:t>
                      </a:r>
                    </a:p>
                  </a:txBody>
                  <a:tcPr marL="9527" marR="9527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No. of schools</a:t>
                      </a:r>
                      <a:r>
                        <a:rPr lang="en-US" sz="20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having SNG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7" marR="9527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7" marR="9527" marT="95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2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281" name="Chart 6">
            <a:extLst>
              <a:ext uri="{FF2B5EF4-FFF2-40B4-BE49-F238E27FC236}">
                <a16:creationId xmlns:a16="http://schemas.microsoft.com/office/drawing/2014/main" id="{8D29F5FE-7312-44FD-88C4-DF9BE314D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736009"/>
              </p:ext>
            </p:extLst>
          </p:nvPr>
        </p:nvGraphicFramePr>
        <p:xfrm>
          <a:off x="4859338" y="1285875"/>
          <a:ext cx="395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hart" r:id="rId3" imgW="3930638" imgH="4851341" progId="Excel.Chart.8">
                  <p:embed/>
                </p:oleObj>
              </mc:Choice>
              <mc:Fallback>
                <p:oleObj name="Chart" r:id="rId3" imgW="3930638" imgH="4851341" progId="Excel.Chart.8">
                  <p:embed/>
                  <p:pic>
                    <p:nvPicPr>
                      <p:cNvPr id="11281" name="Chart 6">
                        <a:extLst>
                          <a:ext uri="{FF2B5EF4-FFF2-40B4-BE49-F238E27FC236}">
                            <a16:creationId xmlns:a16="http://schemas.microsoft.com/office/drawing/2014/main" id="{8D29F5FE-7312-44FD-88C4-DF9BE314D4F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285875"/>
                        <a:ext cx="395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Slide Number Placeholder 7">
            <a:extLst>
              <a:ext uri="{FF2B5EF4-FFF2-40B4-BE49-F238E27FC236}">
                <a16:creationId xmlns:a16="http://schemas.microsoft.com/office/drawing/2014/main" id="{867DE37C-57B9-4B64-84B7-0D0AA3B4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5EE24E-4EF3-43D7-9897-6FA062E8E13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D9C6C9DC-D000-4840-8D1B-660EB5D94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11284" name="TextBox 1">
            <a:extLst>
              <a:ext uri="{FF2B5EF4-FFF2-40B4-BE49-F238E27FC236}">
                <a16:creationId xmlns:a16="http://schemas.microsoft.com/office/drawing/2014/main" id="{E8DA73A3-F328-44D9-B1A0-3A31AAB8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4724400"/>
            <a:ext cx="434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SNGs in 783 schools are in progress and 2429 proposed to be developed during 2020-21</a:t>
            </a:r>
            <a:endParaRPr lang="en-IN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1468</Words>
  <Application>Microsoft Office PowerPoint</Application>
  <PresentationFormat>On-screen Show (4:3)</PresentationFormat>
  <Paragraphs>402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Bahnschrift</vt:lpstr>
      <vt:lpstr>Bahnschrift Light</vt:lpstr>
      <vt:lpstr>Benguiat Bk BT</vt:lpstr>
      <vt:lpstr>Calibri</vt:lpstr>
      <vt:lpstr>Cambria</vt:lpstr>
      <vt:lpstr>Times New Roman</vt:lpstr>
      <vt:lpstr>Wingdings</vt:lpstr>
      <vt:lpstr>Office Theme</vt:lpstr>
      <vt:lpstr>Chart</vt:lpstr>
      <vt:lpstr>PowerPoint Presentation</vt:lpstr>
      <vt:lpstr>Best Practices</vt:lpstr>
      <vt:lpstr>Issues</vt:lpstr>
      <vt:lpstr>Coverage of Children (Primary &amp; U. Primary)</vt:lpstr>
      <vt:lpstr>Working Days (Primary &amp; U. Primary)</vt:lpstr>
      <vt:lpstr>PowerPoint Presentation</vt:lpstr>
      <vt:lpstr>PowerPoint Presentation</vt:lpstr>
      <vt:lpstr>PowerPoint Presentation</vt:lpstr>
      <vt:lpstr>PowerPoint Presentation</vt:lpstr>
      <vt:lpstr>Health Component - Performance</vt:lpstr>
      <vt:lpstr>PowerPoint Presentation</vt:lpstr>
      <vt:lpstr>PowerPoint Presentation</vt:lpstr>
      <vt:lpstr>Performance Grading Index (PGI)</vt:lpstr>
      <vt:lpstr>Performance Score Card – Manipur</vt:lpstr>
      <vt:lpstr>Social  Audit </vt:lpstr>
      <vt:lpstr>Proposals and Recommendations  </vt:lpstr>
      <vt:lpstr>Mid Day Meal during Summer Vacations</vt:lpstr>
      <vt:lpstr>Flexible funds for new interventions </vt:lpstr>
      <vt:lpstr>Recommendations of Central Assistance</vt:lpstr>
      <vt:lpstr>A meal to a Child is an offering to the Divinity.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 - MDM Meeting  for Review of Implementation of MDMS in UTs 06.05.2018</dc:title>
  <dc:creator>Admin</dc:creator>
  <cp:lastModifiedBy>HP</cp:lastModifiedBy>
  <cp:revision>259</cp:revision>
  <cp:lastPrinted>2019-05-06T15:53:17Z</cp:lastPrinted>
  <dcterms:created xsi:type="dcterms:W3CDTF">2019-05-02T15:56:32Z</dcterms:created>
  <dcterms:modified xsi:type="dcterms:W3CDTF">2020-06-05T11:30:18Z</dcterms:modified>
</cp:coreProperties>
</file>