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81" r:id="rId2"/>
    <p:sldId id="256" r:id="rId3"/>
    <p:sldId id="258" r:id="rId4"/>
    <p:sldId id="297" r:id="rId5"/>
    <p:sldId id="298" r:id="rId6"/>
    <p:sldId id="323" r:id="rId7"/>
    <p:sldId id="325" r:id="rId8"/>
    <p:sldId id="324" r:id="rId9"/>
    <p:sldId id="293" r:id="rId10"/>
    <p:sldId id="294" r:id="rId11"/>
    <p:sldId id="306" r:id="rId12"/>
    <p:sldId id="308" r:id="rId13"/>
    <p:sldId id="335" r:id="rId14"/>
    <p:sldId id="284" r:id="rId15"/>
    <p:sldId id="291" r:id="rId16"/>
    <p:sldId id="268" r:id="rId17"/>
    <p:sldId id="292" r:id="rId18"/>
    <p:sldId id="322" r:id="rId19"/>
    <p:sldId id="330" r:id="rId20"/>
    <p:sldId id="275" r:id="rId21"/>
    <p:sldId id="274" r:id="rId22"/>
    <p:sldId id="312" r:id="rId23"/>
    <p:sldId id="331" r:id="rId24"/>
    <p:sldId id="332" r:id="rId25"/>
    <p:sldId id="316" r:id="rId26"/>
    <p:sldId id="329" r:id="rId27"/>
    <p:sldId id="277" r:id="rId28"/>
    <p:sldId id="285" r:id="rId29"/>
    <p:sldId id="327" r:id="rId30"/>
    <p:sldId id="328" r:id="rId31"/>
    <p:sldId id="302" r:id="rId32"/>
  </p:sldIdLst>
  <p:sldSz cx="9144000" cy="6858000" type="screen4x3"/>
  <p:notesSz cx="9309100"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60" d="100"/>
          <a:sy n="60" d="100"/>
        </p:scale>
        <p:origin x="-1656"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48950"/>
          </a:xfrm>
          <a:prstGeom prst="rect">
            <a:avLst/>
          </a:prstGeom>
        </p:spPr>
        <p:txBody>
          <a:bodyPr vert="horz" lIns="92930" tIns="46465" rIns="92930" bIns="46465" rtlCol="0"/>
          <a:lstStyle>
            <a:lvl1pPr algn="l">
              <a:defRPr sz="1200"/>
            </a:lvl1pPr>
          </a:lstStyle>
          <a:p>
            <a:endParaRPr lang="en-IN"/>
          </a:p>
        </p:txBody>
      </p:sp>
      <p:sp>
        <p:nvSpPr>
          <p:cNvPr id="3" name="Date Placeholder 2"/>
          <p:cNvSpPr>
            <a:spLocks noGrp="1"/>
          </p:cNvSpPr>
          <p:nvPr>
            <p:ph type="dt" sz="quarter" idx="1"/>
          </p:nvPr>
        </p:nvSpPr>
        <p:spPr>
          <a:xfrm>
            <a:off x="5273003" y="0"/>
            <a:ext cx="4033943" cy="348950"/>
          </a:xfrm>
          <a:prstGeom prst="rect">
            <a:avLst/>
          </a:prstGeom>
        </p:spPr>
        <p:txBody>
          <a:bodyPr vert="horz" lIns="92930" tIns="46465" rIns="92930" bIns="46465" rtlCol="0"/>
          <a:lstStyle>
            <a:lvl1pPr algn="r">
              <a:defRPr sz="1200"/>
            </a:lvl1pPr>
          </a:lstStyle>
          <a:p>
            <a:fld id="{77B4296D-0E5B-41B0-A357-F1A495B9AFDE}" type="datetimeFigureOut">
              <a:rPr lang="en-IN" smtClean="0"/>
              <a:t>26-06-2020</a:t>
            </a:fld>
            <a:endParaRPr lang="en-IN"/>
          </a:p>
        </p:txBody>
      </p:sp>
      <p:sp>
        <p:nvSpPr>
          <p:cNvPr id="4" name="Footer Placeholder 3"/>
          <p:cNvSpPr>
            <a:spLocks noGrp="1"/>
          </p:cNvSpPr>
          <p:nvPr>
            <p:ph type="ftr" sz="quarter" idx="2"/>
          </p:nvPr>
        </p:nvSpPr>
        <p:spPr>
          <a:xfrm>
            <a:off x="0" y="6605889"/>
            <a:ext cx="4033943" cy="348949"/>
          </a:xfrm>
          <a:prstGeom prst="rect">
            <a:avLst/>
          </a:prstGeom>
        </p:spPr>
        <p:txBody>
          <a:bodyPr vert="horz" lIns="92930" tIns="46465" rIns="92930" bIns="46465" rtlCol="0" anchor="b"/>
          <a:lstStyle>
            <a:lvl1pPr algn="l">
              <a:defRPr sz="1200"/>
            </a:lvl1pPr>
          </a:lstStyle>
          <a:p>
            <a:endParaRPr lang="en-IN"/>
          </a:p>
        </p:txBody>
      </p:sp>
      <p:sp>
        <p:nvSpPr>
          <p:cNvPr id="5" name="Slide Number Placeholder 4"/>
          <p:cNvSpPr>
            <a:spLocks noGrp="1"/>
          </p:cNvSpPr>
          <p:nvPr>
            <p:ph type="sldNum" sz="quarter" idx="3"/>
          </p:nvPr>
        </p:nvSpPr>
        <p:spPr>
          <a:xfrm>
            <a:off x="5273003" y="6605889"/>
            <a:ext cx="4033943" cy="348949"/>
          </a:xfrm>
          <a:prstGeom prst="rect">
            <a:avLst/>
          </a:prstGeom>
        </p:spPr>
        <p:txBody>
          <a:bodyPr vert="horz" lIns="92930" tIns="46465" rIns="92930" bIns="46465" rtlCol="0" anchor="b"/>
          <a:lstStyle>
            <a:lvl1pPr algn="r">
              <a:defRPr sz="1200"/>
            </a:lvl1pPr>
          </a:lstStyle>
          <a:p>
            <a:fld id="{585BEDE6-B31F-49DA-A1B7-6D2318530699}" type="slidenum">
              <a:rPr lang="en-IN" smtClean="0"/>
              <a:t>‹#›</a:t>
            </a:fld>
            <a:endParaRPr lang="en-IN"/>
          </a:p>
        </p:txBody>
      </p:sp>
    </p:spTree>
    <p:extLst>
      <p:ext uri="{BB962C8B-B14F-4D97-AF65-F5344CB8AC3E}">
        <p14:creationId xmlns:p14="http://schemas.microsoft.com/office/powerpoint/2010/main" val="11364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47742"/>
          </a:xfrm>
          <a:prstGeom prst="rect">
            <a:avLst/>
          </a:prstGeom>
        </p:spPr>
        <p:txBody>
          <a:bodyPr vert="horz" lIns="92930" tIns="46465" rIns="92930" bIns="46465" rtlCol="0"/>
          <a:lstStyle>
            <a:lvl1pPr algn="l">
              <a:defRPr sz="1200"/>
            </a:lvl1pPr>
          </a:lstStyle>
          <a:p>
            <a:endParaRPr lang="en-IN"/>
          </a:p>
        </p:txBody>
      </p:sp>
      <p:sp>
        <p:nvSpPr>
          <p:cNvPr id="3" name="Date Placeholder 2"/>
          <p:cNvSpPr>
            <a:spLocks noGrp="1"/>
          </p:cNvSpPr>
          <p:nvPr>
            <p:ph type="dt" idx="1"/>
          </p:nvPr>
        </p:nvSpPr>
        <p:spPr>
          <a:xfrm>
            <a:off x="5273003" y="0"/>
            <a:ext cx="4033943" cy="347742"/>
          </a:xfrm>
          <a:prstGeom prst="rect">
            <a:avLst/>
          </a:prstGeom>
        </p:spPr>
        <p:txBody>
          <a:bodyPr vert="horz" lIns="92930" tIns="46465" rIns="92930" bIns="46465" rtlCol="0"/>
          <a:lstStyle>
            <a:lvl1pPr algn="r">
              <a:defRPr sz="1200"/>
            </a:lvl1pPr>
          </a:lstStyle>
          <a:p>
            <a:fld id="{C4176615-8059-48ED-8EC4-963A3B7EB812}" type="datetimeFigureOut">
              <a:rPr lang="en-US" smtClean="0"/>
              <a:pPr/>
              <a:t>6/26/2020</a:t>
            </a:fld>
            <a:endParaRPr lang="en-IN"/>
          </a:p>
        </p:txBody>
      </p:sp>
      <p:sp>
        <p:nvSpPr>
          <p:cNvPr id="4" name="Slide Image Placeholder 3"/>
          <p:cNvSpPr>
            <a:spLocks noGrp="1" noRot="1" noChangeAspect="1"/>
          </p:cNvSpPr>
          <p:nvPr>
            <p:ph type="sldImg" idx="2"/>
          </p:nvPr>
        </p:nvSpPr>
        <p:spPr>
          <a:xfrm>
            <a:off x="2917825" y="522288"/>
            <a:ext cx="3475038" cy="2606675"/>
          </a:xfrm>
          <a:prstGeom prst="rect">
            <a:avLst/>
          </a:prstGeom>
          <a:noFill/>
          <a:ln w="12700">
            <a:solidFill>
              <a:prstClr val="black"/>
            </a:solidFill>
          </a:ln>
        </p:spPr>
        <p:txBody>
          <a:bodyPr vert="horz" lIns="92930" tIns="46465" rIns="92930" bIns="46465" rtlCol="0" anchor="ctr"/>
          <a:lstStyle/>
          <a:p>
            <a:endParaRPr lang="en-IN"/>
          </a:p>
        </p:txBody>
      </p:sp>
      <p:sp>
        <p:nvSpPr>
          <p:cNvPr id="5" name="Notes Placeholder 4"/>
          <p:cNvSpPr>
            <a:spLocks noGrp="1"/>
          </p:cNvSpPr>
          <p:nvPr>
            <p:ph type="body" sz="quarter" idx="3"/>
          </p:nvPr>
        </p:nvSpPr>
        <p:spPr>
          <a:xfrm>
            <a:off x="930910" y="3303548"/>
            <a:ext cx="7447280" cy="3129677"/>
          </a:xfrm>
          <a:prstGeom prst="rect">
            <a:avLst/>
          </a:prstGeom>
        </p:spPr>
        <p:txBody>
          <a:bodyPr vert="horz" lIns="92930" tIns="46465" rIns="92930" bIns="464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605889"/>
            <a:ext cx="4033943" cy="347742"/>
          </a:xfrm>
          <a:prstGeom prst="rect">
            <a:avLst/>
          </a:prstGeom>
        </p:spPr>
        <p:txBody>
          <a:bodyPr vert="horz" lIns="92930" tIns="46465" rIns="92930" bIns="46465" rtlCol="0" anchor="b"/>
          <a:lstStyle>
            <a:lvl1pPr algn="l">
              <a:defRPr sz="1200"/>
            </a:lvl1pPr>
          </a:lstStyle>
          <a:p>
            <a:endParaRPr lang="en-IN"/>
          </a:p>
        </p:txBody>
      </p:sp>
      <p:sp>
        <p:nvSpPr>
          <p:cNvPr id="7" name="Slide Number Placeholder 6"/>
          <p:cNvSpPr>
            <a:spLocks noGrp="1"/>
          </p:cNvSpPr>
          <p:nvPr>
            <p:ph type="sldNum" sz="quarter" idx="5"/>
          </p:nvPr>
        </p:nvSpPr>
        <p:spPr>
          <a:xfrm>
            <a:off x="5273003" y="6605889"/>
            <a:ext cx="4033943" cy="347742"/>
          </a:xfrm>
          <a:prstGeom prst="rect">
            <a:avLst/>
          </a:prstGeom>
        </p:spPr>
        <p:txBody>
          <a:bodyPr vert="horz" lIns="92930" tIns="46465" rIns="92930" bIns="46465" rtlCol="0" anchor="b"/>
          <a:lstStyle>
            <a:lvl1pPr algn="r">
              <a:defRPr sz="1200"/>
            </a:lvl1pPr>
          </a:lstStyle>
          <a:p>
            <a:fld id="{9069F904-EF67-401A-BE74-7ADB81F8CC2C}" type="slidenum">
              <a:rPr lang="en-IN" smtClean="0"/>
              <a:pPr/>
              <a:t>‹#›</a:t>
            </a:fld>
            <a:endParaRPr lang="en-IN"/>
          </a:p>
        </p:txBody>
      </p:sp>
    </p:spTree>
    <p:extLst>
      <p:ext uri="{BB962C8B-B14F-4D97-AF65-F5344CB8AC3E}">
        <p14:creationId xmlns:p14="http://schemas.microsoft.com/office/powerpoint/2010/main" val="1257988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Tree>
    <p:extLst>
      <p:ext uri="{BB962C8B-B14F-4D97-AF65-F5344CB8AC3E}">
        <p14:creationId xmlns:p14="http://schemas.microsoft.com/office/powerpoint/2010/main" val="147991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937DC9-9B91-4255-9C77-8FB0709D31D9}" type="datetimeFigureOut">
              <a:rPr lang="en-US" smtClean="0"/>
              <a:pPr/>
              <a:t>6/26/2020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12C406D-E601-4DCA-9E86-F9E973A4CDBB}" type="slidenum">
              <a:rPr lang="en-IN" smtClean="0"/>
              <a:pPr/>
              <a:t>‹#›</a:t>
            </a:fld>
            <a:endParaRPr lang="en-IN"/>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57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37DC9-9B91-4255-9C77-8FB0709D31D9}" type="datetimeFigureOut">
              <a:rPr lang="en-US" smtClean="0"/>
              <a:pPr/>
              <a:t>6/26/2020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412244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37DC9-9B91-4255-9C77-8FB0709D31D9}" type="datetimeFigureOut">
              <a:rPr lang="en-US" smtClean="0"/>
              <a:pPr/>
              <a:t>6/26/2020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54517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37DC9-9B91-4255-9C77-8FB0709D31D9}" type="datetimeFigureOut">
              <a:rPr lang="en-US" smtClean="0"/>
              <a:pPr/>
              <a:t>6/26/2020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113246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937DC9-9B91-4255-9C77-8FB0709D31D9}" type="datetimeFigureOut">
              <a:rPr lang="en-US" smtClean="0"/>
              <a:pPr/>
              <a:t>6/26/2020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12C406D-E601-4DCA-9E86-F9E973A4CDBB}" type="slidenum">
              <a:rPr lang="en-IN" smtClean="0"/>
              <a:pPr/>
              <a:t>‹#›</a:t>
            </a:fld>
            <a:endParaRPr lang="en-IN"/>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96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937DC9-9B91-4255-9C77-8FB0709D31D9}" type="datetimeFigureOut">
              <a:rPr lang="en-US" smtClean="0"/>
              <a:pPr/>
              <a:t>6/26/2020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159685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937DC9-9B91-4255-9C77-8FB0709D31D9}" type="datetimeFigureOut">
              <a:rPr lang="en-US" smtClean="0"/>
              <a:pPr/>
              <a:t>6/26/2020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176383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937DC9-9B91-4255-9C77-8FB0709D31D9}" type="datetimeFigureOut">
              <a:rPr lang="en-US" smtClean="0"/>
              <a:pPr/>
              <a:t>6/26/2020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376793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F937DC9-9B91-4255-9C77-8FB0709D31D9}" type="datetimeFigureOut">
              <a:rPr lang="en-US" smtClean="0"/>
              <a:pPr/>
              <a:t>6/26/2020</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399048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937DC9-9B91-4255-9C77-8FB0709D31D9}" type="datetimeFigureOut">
              <a:rPr lang="en-US" smtClean="0"/>
              <a:pPr/>
              <a:t>6/26/2020</a:t>
            </a:fld>
            <a:endParaRPr lang="en-IN"/>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2C406D-E601-4DCA-9E86-F9E973A4CDBB}" type="slidenum">
              <a:rPr lang="en-IN" smtClean="0"/>
              <a:pPr/>
              <a:t>‹#›</a:t>
            </a:fld>
            <a:endParaRPr lang="en-IN"/>
          </a:p>
        </p:txBody>
      </p:sp>
    </p:spTree>
    <p:extLst>
      <p:ext uri="{BB962C8B-B14F-4D97-AF65-F5344CB8AC3E}">
        <p14:creationId xmlns:p14="http://schemas.microsoft.com/office/powerpoint/2010/main" val="73728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937DC9-9B91-4255-9C77-8FB0709D31D9}" type="datetimeFigureOut">
              <a:rPr lang="en-US" smtClean="0"/>
              <a:pPr/>
              <a:t>6/26/2020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12C406D-E601-4DCA-9E86-F9E973A4CDBB}" type="slidenum">
              <a:rPr lang="en-IN" smtClean="0"/>
              <a:pPr/>
              <a:t>‹#›</a:t>
            </a:fld>
            <a:endParaRPr lang="en-IN"/>
          </a:p>
        </p:txBody>
      </p:sp>
    </p:spTree>
    <p:extLst>
      <p:ext uri="{BB962C8B-B14F-4D97-AF65-F5344CB8AC3E}">
        <p14:creationId xmlns:p14="http://schemas.microsoft.com/office/powerpoint/2010/main" val="269973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F937DC9-9B91-4255-9C77-8FB0709D31D9}" type="datetimeFigureOut">
              <a:rPr lang="en-US" smtClean="0"/>
              <a:pPr/>
              <a:t>6/26/2020</a:t>
            </a:fld>
            <a:endParaRPr lang="en-IN"/>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12C406D-E601-4DCA-9E86-F9E973A4CDBB}" type="slidenum">
              <a:rPr lang="en-IN" smtClean="0"/>
              <a:pPr/>
              <a:t>‹#›</a:t>
            </a:fld>
            <a:endParaRPr lang="en-IN"/>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50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10.wdp"/><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2.png"/><Relationship Id="rId1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2.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8600"/>
            <a:ext cx="7010400" cy="1143000"/>
          </a:xfrm>
        </p:spPr>
        <p:style>
          <a:lnRef idx="2">
            <a:schemeClr val="accent2"/>
          </a:lnRef>
          <a:fillRef idx="1">
            <a:schemeClr val="lt1"/>
          </a:fillRef>
          <a:effectRef idx="0">
            <a:schemeClr val="accent2"/>
          </a:effectRef>
          <a:fontRef idx="minor">
            <a:schemeClr val="dk1"/>
          </a:fontRef>
        </p:style>
        <p:txBody>
          <a:bodyPr>
            <a:noAutofit/>
          </a:bodyPr>
          <a:lstStyle/>
          <a:p>
            <a:pPr algn="ctr"/>
            <a:r>
              <a:rPr lang="en-I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AWP&amp;B </a:t>
            </a:r>
            <a:r>
              <a:rPr lang="en-IN"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2020-21</a:t>
            </a:r>
            <a:r>
              <a:rPr lang="en-I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I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I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MID-DAY MEAL SCHEME mizoram</a:t>
            </a:r>
          </a:p>
        </p:txBody>
      </p:sp>
      <p:sp>
        <p:nvSpPr>
          <p:cNvPr id="4"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634304"/>
            <a:ext cx="8229600" cy="710575"/>
          </a:xfrm>
        </p:spPr>
        <p:txBody>
          <a:bodyPr>
            <a:noAutofit/>
          </a:bodyPr>
          <a:lstStyle/>
          <a:p>
            <a:pPr algn="r"/>
            <a:r>
              <a:rPr lang="en-US"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FOOD SAMPLE TESTING</a:t>
            </a:r>
            <a:endParaRPr lang="en-IN"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58390" y="1794808"/>
            <a:ext cx="8229600" cy="1323439"/>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Food testing samples have been conducted in 7 out of 8 Districts during 2019-20 at RIPANS. Out of 46 </a:t>
            </a:r>
            <a:r>
              <a:rPr lang="en-US" sz="2000" dirty="0">
                <a:latin typeface="Arial" panose="020B0604020202020204" pitchFamily="34" charset="0"/>
                <a:cs typeface="Arial" panose="020B0604020202020204" pitchFamily="34" charset="0"/>
              </a:rPr>
              <a:t>Samples </a:t>
            </a:r>
            <a:r>
              <a:rPr lang="en-US" sz="2000" dirty="0" smtClean="0">
                <a:latin typeface="Arial" panose="020B0604020202020204" pitchFamily="34" charset="0"/>
                <a:cs typeface="Arial" panose="020B0604020202020204" pitchFamily="34" charset="0"/>
              </a:rPr>
              <a:t>tested 83% of samples tested were above the prescribed norms.</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endParaRPr lang="en-IN"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19400"/>
            <a:ext cx="5562600" cy="3330012"/>
          </a:xfrm>
          <a:prstGeom prst="rect">
            <a:avLst/>
          </a:prstGeom>
        </p:spPr>
      </p:pic>
      <p:sp>
        <p:nvSpPr>
          <p:cNvPr id="9"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251139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0"/>
            <a:ext cx="8229600" cy="928694"/>
          </a:xfrm>
        </p:spPr>
        <p:txBody>
          <a:bodyPr>
            <a:noAutofit/>
          </a:bodyPr>
          <a:lstStyle/>
          <a:p>
            <a:pPr algn="r"/>
            <a:r>
              <a:rPr lang="en-US" sz="32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OBSERVANCE </a:t>
            </a:r>
            <a:r>
              <a:rPr lang="en-US" sz="32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OF</a:t>
            </a:r>
            <a:br>
              <a:rPr lang="en-US" sz="32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2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GLOBAL </a:t>
            </a:r>
            <a:r>
              <a:rPr lang="en-US" sz="32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HAND WASHING </a:t>
            </a:r>
            <a:r>
              <a:rPr lang="en-US" sz="32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DAY</a:t>
            </a:r>
            <a:endParaRPr lang="en-IN" sz="32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57200" y="1771471"/>
            <a:ext cx="8229600" cy="1323439"/>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In coordination with H&amp;FW Dept. (RBSK) and PHE Dept. Global </a:t>
            </a:r>
            <a:r>
              <a:rPr lang="en-US" sz="2000" dirty="0">
                <a:latin typeface="Arial" panose="020B0604020202020204" pitchFamily="34" charset="0"/>
                <a:cs typeface="Arial" panose="020B0604020202020204" pitchFamily="34" charset="0"/>
              </a:rPr>
              <a:t>Hand Washing Day </a:t>
            </a:r>
            <a:r>
              <a:rPr lang="en-US" sz="2000" dirty="0" smtClean="0">
                <a:latin typeface="Arial" panose="020B0604020202020204" pitchFamily="34" charset="0"/>
                <a:cs typeface="Arial" panose="020B0604020202020204" pitchFamily="34" charset="0"/>
              </a:rPr>
              <a:t>was observed on 15</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October, 2019. The practice of proper hand washing technique learnt during Global Hand Washing Day proves very effective during this Covid-19 pandemic.</a:t>
            </a:r>
            <a:endParaRPr lang="en-IN"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532167"/>
            <a:ext cx="3581400" cy="27924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564683"/>
            <a:ext cx="3581400" cy="2759918"/>
          </a:xfrm>
          <a:prstGeom prst="rect">
            <a:avLst/>
          </a:prstGeom>
        </p:spPr>
      </p:pic>
      <p:sp>
        <p:nvSpPr>
          <p:cNvPr id="9"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2668915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00106"/>
            <a:ext cx="7753939" cy="928694"/>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TRAINING OF COOK CUM HELPERS</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323528" y="1933074"/>
            <a:ext cx="8229600" cy="1938992"/>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Training of Cook-cum-Helpers (CCH) and Master Trainer’s Training was conducted with the help of Tourism Department, Govt. of Mizoram. As many as 852 CCH and 33 Master Trainers’ were trained in cooking course during 2019-20.</a:t>
            </a:r>
            <a:endParaRPr lang="en-IN"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67" y="4087346"/>
            <a:ext cx="2781945" cy="18363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145" y="3872066"/>
            <a:ext cx="2685994" cy="226695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9525"/>
          <a:stretch/>
        </p:blipFill>
        <p:spPr>
          <a:xfrm>
            <a:off x="3276600" y="4087346"/>
            <a:ext cx="2514600" cy="1856254"/>
          </a:xfrm>
          <a:prstGeom prst="rect">
            <a:avLst/>
          </a:prstGeom>
        </p:spPr>
      </p:pic>
      <p:sp>
        <p:nvSpPr>
          <p:cNvPr id="9"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1070917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00106"/>
            <a:ext cx="7753939" cy="928694"/>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TRAINING OF COOK CUM HELPERS</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9"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22906166"/>
              </p:ext>
            </p:extLst>
          </p:nvPr>
        </p:nvGraphicFramePr>
        <p:xfrm>
          <a:off x="304800" y="1828800"/>
          <a:ext cx="8534400" cy="4099866"/>
        </p:xfrm>
        <a:graphic>
          <a:graphicData uri="http://schemas.openxmlformats.org/drawingml/2006/table">
            <a:tbl>
              <a:tblPr>
                <a:tableStyleId>{5940675A-B579-460E-94D1-54222C63F5DA}</a:tableStyleId>
              </a:tblPr>
              <a:tblGrid>
                <a:gridCol w="875322"/>
                <a:gridCol w="1631284"/>
                <a:gridCol w="1477108"/>
                <a:gridCol w="1596470"/>
                <a:gridCol w="1477108"/>
                <a:gridCol w="1477108"/>
              </a:tblGrid>
              <a:tr h="1020655">
                <a:tc>
                  <a:txBody>
                    <a:bodyPr/>
                    <a:lstStyle/>
                    <a:p>
                      <a:pPr algn="ctr" fontAlgn="ctr"/>
                      <a:r>
                        <a:rPr lang="en-IN" sz="1800" b="1" u="none" strike="noStrike" dirty="0">
                          <a:effectLst/>
                        </a:rPr>
                        <a:t>S.No.</a:t>
                      </a:r>
                      <a:endParaRPr lang="en-IN" sz="1800" b="1" i="0" u="none" strike="noStrike" dirty="0">
                        <a:effectLst/>
                        <a:latin typeface="Trebuchet MS" panose="020B0603020202020204" pitchFamily="34" charset="0"/>
                      </a:endParaRPr>
                    </a:p>
                  </a:txBody>
                  <a:tcPr marL="9525" marR="9525" marT="9525" marB="0" anchor="ctr"/>
                </a:tc>
                <a:tc>
                  <a:txBody>
                    <a:bodyPr/>
                    <a:lstStyle/>
                    <a:p>
                      <a:pPr algn="ctr" fontAlgn="ctr"/>
                      <a:r>
                        <a:rPr lang="en-IN" sz="1800" b="1" u="none" strike="noStrike" dirty="0">
                          <a:effectLst/>
                        </a:rPr>
                        <a:t>Name of District</a:t>
                      </a:r>
                      <a:endParaRPr lang="en-IN" sz="1800" b="1" i="0" u="none" strike="noStrike" dirty="0">
                        <a:effectLst/>
                        <a:latin typeface="Trebuchet MS" panose="020B0603020202020204" pitchFamily="34" charset="0"/>
                      </a:endParaRPr>
                    </a:p>
                  </a:txBody>
                  <a:tcPr marL="9525" marR="9525" marT="9525" marB="0" anchor="ctr"/>
                </a:tc>
                <a:tc>
                  <a:txBody>
                    <a:bodyPr/>
                    <a:lstStyle/>
                    <a:p>
                      <a:pPr algn="ctr" fontAlgn="ctr"/>
                      <a:r>
                        <a:rPr lang="en-IN" sz="1800" b="1" u="none" strike="noStrike" dirty="0">
                          <a:effectLst/>
                        </a:rPr>
                        <a:t>Total no.  of Cook-cum-Helpers engaged</a:t>
                      </a:r>
                      <a:endParaRPr lang="en-IN" sz="1800" b="1" i="0" u="none" strike="noStrike" dirty="0">
                        <a:effectLst/>
                        <a:latin typeface="Trebuchet MS" panose="020B0603020202020204" pitchFamily="34" charset="0"/>
                      </a:endParaRPr>
                    </a:p>
                  </a:txBody>
                  <a:tcPr marL="9525" marR="9525" marT="9525" marB="0" anchor="ctr"/>
                </a:tc>
                <a:tc>
                  <a:txBody>
                    <a:bodyPr/>
                    <a:lstStyle/>
                    <a:p>
                      <a:pPr algn="ctr" fontAlgn="ctr"/>
                      <a:r>
                        <a:rPr lang="en-IN" sz="1800" b="1" u="none" strike="noStrike" dirty="0">
                          <a:effectLst/>
                        </a:rPr>
                        <a:t>Total no. of Cook-cum-Helpers trained during the year </a:t>
                      </a:r>
                      <a:endParaRPr lang="en-IN" sz="1800" b="1" i="0" u="none" strike="noStrike" dirty="0">
                        <a:effectLst/>
                        <a:latin typeface="Trebuchet MS" panose="020B0603020202020204" pitchFamily="34" charset="0"/>
                      </a:endParaRPr>
                    </a:p>
                  </a:txBody>
                  <a:tcPr marL="9525" marR="9525" marT="9525" marB="0" anchor="ctr"/>
                </a:tc>
                <a:tc>
                  <a:txBody>
                    <a:bodyPr/>
                    <a:lstStyle/>
                    <a:p>
                      <a:pPr algn="ctr" fontAlgn="ctr"/>
                      <a:r>
                        <a:rPr lang="en-IN" sz="1800" b="1" u="none" strike="noStrike" dirty="0">
                          <a:effectLst/>
                        </a:rPr>
                        <a:t>No. of Master Trainers</a:t>
                      </a:r>
                      <a:endParaRPr lang="en-IN" sz="1800" b="1" i="0" u="none" strike="noStrike" dirty="0">
                        <a:effectLst/>
                        <a:latin typeface="Trebuchet MS" panose="020B0603020202020204" pitchFamily="34" charset="0"/>
                      </a:endParaRPr>
                    </a:p>
                  </a:txBody>
                  <a:tcPr marL="9525" marR="9525" marT="9525" marB="0" anchor="ctr"/>
                </a:tc>
                <a:tc>
                  <a:txBody>
                    <a:bodyPr/>
                    <a:lstStyle/>
                    <a:p>
                      <a:pPr algn="ctr" fontAlgn="ctr"/>
                      <a:r>
                        <a:rPr lang="en-IN" sz="1800" b="1" u="none" strike="noStrike" dirty="0">
                          <a:effectLst/>
                        </a:rPr>
                        <a:t>Duration of training</a:t>
                      </a:r>
                      <a:endParaRPr lang="en-IN" sz="1800" b="1" i="0" u="none" strike="noStrike" dirty="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1</a:t>
                      </a:r>
                    </a:p>
                  </a:txBody>
                  <a:tcPr marL="9525" marR="9525" marT="9525" marB="0" anchor="b"/>
                </a:tc>
                <a:tc>
                  <a:txBody>
                    <a:bodyPr/>
                    <a:lstStyle/>
                    <a:p>
                      <a:pPr lvl="1" algn="l" fontAlgn="b"/>
                      <a:r>
                        <a:rPr lang="en-IN" sz="1800" u="none" strike="noStrike" dirty="0">
                          <a:effectLst/>
                        </a:rPr>
                        <a:t>Aizawl</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dirty="0">
                          <a:effectLst/>
                        </a:rPr>
                        <a:t>946</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a:effectLst/>
                        </a:rPr>
                        <a:t>370</a:t>
                      </a:r>
                      <a:endParaRPr lang="en-IN" sz="1800" b="0" i="0" u="none" strike="noStrike">
                        <a:effectLst/>
                        <a:latin typeface="Trebuchet MS" panose="020B0603020202020204" pitchFamily="34" charset="0"/>
                      </a:endParaRPr>
                    </a:p>
                  </a:txBody>
                  <a:tcPr marL="9525" marR="9525" marT="9525" marB="0" anchor="ctr"/>
                </a:tc>
                <a:tc>
                  <a:txBody>
                    <a:bodyPr/>
                    <a:lstStyle/>
                    <a:p>
                      <a:pPr algn="ctr" fontAlgn="ctr"/>
                      <a:r>
                        <a:rPr lang="en-IN" sz="1800" u="none" strike="noStrike">
                          <a:effectLst/>
                        </a:rPr>
                        <a:t>8</a:t>
                      </a:r>
                      <a:endParaRPr lang="en-IN" sz="1800" b="0" i="0" u="none" strike="noStrike">
                        <a:effectLst/>
                        <a:latin typeface="Trebuchet MS" panose="020B0603020202020204" pitchFamily="34" charset="0"/>
                      </a:endParaRPr>
                    </a:p>
                  </a:txBody>
                  <a:tcPr marL="9525" marR="9525" marT="9525" marB="0" anchor="ctr"/>
                </a:tc>
                <a:tc>
                  <a:txBody>
                    <a:bodyPr/>
                    <a:lstStyle/>
                    <a:p>
                      <a:pPr algn="ctr" fontAlgn="t"/>
                      <a:r>
                        <a:rPr lang="en-IN" sz="1800" u="none" strike="noStrike" dirty="0">
                          <a:effectLst/>
                        </a:rPr>
                        <a:t>1 day</a:t>
                      </a:r>
                      <a:endParaRPr lang="en-IN" sz="1800" b="1" i="1" u="none" strike="noStrike" dirty="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2</a:t>
                      </a:r>
                    </a:p>
                  </a:txBody>
                  <a:tcPr marL="9525" marR="9525" marT="9525" marB="0" anchor="b"/>
                </a:tc>
                <a:tc>
                  <a:txBody>
                    <a:bodyPr/>
                    <a:lstStyle/>
                    <a:p>
                      <a:pPr lvl="1" algn="l" fontAlgn="b"/>
                      <a:r>
                        <a:rPr lang="en-IN" sz="1800" u="none" strike="noStrike" dirty="0">
                          <a:effectLst/>
                        </a:rPr>
                        <a:t>Champhai</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dirty="0">
                          <a:effectLst/>
                        </a:rPr>
                        <a:t>462</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smtClean="0">
                          <a:effectLst/>
                        </a:rPr>
                        <a:t>-</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4</a:t>
                      </a:r>
                      <a:endParaRPr lang="en-IN" sz="1800" b="0" i="0" u="none" strike="noStrike" dirty="0">
                        <a:effectLst/>
                        <a:latin typeface="Trebuchet MS" panose="020B060302020202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IN" sz="1800" b="1" i="1" u="none" strike="noStrike" dirty="0" smtClean="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3</a:t>
                      </a:r>
                    </a:p>
                  </a:txBody>
                  <a:tcPr marL="9525" marR="9525" marT="9525" marB="0" anchor="b"/>
                </a:tc>
                <a:tc>
                  <a:txBody>
                    <a:bodyPr/>
                    <a:lstStyle/>
                    <a:p>
                      <a:pPr lvl="1" algn="l" fontAlgn="b"/>
                      <a:r>
                        <a:rPr lang="en-IN" sz="1800" u="none" strike="noStrike" dirty="0">
                          <a:effectLst/>
                        </a:rPr>
                        <a:t>Kolasib</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dirty="0">
                          <a:effectLst/>
                        </a:rPr>
                        <a:t>359</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340</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a:effectLst/>
                        </a:rPr>
                        <a:t>4</a:t>
                      </a:r>
                      <a:endParaRPr lang="en-IN" sz="1800" b="0" i="0" u="none" strike="noStrike">
                        <a:effectLst/>
                        <a:latin typeface="Trebuchet MS" panose="020B0603020202020204" pitchFamily="34" charset="0"/>
                      </a:endParaRPr>
                    </a:p>
                  </a:txBody>
                  <a:tcPr marL="9525" marR="9525" marT="9525" marB="0" anchor="ctr"/>
                </a:tc>
                <a:tc>
                  <a:txBody>
                    <a:bodyPr/>
                    <a:lstStyle/>
                    <a:p>
                      <a:pPr algn="ctr" fontAlgn="t"/>
                      <a:r>
                        <a:rPr lang="en-IN" sz="1800" u="none" strike="noStrike">
                          <a:effectLst/>
                        </a:rPr>
                        <a:t>2 days</a:t>
                      </a:r>
                      <a:endParaRPr lang="en-IN" sz="1800" b="1" i="1" u="none" strike="noStrike">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4</a:t>
                      </a:r>
                    </a:p>
                  </a:txBody>
                  <a:tcPr marL="9525" marR="9525" marT="9525" marB="0" anchor="b"/>
                </a:tc>
                <a:tc>
                  <a:txBody>
                    <a:bodyPr/>
                    <a:lstStyle/>
                    <a:p>
                      <a:pPr lvl="1" algn="l" fontAlgn="b"/>
                      <a:r>
                        <a:rPr lang="en-IN" sz="1800" u="none" strike="noStrike" dirty="0">
                          <a:effectLst/>
                        </a:rPr>
                        <a:t>Lawngtlai</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dirty="0">
                          <a:effectLst/>
                        </a:rPr>
                        <a:t>834</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smtClean="0">
                          <a:effectLst/>
                        </a:rPr>
                        <a:t>-</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3</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t"/>
                      <a:endParaRPr lang="en-IN" sz="1800" b="1" i="1" u="none" strike="noStrike" dirty="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5</a:t>
                      </a:r>
                    </a:p>
                  </a:txBody>
                  <a:tcPr marL="9525" marR="9525" marT="9525" marB="0" anchor="b"/>
                </a:tc>
                <a:tc>
                  <a:txBody>
                    <a:bodyPr/>
                    <a:lstStyle/>
                    <a:p>
                      <a:pPr lvl="1" algn="l" fontAlgn="b"/>
                      <a:r>
                        <a:rPr lang="en-IN" sz="1800" u="none" strike="noStrike" dirty="0">
                          <a:effectLst/>
                        </a:rPr>
                        <a:t>Lunglei</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dirty="0">
                          <a:effectLst/>
                        </a:rPr>
                        <a:t>1012</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smtClean="0">
                          <a:effectLst/>
                        </a:rPr>
                        <a:t>-</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4</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t"/>
                      <a:endParaRPr lang="en-IN" sz="1800" b="1" i="1" u="none" strike="noStrike" dirty="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6</a:t>
                      </a:r>
                    </a:p>
                  </a:txBody>
                  <a:tcPr marL="9525" marR="9525" marT="9525" marB="0" anchor="b"/>
                </a:tc>
                <a:tc>
                  <a:txBody>
                    <a:bodyPr/>
                    <a:lstStyle/>
                    <a:p>
                      <a:pPr lvl="1" algn="l" fontAlgn="b"/>
                      <a:r>
                        <a:rPr lang="en-IN" sz="1800" u="none" strike="noStrike" dirty="0">
                          <a:effectLst/>
                        </a:rPr>
                        <a:t>Mamit</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a:effectLst/>
                        </a:rPr>
                        <a:t>543</a:t>
                      </a:r>
                      <a:endParaRPr lang="en-IN" sz="1800" b="0" i="0" u="none" strike="noStrike">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41</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5</a:t>
                      </a:r>
                      <a:endParaRPr lang="en-IN" sz="1800" b="0" i="0" u="none" strike="noStrike" dirty="0">
                        <a:effectLst/>
                        <a:latin typeface="Trebuchet MS" panose="020B0603020202020204" pitchFamily="34" charset="0"/>
                      </a:endParaRPr>
                    </a:p>
                  </a:txBody>
                  <a:tcPr marL="9525" marR="9525" marT="9525" marB="0" anchor="ctr"/>
                </a:tc>
                <a:tc>
                  <a:txBody>
                    <a:bodyPr/>
                    <a:lstStyle/>
                    <a:p>
                      <a:pPr algn="ctr" fontAlgn="t"/>
                      <a:r>
                        <a:rPr lang="en-IN" sz="1800" u="none" strike="noStrike" dirty="0">
                          <a:effectLst/>
                        </a:rPr>
                        <a:t>1 day</a:t>
                      </a:r>
                      <a:endParaRPr lang="en-IN" sz="1800" b="1" i="1" u="none" strike="noStrike" dirty="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7</a:t>
                      </a:r>
                    </a:p>
                  </a:txBody>
                  <a:tcPr marL="9525" marR="9525" marT="9525" marB="0" anchor="b"/>
                </a:tc>
                <a:tc>
                  <a:txBody>
                    <a:bodyPr/>
                    <a:lstStyle/>
                    <a:p>
                      <a:pPr lvl="1" algn="l" fontAlgn="b"/>
                      <a:r>
                        <a:rPr lang="en-IN" sz="1800" u="none" strike="noStrike" dirty="0">
                          <a:effectLst/>
                        </a:rPr>
                        <a:t>Serchhip</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a:effectLst/>
                        </a:rPr>
                        <a:t>248</a:t>
                      </a:r>
                      <a:endParaRPr lang="en-IN" sz="1800" b="0" i="0" u="none" strike="noStrike">
                        <a:effectLst/>
                        <a:latin typeface="Trebuchet MS" panose="020B0603020202020204" pitchFamily="34" charset="0"/>
                      </a:endParaRPr>
                    </a:p>
                  </a:txBody>
                  <a:tcPr marL="9525" marR="9525" marT="9525" marB="0" anchor="ctr"/>
                </a:tc>
                <a:tc>
                  <a:txBody>
                    <a:bodyPr/>
                    <a:lstStyle/>
                    <a:p>
                      <a:pPr algn="ctr" fontAlgn="ctr"/>
                      <a:r>
                        <a:rPr lang="en-IN" sz="1800" u="none" strike="noStrike" dirty="0">
                          <a:effectLst/>
                        </a:rPr>
                        <a:t>101</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ctr"/>
                      <a:r>
                        <a:rPr lang="en-IN" sz="1800" u="none" strike="noStrike" dirty="0">
                          <a:effectLst/>
                        </a:rPr>
                        <a:t>3</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dirty="0">
                          <a:effectLst/>
                        </a:rPr>
                        <a:t>1 day</a:t>
                      </a:r>
                      <a:endParaRPr lang="en-IN" sz="1800" b="1" i="1" u="none" strike="noStrike" dirty="0">
                        <a:effectLst/>
                        <a:latin typeface="Trebuchet MS" panose="020B0603020202020204" pitchFamily="34" charset="0"/>
                      </a:endParaRPr>
                    </a:p>
                  </a:txBody>
                  <a:tcPr marL="9525" marR="9525" marT="9525" marB="0" anchor="ctr"/>
                </a:tc>
              </a:tr>
              <a:tr h="338652">
                <a:tc>
                  <a:txBody>
                    <a:bodyPr/>
                    <a:lstStyle/>
                    <a:p>
                      <a:pPr marL="0" algn="ctr" defTabSz="914400" rtl="0" eaLnBrk="1" fontAlgn="b" latinLnBrk="0" hangingPunct="1"/>
                      <a:r>
                        <a:rPr lang="en-IN" sz="1800" u="none" strike="noStrike" kern="1200" dirty="0">
                          <a:solidFill>
                            <a:schemeClr val="tx1"/>
                          </a:solidFill>
                          <a:effectLst/>
                          <a:latin typeface="+mn-lt"/>
                          <a:ea typeface="+mn-ea"/>
                          <a:cs typeface="+mn-cs"/>
                        </a:rPr>
                        <a:t>8</a:t>
                      </a:r>
                    </a:p>
                  </a:txBody>
                  <a:tcPr marL="9525" marR="9525" marT="9525" marB="0" anchor="b"/>
                </a:tc>
                <a:tc>
                  <a:txBody>
                    <a:bodyPr/>
                    <a:lstStyle/>
                    <a:p>
                      <a:pPr lvl="1" algn="l" fontAlgn="b"/>
                      <a:r>
                        <a:rPr lang="en-IN" sz="1800" u="none" strike="noStrike" dirty="0">
                          <a:effectLst/>
                        </a:rPr>
                        <a:t>Siaha</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t"/>
                      <a:r>
                        <a:rPr lang="en-IN" sz="1800" u="none" strike="noStrike">
                          <a:effectLst/>
                        </a:rPr>
                        <a:t>389</a:t>
                      </a:r>
                      <a:endParaRPr lang="en-IN" sz="1800" b="0" i="0" u="none" strike="noStrike">
                        <a:effectLst/>
                        <a:latin typeface="Trebuchet MS" panose="020B0603020202020204" pitchFamily="34" charset="0"/>
                      </a:endParaRPr>
                    </a:p>
                  </a:txBody>
                  <a:tcPr marL="9525" marR="9525" marT="9525" marB="0" anchor="ctr"/>
                </a:tc>
                <a:tc>
                  <a:txBody>
                    <a:bodyPr/>
                    <a:lstStyle/>
                    <a:p>
                      <a:pPr algn="ctr" fontAlgn="ctr"/>
                      <a:r>
                        <a:rPr lang="en-IN" sz="1800" u="none" strike="noStrike" dirty="0" smtClean="0">
                          <a:effectLst/>
                        </a:rPr>
                        <a:t>-</a:t>
                      </a:r>
                      <a:endParaRPr lang="en-IN" sz="1800" b="0" i="0" u="none" strike="noStrike" dirty="0">
                        <a:effectLst/>
                        <a:latin typeface="Arial" panose="020B0604020202020204" pitchFamily="34" charset="0"/>
                      </a:endParaRPr>
                    </a:p>
                  </a:txBody>
                  <a:tcPr marL="9525" marR="9525" marT="9525" marB="0" anchor="ctr"/>
                </a:tc>
                <a:tc>
                  <a:txBody>
                    <a:bodyPr/>
                    <a:lstStyle/>
                    <a:p>
                      <a:pPr algn="ctr" fontAlgn="ctr"/>
                      <a:r>
                        <a:rPr lang="en-IN" sz="1800" u="none" strike="noStrike">
                          <a:effectLst/>
                        </a:rPr>
                        <a:t>2</a:t>
                      </a:r>
                      <a:endParaRPr lang="en-IN" sz="1800" b="0" i="0" u="none" strike="noStrike">
                        <a:effectLst/>
                        <a:latin typeface="Arial" panose="020B0604020202020204" pitchFamily="34" charset="0"/>
                      </a:endParaRPr>
                    </a:p>
                  </a:txBody>
                  <a:tcPr marL="9525" marR="9525" marT="9525" marB="0" anchor="ctr"/>
                </a:tc>
                <a:tc>
                  <a:txBody>
                    <a:bodyPr/>
                    <a:lstStyle/>
                    <a:p>
                      <a:pPr algn="ctr" fontAlgn="b"/>
                      <a:r>
                        <a:rPr lang="en-IN" sz="1800" u="none" strike="noStrike" dirty="0" smtClean="0">
                          <a:effectLst/>
                        </a:rPr>
                        <a:t> </a:t>
                      </a:r>
                      <a:endParaRPr lang="en-IN" sz="1800" b="0" i="0" u="none" strike="noStrike" dirty="0">
                        <a:effectLst/>
                        <a:latin typeface="Arial" panose="020B0604020202020204" pitchFamily="34" charset="0"/>
                      </a:endParaRPr>
                    </a:p>
                  </a:txBody>
                  <a:tcPr marL="9525" marR="9525" marT="9525" marB="0" anchor="ctr"/>
                </a:tc>
              </a:tr>
              <a:tr h="256138">
                <a:tc>
                  <a:txBody>
                    <a:bodyPr/>
                    <a:lstStyle/>
                    <a:p>
                      <a:pPr algn="l" fontAlgn="b"/>
                      <a:r>
                        <a:rPr lang="en-IN" sz="1800" b="1" u="none" strike="noStrike" dirty="0">
                          <a:effectLst/>
                        </a:rPr>
                        <a:t>Total</a:t>
                      </a:r>
                      <a:endParaRPr lang="en-IN" sz="1800" b="1" i="0" u="none" strike="noStrike" dirty="0">
                        <a:effectLst/>
                        <a:latin typeface="Arial" panose="020B0604020202020204" pitchFamily="34" charset="0"/>
                      </a:endParaRPr>
                    </a:p>
                  </a:txBody>
                  <a:tcPr marL="9525" marR="9525" marT="9525" marB="0" anchor="b"/>
                </a:tc>
                <a:tc>
                  <a:txBody>
                    <a:bodyPr/>
                    <a:lstStyle/>
                    <a:p>
                      <a:pPr algn="l" fontAlgn="b"/>
                      <a:r>
                        <a:rPr lang="en-IN" sz="1800" b="1" u="none" strike="noStrike" dirty="0">
                          <a:effectLst/>
                        </a:rPr>
                        <a:t> </a:t>
                      </a:r>
                      <a:endParaRPr lang="en-IN" sz="1800" b="1" i="0" u="none" strike="noStrike" dirty="0">
                        <a:effectLst/>
                        <a:latin typeface="Arial" panose="020B0604020202020204" pitchFamily="34" charset="0"/>
                      </a:endParaRPr>
                    </a:p>
                  </a:txBody>
                  <a:tcPr marL="9525" marR="9525" marT="9525" marB="0" anchor="b"/>
                </a:tc>
                <a:tc>
                  <a:txBody>
                    <a:bodyPr/>
                    <a:lstStyle/>
                    <a:p>
                      <a:pPr algn="ctr" fontAlgn="ctr"/>
                      <a:r>
                        <a:rPr lang="en-IN" sz="1800" b="1" u="none" strike="noStrike" dirty="0">
                          <a:effectLst/>
                        </a:rPr>
                        <a:t>4793</a:t>
                      </a:r>
                      <a:endParaRPr lang="en-IN" sz="1800" b="1" i="0" u="none" strike="noStrike" dirty="0">
                        <a:effectLst/>
                        <a:latin typeface="Arial" panose="020B0604020202020204" pitchFamily="34" charset="0"/>
                      </a:endParaRPr>
                    </a:p>
                  </a:txBody>
                  <a:tcPr marL="9525" marR="9525" marT="9525" marB="0" anchor="ctr"/>
                </a:tc>
                <a:tc>
                  <a:txBody>
                    <a:bodyPr/>
                    <a:lstStyle/>
                    <a:p>
                      <a:pPr algn="ctr" fontAlgn="ctr"/>
                      <a:r>
                        <a:rPr lang="en-IN" sz="1800" b="1" u="none" strike="noStrike" dirty="0">
                          <a:effectLst/>
                        </a:rPr>
                        <a:t>852</a:t>
                      </a:r>
                      <a:endParaRPr lang="en-IN" sz="1800" b="1" i="0" u="none" strike="noStrike" dirty="0">
                        <a:effectLst/>
                        <a:latin typeface="Arial" panose="020B0604020202020204" pitchFamily="34" charset="0"/>
                      </a:endParaRPr>
                    </a:p>
                  </a:txBody>
                  <a:tcPr marL="9525" marR="9525" marT="9525" marB="0" anchor="ctr"/>
                </a:tc>
                <a:tc>
                  <a:txBody>
                    <a:bodyPr/>
                    <a:lstStyle/>
                    <a:p>
                      <a:pPr algn="ctr" fontAlgn="ctr"/>
                      <a:r>
                        <a:rPr lang="en-IN" sz="1800" b="1" u="none" strike="noStrike" dirty="0">
                          <a:effectLst/>
                        </a:rPr>
                        <a:t>33</a:t>
                      </a:r>
                      <a:endParaRPr lang="en-IN" sz="1800" b="1" i="0" u="none" strike="noStrike" dirty="0">
                        <a:effectLst/>
                        <a:latin typeface="Arial" panose="020B0604020202020204" pitchFamily="34" charset="0"/>
                      </a:endParaRPr>
                    </a:p>
                  </a:txBody>
                  <a:tcPr marL="9525" marR="9525" marT="9525" marB="0" anchor="ctr"/>
                </a:tc>
                <a:tc>
                  <a:txBody>
                    <a:bodyPr/>
                    <a:lstStyle/>
                    <a:p>
                      <a:pPr algn="ctr" fontAlgn="ctr"/>
                      <a:endParaRPr lang="en-IN" sz="1800" b="1" i="0" u="none" strike="noStrike" dirty="0">
                        <a:effectLst/>
                        <a:latin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2597863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490101"/>
            <a:ext cx="8229600" cy="998984"/>
          </a:xfrm>
        </p:spPr>
        <p:txBody>
          <a:bodyPr>
            <a:noAutofit/>
          </a:bodyPr>
          <a:lstStyle/>
          <a:p>
            <a:pPr algn="r"/>
            <a:r>
              <a:rPr lang="en-US"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COVERAGE UNDER RBSK</a:t>
            </a:r>
            <a:br>
              <a:rPr lang="en-US"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(SCHOOL HEALTH) - </a:t>
            </a:r>
            <a:r>
              <a:rPr lang="en-US" sz="3600" dirty="0" smtClean="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2018-19</a:t>
            </a:r>
            <a:endParaRPr lang="en-IN"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10" name="TextBox 9"/>
          <p:cNvSpPr txBox="1"/>
          <p:nvPr/>
        </p:nvSpPr>
        <p:spPr>
          <a:xfrm>
            <a:off x="439072" y="1684109"/>
            <a:ext cx="8229600" cy="2354491"/>
          </a:xfrm>
          <a:prstGeom prst="rect">
            <a:avLst/>
          </a:prstGeom>
          <a:noFill/>
        </p:spPr>
        <p:txBody>
          <a:bodyPr wrap="square" rtlCol="0">
            <a:spAutoFit/>
          </a:bodyPr>
          <a:lstStyle/>
          <a:p>
            <a:pPr algn="just"/>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Medical team under RBSK Programme visited our school children to check their health status. From the findings of these visits, children requiring medical care were referred to hospitals and to those requiring spectacles, the same were given free of cost.</a:t>
            </a:r>
          </a:p>
          <a:p>
            <a:pPr algn="just"/>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Under school Health programme</a:t>
            </a:r>
            <a:r>
              <a:rPr lang="en-US" sz="2100" dirty="0">
                <a:latin typeface="Arial" panose="020B0604020202020204" pitchFamily="34" charset="0"/>
                <a:cs typeface="Arial" panose="020B0604020202020204" pitchFamily="34" charset="0"/>
              </a:rPr>
              <a:t>, WIFS were given to students on a weekly basis. </a:t>
            </a:r>
            <a:r>
              <a:rPr lang="en-US" sz="2100" dirty="0" smtClean="0">
                <a:latin typeface="Arial" panose="020B0604020202020204" pitchFamily="34" charset="0"/>
                <a:cs typeface="Arial" panose="020B0604020202020204" pitchFamily="34" charset="0"/>
              </a:rPr>
              <a:t>On National </a:t>
            </a:r>
            <a:r>
              <a:rPr lang="en-US" sz="2100" dirty="0">
                <a:latin typeface="Arial" panose="020B0604020202020204" pitchFamily="34" charset="0"/>
                <a:cs typeface="Arial" panose="020B0604020202020204" pitchFamily="34" charset="0"/>
              </a:rPr>
              <a:t>Deworming </a:t>
            </a:r>
            <a:r>
              <a:rPr lang="en-US" sz="2100" dirty="0" smtClean="0">
                <a:latin typeface="Arial" panose="020B0604020202020204" pitchFamily="34" charset="0"/>
                <a:cs typeface="Arial" panose="020B0604020202020204" pitchFamily="34" charset="0"/>
              </a:rPr>
              <a:t>Day, Deworming Tablets were given to </a:t>
            </a:r>
            <a:r>
              <a:rPr lang="en-US" sz="2100" dirty="0">
                <a:latin typeface="Arial" panose="020B0604020202020204" pitchFamily="34" charset="0"/>
                <a:cs typeface="Arial" panose="020B0604020202020204" pitchFamily="34" charset="0"/>
              </a:rPr>
              <a:t>98% </a:t>
            </a:r>
            <a:r>
              <a:rPr lang="en-US" sz="2100" dirty="0" smtClean="0">
                <a:latin typeface="Arial" panose="020B0604020202020204" pitchFamily="34" charset="0"/>
                <a:cs typeface="Arial" panose="020B0604020202020204" pitchFamily="34" charset="0"/>
              </a:rPr>
              <a:t>students.</a:t>
            </a:r>
            <a:endParaRPr lang="en-IN" sz="2100"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0" y="4038600"/>
            <a:ext cx="2971800" cy="2228850"/>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t="34483"/>
          <a:stretch/>
        </p:blipFill>
        <p:spPr>
          <a:xfrm>
            <a:off x="3810000" y="4070798"/>
            <a:ext cx="2514600" cy="2196652"/>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14752"/>
          <a:stretch/>
        </p:blipFill>
        <p:spPr>
          <a:xfrm>
            <a:off x="6705600" y="4159241"/>
            <a:ext cx="1865546" cy="2120453"/>
          </a:xfrm>
          <a:prstGeom prst="rect">
            <a:avLst/>
          </a:prstGeom>
        </p:spPr>
      </p:pic>
    </p:spTree>
    <p:extLst>
      <p:ext uri="{BB962C8B-B14F-4D97-AF65-F5344CB8AC3E}">
        <p14:creationId xmlns:p14="http://schemas.microsoft.com/office/powerpoint/2010/main" val="994869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490101"/>
            <a:ext cx="8229600" cy="998984"/>
          </a:xfrm>
        </p:spPr>
        <p:txBody>
          <a:bodyPr>
            <a:noAutofit/>
          </a:bodyPr>
          <a:lstStyle/>
          <a:p>
            <a:pPr algn="r"/>
            <a:r>
              <a:rPr lang="en-US"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COVERAGE UNDER RBSK-</a:t>
            </a:r>
            <a:br>
              <a:rPr lang="en-US"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HEALTH CHECK UP</a:t>
            </a:r>
            <a:endParaRPr lang="en-IN" sz="3600" dirty="0">
              <a:ln>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86" y="2209800"/>
            <a:ext cx="2731283"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799" y="2235200"/>
            <a:ext cx="2256483" cy="3784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763" y="2069435"/>
            <a:ext cx="2212854" cy="3810000"/>
          </a:xfrm>
          <a:prstGeom prst="rect">
            <a:avLst/>
          </a:prstGeom>
        </p:spPr>
      </p:pic>
      <p:sp>
        <p:nvSpPr>
          <p:cNvPr id="9"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4040699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348" y="736440"/>
            <a:ext cx="8229600" cy="787560"/>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ORGANIC </a:t>
            </a:r>
            <a:r>
              <a:rPr lang="en-US"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KITCHEN</a:t>
            </a:r>
            <a:br>
              <a:rPr lang="en-US"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GARDENS IN THE STATE</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58390" y="1689080"/>
            <a:ext cx="8229600" cy="1569660"/>
          </a:xfrm>
          <a:prstGeom prst="rect">
            <a:avLst/>
          </a:prstGeom>
          <a:noFill/>
        </p:spPr>
        <p:txBody>
          <a:bodyPr wrap="square" rtlCol="0">
            <a:spAutoFit/>
          </a:bodyPr>
          <a:lstStyle/>
          <a:p>
            <a:pPr algn="just"/>
            <a:r>
              <a:rPr lang="en-US" sz="2400" dirty="0" smtClean="0">
                <a:latin typeface="Arial" panose="020B0604020202020204" pitchFamily="34" charset="0"/>
                <a:cs typeface="Arial" panose="020B0604020202020204" pitchFamily="34" charset="0"/>
              </a:rPr>
              <a:t>	As compared to 227 Nutrition Garden in 2019-20, the state is now having 684 schools Organic Nutrition Garden even without receiving 5% Flexi </a:t>
            </a:r>
            <a:r>
              <a:rPr lang="en-US" sz="2400" dirty="0">
                <a:latin typeface="Arial" panose="020B0604020202020204" pitchFamily="34" charset="0"/>
                <a:cs typeface="Arial" panose="020B0604020202020204" pitchFamily="34" charset="0"/>
              </a:rPr>
              <a:t>Fund for Organic Nutrition Garden </a:t>
            </a:r>
            <a:r>
              <a:rPr lang="en-US" sz="2400" dirty="0" smtClean="0">
                <a:latin typeface="Arial" panose="020B0604020202020204" pitchFamily="34" charset="0"/>
                <a:cs typeface="Arial" panose="020B0604020202020204" pitchFamily="34" charset="0"/>
              </a:rPr>
              <a:t>from the Central Govt.</a:t>
            </a: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45891" y="3413088"/>
            <a:ext cx="2696451" cy="2616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53000" y="3395556"/>
            <a:ext cx="2734239" cy="2634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1991555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9" name="Title 2"/>
          <p:cNvSpPr>
            <a:spLocks noGrp="1"/>
          </p:cNvSpPr>
          <p:nvPr>
            <p:ph type="title"/>
          </p:nvPr>
        </p:nvSpPr>
        <p:spPr>
          <a:xfrm>
            <a:off x="458390" y="655802"/>
            <a:ext cx="8229600" cy="787560"/>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ORGANIC KITCHEN </a:t>
            </a:r>
            <a:r>
              <a:rPr lang="en-US"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GARDENS</a:t>
            </a:r>
            <a:br>
              <a:rPr lang="en-US"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444038">
            <a:off x="319259" y="1815590"/>
            <a:ext cx="3046810" cy="2366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7383">
            <a:off x="5519525" y="1902488"/>
            <a:ext cx="3095558" cy="2321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442813">
            <a:off x="3479204" y="1892379"/>
            <a:ext cx="2038350" cy="271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12">
            <a:off x="581736" y="3924821"/>
            <a:ext cx="2958693" cy="2219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44126" y="4138499"/>
            <a:ext cx="2778340" cy="2083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13" cstate="print">
            <a:extLst>
              <a:ext uri="{BEBA8EAE-BF5A-486C-A8C5-ECC9F3942E4B}">
                <a14:imgProps xmlns:a14="http://schemas.microsoft.com/office/drawing/2010/main">
                  <a14:imgLayer r:embed="rId1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0892">
            <a:off x="3869684" y="3960616"/>
            <a:ext cx="1731696" cy="2308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8844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348" y="736440"/>
            <a:ext cx="8229600" cy="787560"/>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ORGANIC NUTRITION </a:t>
            </a:r>
            <a:b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GARDENS COMPETITION</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58390" y="2057400"/>
            <a:ext cx="8229600" cy="3785652"/>
          </a:xfrm>
          <a:prstGeom prst="rect">
            <a:avLst/>
          </a:prstGeom>
          <a:noFill/>
        </p:spPr>
        <p:txBody>
          <a:bodyPr wrap="square" rtlCol="0">
            <a:spAutoFit/>
          </a:bodyPr>
          <a:lstStyle/>
          <a:p>
            <a:pPr algn="just"/>
            <a:r>
              <a:rPr lang="en-US" sz="2400" dirty="0" smtClean="0">
                <a:latin typeface="Arial" panose="020B0604020202020204" pitchFamily="34" charset="0"/>
                <a:cs typeface="Arial" panose="020B0604020202020204" pitchFamily="34" charset="0"/>
              </a:rPr>
              <a:t>	During 2019-20 competition for best Organic Nutrition Garden was organised in all Districts. The best 10 Organic Nutrition Garden were awarded citation and Prize Money as under:-</a:t>
            </a:r>
          </a:p>
          <a:p>
            <a:pPr algn="just"/>
            <a:r>
              <a:rPr lang="en-US" sz="2400" dirty="0" smtClean="0">
                <a:latin typeface="Arial" panose="020B0604020202020204" pitchFamily="34" charset="0"/>
                <a:cs typeface="Arial" panose="020B0604020202020204" pitchFamily="34" charset="0"/>
              </a:rPr>
              <a:t>1</a:t>
            </a:r>
            <a:r>
              <a:rPr lang="en-US" sz="2400" baseline="30000" dirty="0" smtClean="0">
                <a:latin typeface="Arial" panose="020B0604020202020204" pitchFamily="34" charset="0"/>
                <a:cs typeface="Arial" panose="020B0604020202020204" pitchFamily="34" charset="0"/>
              </a:rPr>
              <a:t>st</a:t>
            </a:r>
            <a:r>
              <a:rPr lang="en-US" sz="2400" dirty="0" smtClean="0">
                <a:latin typeface="Arial" panose="020B0604020202020204" pitchFamily="34" charset="0"/>
                <a:cs typeface="Arial" panose="020B0604020202020204" pitchFamily="34" charset="0"/>
              </a:rPr>
              <a:t> Prize	: Citation with Rs. 6000/-</a:t>
            </a:r>
          </a:p>
          <a:p>
            <a:pPr algn="just"/>
            <a:r>
              <a:rPr lang="en-US" sz="2400" dirty="0" smtClean="0">
                <a:latin typeface="Arial" panose="020B0604020202020204" pitchFamily="34" charset="0"/>
                <a:cs typeface="Arial" panose="020B0604020202020204" pitchFamily="34" charset="0"/>
              </a:rPr>
              <a:t>2</a:t>
            </a:r>
            <a:r>
              <a:rPr lang="en-US" sz="2400" baseline="30000" dirty="0" smtClean="0">
                <a:latin typeface="Arial" panose="020B0604020202020204" pitchFamily="34" charset="0"/>
                <a:cs typeface="Arial" panose="020B0604020202020204" pitchFamily="34" charset="0"/>
              </a:rPr>
              <a:t>nd</a:t>
            </a:r>
            <a:r>
              <a:rPr lang="en-US" sz="2400" dirty="0" smtClean="0">
                <a:latin typeface="Arial" panose="020B0604020202020204" pitchFamily="34" charset="0"/>
                <a:cs typeface="Arial" panose="020B0604020202020204" pitchFamily="34" charset="0"/>
              </a:rPr>
              <a:t> Prize	: Citation with Rs. 4000/-</a:t>
            </a:r>
          </a:p>
          <a:p>
            <a:pPr algn="just"/>
            <a:r>
              <a:rPr lang="en-US" sz="2400" dirty="0" smtClean="0">
                <a:latin typeface="Arial" panose="020B0604020202020204" pitchFamily="34" charset="0"/>
                <a:cs typeface="Arial" panose="020B0604020202020204" pitchFamily="34" charset="0"/>
              </a:rPr>
              <a:t>3</a:t>
            </a:r>
            <a:r>
              <a:rPr lang="en-US" sz="2400" baseline="30000" dirty="0" smtClean="0">
                <a:latin typeface="Arial" panose="020B0604020202020204" pitchFamily="34" charset="0"/>
                <a:cs typeface="Arial" panose="020B0604020202020204" pitchFamily="34" charset="0"/>
              </a:rPr>
              <a:t>rd</a:t>
            </a:r>
            <a:r>
              <a:rPr lang="en-US" sz="2400" dirty="0" smtClean="0">
                <a:latin typeface="Arial" panose="020B0604020202020204" pitchFamily="34" charset="0"/>
                <a:cs typeface="Arial" panose="020B0604020202020204" pitchFamily="34" charset="0"/>
              </a:rPr>
              <a:t> Prize	: Citation with Rs. 2000/-</a:t>
            </a:r>
          </a:p>
          <a:p>
            <a:pPr algn="just"/>
            <a:endParaRPr lang="en-US" sz="2400" dirty="0" smtClean="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And other 7 consolation prize were given Citation with Rs. 1000/-.</a:t>
            </a:r>
            <a:endParaRPr lang="en-US" sz="2400"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192478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8280920" cy="2819400"/>
          </a:xfrm>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en-IN"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BEST PRACTICES 2019-20</a:t>
            </a:r>
            <a:endPar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Footer Placeholder 4"/>
          <p:cNvSpPr txBox="1">
            <a:spLocks/>
          </p:cNvSpPr>
          <p:nvPr/>
        </p:nvSpPr>
        <p:spPr>
          <a:xfrm>
            <a:off x="1796111" y="6477000"/>
            <a:ext cx="555177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smtClean="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901354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539" y="152400"/>
            <a:ext cx="8179061" cy="1676400"/>
          </a:xfrm>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performance</a:t>
            </a:r>
            <a:br>
              <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during </a:t>
            </a:r>
            <a:r>
              <a:rPr lang="en-IN"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2019 </a:t>
            </a:r>
            <a:r>
              <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IN"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2020</a:t>
            </a:r>
            <a:endPar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Footer Placeholder 4"/>
          <p:cNvSpPr txBox="1">
            <a:spLocks/>
          </p:cNvSpPr>
          <p:nvPr/>
        </p:nvSpPr>
        <p:spPr>
          <a:xfrm>
            <a:off x="1796111" y="6477000"/>
            <a:ext cx="555177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smtClean="0">
                <a:latin typeface="Trajan Pro" panose="02020502050506020301" pitchFamily="18" charset="0"/>
              </a:rPr>
              <a:t>Mid-Day Meal Scheme : MIZORAM</a:t>
            </a:r>
            <a:endParaRPr lang="en-IN" sz="1800" dirty="0">
              <a:latin typeface="Trajan Pro" panose="02020502050506020301"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475455"/>
            <a:ext cx="8229600" cy="738968"/>
          </a:xfrm>
        </p:spPr>
        <p:txBody>
          <a:bodyPr>
            <a:noAutofit/>
          </a:bodyPr>
          <a:lstStyle/>
          <a:p>
            <a:pPr algn="r"/>
            <a:r>
              <a:rPr lang="en-US" sz="40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BEST PRACTICES</a:t>
            </a:r>
            <a:endParaRPr lang="en-IN" sz="40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228600" y="1722596"/>
            <a:ext cx="8663880" cy="4016484"/>
          </a:xfrm>
          <a:prstGeom prst="rect">
            <a:avLst/>
          </a:prstGeom>
          <a:noFill/>
        </p:spPr>
        <p:txBody>
          <a:bodyPr wrap="square" rtlCol="0">
            <a:spAutoFit/>
          </a:bodyPr>
          <a:lstStyle/>
          <a:p>
            <a:pPr marL="457200" indent="-457200" algn="just">
              <a:spcAft>
                <a:spcPts val="600"/>
              </a:spcAft>
              <a:buAutoNum type="arabicPeriod"/>
            </a:pPr>
            <a:r>
              <a:rPr lang="en-US" sz="2000" dirty="0" smtClean="0">
                <a:latin typeface="Arial" panose="020B0604020202020204" pitchFamily="34" charset="0"/>
                <a:cs typeface="Arial" panose="020B0604020202020204" pitchFamily="34" charset="0"/>
              </a:rPr>
              <a:t>The State Government is contributing cooking cost of Re. 1.00, which is more than the minimum mandatory share of Re. 0.75 in Upper </a:t>
            </a:r>
            <a:r>
              <a:rPr lang="en-US" sz="2000" dirty="0">
                <a:latin typeface="Arial" panose="020B0604020202020204" pitchFamily="34" charset="0"/>
                <a:cs typeface="Arial" panose="020B0604020202020204" pitchFamily="34" charset="0"/>
              </a:rPr>
              <a:t>Primary School (Cl-VI-VIII</a:t>
            </a:r>
            <a:r>
              <a:rPr lang="en-US" sz="2000" dirty="0" smtClean="0">
                <a:latin typeface="Arial" panose="020B0604020202020204" pitchFamily="34" charset="0"/>
                <a:cs typeface="Arial" panose="020B0604020202020204" pitchFamily="34" charset="0"/>
              </a:rPr>
              <a:t>) whereas in Primary Schools the state is contributing Rs. 1.2 which is more than the minimum mandatory share of Re. 0.50.</a:t>
            </a:r>
            <a:endParaRPr lang="en-US" sz="2000" dirty="0">
              <a:latin typeface="Arial" panose="020B0604020202020204" pitchFamily="34" charset="0"/>
              <a:cs typeface="Arial" panose="020B0604020202020204" pitchFamily="34" charset="0"/>
            </a:endParaRPr>
          </a:p>
          <a:p>
            <a:pPr marL="457200" indent="-457200" algn="just">
              <a:spcAft>
                <a:spcPts val="600"/>
              </a:spcAft>
              <a:buAutoNum type="arabicPeriod"/>
            </a:pPr>
            <a:r>
              <a:rPr lang="en-US" sz="2000" dirty="0" smtClean="0">
                <a:latin typeface="Arial" panose="020B0604020202020204" pitchFamily="34" charset="0"/>
                <a:cs typeface="Arial" panose="020B0604020202020204" pitchFamily="34" charset="0"/>
              </a:rPr>
              <a:t>As for Honorarium to Cook-cum-Helper, the </a:t>
            </a:r>
            <a:r>
              <a:rPr lang="en-US" sz="2000" dirty="0">
                <a:latin typeface="Arial" panose="020B0604020202020204" pitchFamily="34" charset="0"/>
                <a:cs typeface="Arial" panose="020B0604020202020204" pitchFamily="34" charset="0"/>
              </a:rPr>
              <a:t>State Government </a:t>
            </a:r>
            <a:r>
              <a:rPr lang="en-US" sz="2000" dirty="0" smtClean="0">
                <a:latin typeface="Arial" panose="020B0604020202020204" pitchFamily="34" charset="0"/>
                <a:cs typeface="Arial" panose="020B0604020202020204" pitchFamily="34" charset="0"/>
              </a:rPr>
              <a:t>is contributing Rs. 600/- or (40%) which is Rs. 500/- more than the minimum mandatory share of Rs. 100/-</a:t>
            </a:r>
          </a:p>
          <a:p>
            <a:pPr marL="457200" indent="-457200" algn="just">
              <a:spcAft>
                <a:spcPts val="600"/>
              </a:spcAft>
              <a:buAutoNum type="arabicPeriod"/>
            </a:pPr>
            <a:r>
              <a:rPr lang="en-US" sz="2000" dirty="0" smtClean="0">
                <a:latin typeface="Arial" panose="020B0604020202020204" pitchFamily="34" charset="0"/>
                <a:cs typeface="Arial" panose="020B0604020202020204" pitchFamily="34" charset="0"/>
              </a:rPr>
              <a:t>Conduct of Cook-cum Helpers and Master Trainers’ Training with the help of Tourism Department, Govt. of Mizoram.</a:t>
            </a:r>
          </a:p>
          <a:p>
            <a:pPr marL="457200" indent="-457200" algn="just">
              <a:spcAft>
                <a:spcPts val="600"/>
              </a:spcAft>
              <a:buAutoNum type="arabicPeriod"/>
            </a:pPr>
            <a:r>
              <a:rPr lang="en-US" sz="2000" dirty="0" smtClean="0">
                <a:latin typeface="Arial" panose="020B0604020202020204" pitchFamily="34" charset="0"/>
                <a:cs typeface="Arial" panose="020B0604020202020204" pitchFamily="34" charset="0"/>
              </a:rPr>
              <a:t>Competition for selection of Organic Nutrition Garden is conducted during 2019-20.</a:t>
            </a: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2244981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46379"/>
            <a:ext cx="8229600" cy="1084421"/>
          </a:xfrm>
        </p:spPr>
        <p:txBody>
          <a:bodyPr>
            <a:noAutofit/>
          </a:bodyPr>
          <a:lstStyle/>
          <a:p>
            <a:pPr algn="r"/>
            <a:r>
              <a:rPr lang="en-US" sz="32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COMMUNITY PARTICIPATION</a:t>
            </a:r>
            <a:endParaRPr lang="en-IN" sz="32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58390" y="1732805"/>
            <a:ext cx="8229600" cy="1938992"/>
          </a:xfrm>
          <a:prstGeom prst="rect">
            <a:avLst/>
          </a:prstGeom>
          <a:noFill/>
        </p:spPr>
        <p:txBody>
          <a:bodyPr wrap="square" rtlCol="0">
            <a:spAutoFit/>
          </a:bodyPr>
          <a:lstStyle/>
          <a:p>
            <a:pPr algn="just"/>
            <a:r>
              <a:rPr lang="en-US" sz="2000" dirty="0" smtClean="0">
                <a:latin typeface="Arial" panose="020B0604020202020204" pitchFamily="34" charset="0"/>
                <a:cs typeface="Arial" panose="020B0604020202020204" pitchFamily="34" charset="0"/>
              </a:rPr>
              <a:t>	The Community is actively involved for the succesful implementation of Mid-Day Meal. They take keen interest in collection of firewood, rendering their services for repair, maintenance of Kitchen Shed and setting up of Organic Kitchen Gardens. They also enthusiastically contributed their garden products like fruits and vegetables for their childrens’ Mid-Day Meal.</a:t>
            </a:r>
            <a:endParaRPr lang="en-IN" dirty="0">
              <a:latin typeface="Arial" panose="020B0604020202020204" pitchFamily="34" charset="0"/>
              <a:cs typeface="Arial" panose="020B0604020202020204" pitchFamily="34" charset="0"/>
            </a:endParaRPr>
          </a:p>
        </p:txBody>
      </p:sp>
      <p:sp>
        <p:nvSpPr>
          <p:cNvPr id="10"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33485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46379"/>
            <a:ext cx="8229600" cy="1084421"/>
          </a:xfrm>
        </p:spPr>
        <p:txBody>
          <a:bodyPr>
            <a:noAutofit/>
          </a:bodyPr>
          <a:lstStyle/>
          <a:p>
            <a:pPr algn="r"/>
            <a:r>
              <a:rPr lang="en-US" sz="32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COMMUNITY PARTICIPATION</a:t>
            </a:r>
            <a:endParaRPr lang="en-IN" sz="32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28054" y="1671935"/>
            <a:ext cx="8229600" cy="461665"/>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Community </a:t>
            </a:r>
            <a:r>
              <a:rPr lang="en-US" sz="2400" b="1" dirty="0" smtClean="0">
                <a:latin typeface="Arial" panose="020B0604020202020204" pitchFamily="34" charset="0"/>
                <a:cs typeface="Arial" panose="020B0604020202020204" pitchFamily="34" charset="0"/>
              </a:rPr>
              <a:t>Contribution</a:t>
            </a:r>
            <a:endParaRPr lang="en-IN"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20" y="2156346"/>
            <a:ext cx="2639480" cy="39624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349170" y="2676071"/>
            <a:ext cx="2743200" cy="288412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399" y="2133600"/>
            <a:ext cx="2539567" cy="4027120"/>
          </a:xfrm>
          <a:prstGeom prst="rect">
            <a:avLst/>
          </a:prstGeom>
        </p:spPr>
      </p:pic>
      <p:sp>
        <p:nvSpPr>
          <p:cNvPr id="10"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33485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8280920" cy="2819400"/>
          </a:xfrm>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en-IN"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ISSUES</a:t>
            </a:r>
            <a:endParaRPr lang="en-I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Footer Placeholder 4"/>
          <p:cNvSpPr txBox="1">
            <a:spLocks/>
          </p:cNvSpPr>
          <p:nvPr/>
        </p:nvSpPr>
        <p:spPr>
          <a:xfrm>
            <a:off x="1796111" y="6477000"/>
            <a:ext cx="555177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smtClean="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759776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3728" y="540132"/>
            <a:ext cx="5814388" cy="928694"/>
          </a:xfrm>
        </p:spPr>
        <p:txBody>
          <a:bodyPr>
            <a:noAutofit/>
          </a:bodyPr>
          <a:lstStyle/>
          <a:p>
            <a:pPr algn="r"/>
            <a:r>
              <a:rPr lang="en-US"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ISSUES</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228600" y="1981200"/>
            <a:ext cx="8436470" cy="3539430"/>
          </a:xfrm>
          <a:prstGeom prst="rect">
            <a:avLst/>
          </a:prstGeom>
          <a:noFill/>
        </p:spPr>
        <p:txBody>
          <a:bodyPr wrap="square" rtlCol="0">
            <a:spAutoFit/>
          </a:bodyPr>
          <a:lstStyle/>
          <a:p>
            <a:pPr marL="342900" indent="-342900" algn="just">
              <a:buFont typeface="Arial" panose="020B0604020202020204" pitchFamily="34" charset="0"/>
              <a:buChar char="•"/>
            </a:pPr>
            <a:r>
              <a:rPr lang="en-US" sz="3200" dirty="0" smtClean="0"/>
              <a:t>Delay in release of fund from the state Government.</a:t>
            </a:r>
          </a:p>
          <a:p>
            <a:pPr marL="342900" indent="-342900" algn="just">
              <a:buFont typeface="Arial" panose="020B0604020202020204" pitchFamily="34" charset="0"/>
              <a:buChar char="•"/>
            </a:pPr>
            <a:r>
              <a:rPr lang="en-US" sz="3200" dirty="0"/>
              <a:t>Low Hononarium of </a:t>
            </a:r>
            <a:r>
              <a:rPr lang="en-US" sz="3200" dirty="0" smtClean="0"/>
              <a:t>Cook-cum-Helpers</a:t>
            </a:r>
            <a:r>
              <a:rPr lang="en-IN" sz="3200" dirty="0" smtClean="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IN" sz="3200" dirty="0" smtClean="0">
                <a:latin typeface="Arial" panose="020B0604020202020204" pitchFamily="34" charset="0"/>
                <a:cs typeface="Arial" panose="020B0604020202020204" pitchFamily="34" charset="0"/>
              </a:rPr>
              <a:t>Due to inadequate supply of gas cylinder in the state even for domestic consumption increase use of gas based cooking for MDM could not be done.</a:t>
            </a:r>
            <a:endParaRPr lang="en-US" sz="3200" dirty="0" smtClean="0"/>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2586003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8857" y="1143000"/>
            <a:ext cx="7456753" cy="492503"/>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TARGET FOR IMPROVEMENT DURING 2020-2021</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381000" y="1752600"/>
            <a:ext cx="8229600" cy="4524315"/>
          </a:xfrm>
          <a:prstGeom prst="rect">
            <a:avLst/>
          </a:prstGeom>
          <a:noFill/>
        </p:spPr>
        <p:txBody>
          <a:bodyPr wrap="square" rtlCol="0">
            <a:spAutoFit/>
          </a:bodyPr>
          <a:lstStyle/>
          <a:p>
            <a:pPr algn="just"/>
            <a:r>
              <a:rPr lang="en-US" sz="2400" b="1" dirty="0" smtClean="0">
                <a:latin typeface="Arial" panose="020B0604020202020204" pitchFamily="34" charset="0"/>
                <a:cs typeface="Arial" panose="020B0604020202020204" pitchFamily="34" charset="0"/>
              </a:rPr>
              <a:t>1. Training of Cook-cum-Helpers </a:t>
            </a:r>
            <a:r>
              <a:rPr lang="en-US" sz="2400" dirty="0" smtClean="0">
                <a:latin typeface="Arial" panose="020B0604020202020204" pitchFamily="34" charset="0"/>
                <a:cs typeface="Arial" panose="020B0604020202020204" pitchFamily="34" charset="0"/>
              </a:rPr>
              <a:t>:- In coordination with Tourism Department, Govt. of Mizoram, School Education Department plans to conduct training of Cook-cum-Helpers in all District.</a:t>
            </a:r>
          </a:p>
          <a:p>
            <a:pPr algn="just"/>
            <a:r>
              <a:rPr lang="en-US" sz="2400" dirty="0" smtClean="0">
                <a:latin typeface="Arial" panose="020B0604020202020204" pitchFamily="34" charset="0"/>
                <a:cs typeface="Arial" panose="020B0604020202020204" pitchFamily="34" charset="0"/>
              </a:rPr>
              <a:t>2</a:t>
            </a:r>
            <a:r>
              <a:rPr lang="en-US" sz="2400" b="1" dirty="0" smtClean="0">
                <a:latin typeface="Arial" panose="020B0604020202020204" pitchFamily="34" charset="0"/>
                <a:cs typeface="Arial" panose="020B0604020202020204" pitchFamily="34" charset="0"/>
              </a:rPr>
              <a:t>. Aadhaar Enrolment :- </a:t>
            </a:r>
            <a:r>
              <a:rPr lang="en-US" sz="2400" dirty="0" smtClean="0">
                <a:latin typeface="Arial" panose="020B0604020202020204" pitchFamily="34" charset="0"/>
                <a:cs typeface="Arial" panose="020B0604020202020204" pitchFamily="34" charset="0"/>
              </a:rPr>
              <a:t>Increase Coverage </a:t>
            </a:r>
            <a:r>
              <a:rPr lang="en-US" sz="2400" dirty="0">
                <a:latin typeface="Arial" panose="020B0604020202020204" pitchFamily="34" charset="0"/>
                <a:cs typeface="Arial" panose="020B0604020202020204" pitchFamily="34" charset="0"/>
              </a:rPr>
              <a:t>of Aadhaar Enrolment of Children</a:t>
            </a:r>
            <a:r>
              <a:rPr lang="en-US" sz="2400" dirty="0" smtClean="0">
                <a:latin typeface="Arial" panose="020B0604020202020204" pitchFamily="34" charset="0"/>
                <a:cs typeface="Arial" panose="020B0604020202020204" pitchFamily="34" charset="0"/>
              </a:rPr>
              <a:t>.</a:t>
            </a:r>
          </a:p>
          <a:p>
            <a:pPr algn="just"/>
            <a:r>
              <a:rPr lang="en-US" sz="2400" b="1" dirty="0" smtClean="0">
                <a:latin typeface="Arial" panose="020B0604020202020204" pitchFamily="34" charset="0"/>
                <a:cs typeface="Arial" panose="020B0604020202020204" pitchFamily="34" charset="0"/>
              </a:rPr>
              <a:t>3. Organic Nutrition Garden:</a:t>
            </a:r>
            <a:r>
              <a:rPr lang="en-US" sz="2400" dirty="0" smtClean="0">
                <a:latin typeface="Arial" panose="020B0604020202020204" pitchFamily="34" charset="0"/>
                <a:cs typeface="Arial" panose="020B0604020202020204" pitchFamily="34" charset="0"/>
              </a:rPr>
              <a:t>- It is intended to set up a committee at District level under the chairmanship of the District Commissioner with heads of Offices of Agriculture, Horticulture and KVKs. This committee will pool resources available for setting up reliable and productive Nutrition Garden.</a:t>
            </a:r>
            <a:endParaRPr lang="en-US" sz="2400"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738780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8857" y="476671"/>
            <a:ext cx="7456753" cy="1123529"/>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STRUGGLE AGAINST</a:t>
            </a:r>
            <a:b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COVID-19 PANDEMIC</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29179" y="2133539"/>
            <a:ext cx="8229600" cy="3108543"/>
          </a:xfrm>
          <a:prstGeom prst="rect">
            <a:avLst/>
          </a:prstGeom>
          <a:noFill/>
        </p:spPr>
        <p:txBody>
          <a:bodyPr wrap="square" rtlCol="0">
            <a:spAutoFit/>
          </a:bodyPr>
          <a:lstStyle/>
          <a:p>
            <a:pPr marL="58738" indent="7938" algn="just"/>
            <a:r>
              <a:rPr lang="en-IN" sz="2800" dirty="0" smtClean="0">
                <a:latin typeface="Arial" panose="020B0604020202020204" pitchFamily="34" charset="0"/>
                <a:cs typeface="Arial" panose="020B0604020202020204" pitchFamily="34" charset="0"/>
              </a:rPr>
              <a:t>	During the present crisis of Covid-19 Pandemic, school children were provided raw rice and conversion cost in the months of April and May 2020 as per the guidelines of National Food Security Act. As many as 88% of our schools had provided Mid-Day Meal by observing the required Social Distancing, wearing of mask etc.</a:t>
            </a:r>
            <a:endParaRPr lang="en-IN" sz="2800"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781639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2348880"/>
            <a:ext cx="8229600" cy="1084421"/>
          </a:xfrm>
        </p:spPr>
        <p:txBody>
          <a:bodyPr>
            <a:noAutofit/>
          </a:bodyPr>
          <a:lstStyle/>
          <a:p>
            <a:pPr algn="ctr"/>
            <a:r>
              <a:rPr lang="en-US" sz="5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PROPOSAL FOR</a:t>
            </a:r>
            <a:br>
              <a:rPr lang="en-US" sz="5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5400" dirty="0" smtClean="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2020-21</a:t>
            </a:r>
            <a:endParaRPr lang="en-IN" sz="5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859" y="3717032"/>
            <a:ext cx="1314662" cy="1424771"/>
          </a:xfrm>
          <a:prstGeom prst="rect">
            <a:avLst/>
          </a:prstGeom>
          <a:effectLst/>
        </p:spPr>
      </p:pic>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160030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9" name="Title 2"/>
          <p:cNvSpPr>
            <a:spLocks noGrp="1"/>
          </p:cNvSpPr>
          <p:nvPr>
            <p:ph type="title"/>
          </p:nvPr>
        </p:nvSpPr>
        <p:spPr>
          <a:xfrm>
            <a:off x="458390" y="426863"/>
            <a:ext cx="8229600" cy="787560"/>
          </a:xfrm>
        </p:spPr>
        <p:txBody>
          <a:bodyPr>
            <a:noAutofit/>
          </a:bodyPr>
          <a:lstStyle/>
          <a:p>
            <a:pPr algn="r"/>
            <a:r>
              <a:rPr lang="en-US"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PROPOSAL FOR </a:t>
            </a:r>
            <a:r>
              <a:rPr lang="en-US" sz="40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2020-21</a:t>
            </a:r>
            <a:endParaRPr lang="en-IN"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graphicFrame>
        <p:nvGraphicFramePr>
          <p:cNvPr id="2" name="Table 1">
            <a:extLst>
              <a:ext uri="{FF2B5EF4-FFF2-40B4-BE49-F238E27FC236}">
                <a16:creationId xmlns="" xmlns:a16="http://schemas.microsoft.com/office/drawing/2014/main" id="{F95DD6FB-EA8E-4800-BD68-3E22B127B729}"/>
              </a:ext>
            </a:extLst>
          </p:cNvPr>
          <p:cNvGraphicFramePr>
            <a:graphicFrameLocks noGrp="1"/>
          </p:cNvGraphicFramePr>
          <p:nvPr>
            <p:extLst>
              <p:ext uri="{D42A27DB-BD31-4B8C-83A1-F6EECF244321}">
                <p14:modId xmlns:p14="http://schemas.microsoft.com/office/powerpoint/2010/main" val="3413610519"/>
              </p:ext>
            </p:extLst>
          </p:nvPr>
        </p:nvGraphicFramePr>
        <p:xfrm>
          <a:off x="381000" y="1905000"/>
          <a:ext cx="8583487" cy="4114801"/>
        </p:xfrm>
        <a:graphic>
          <a:graphicData uri="http://schemas.openxmlformats.org/drawingml/2006/table">
            <a:tbl>
              <a:tblPr>
                <a:tableStyleId>{5940675A-B579-460E-94D1-54222C63F5DA}</a:tableStyleId>
              </a:tblPr>
              <a:tblGrid>
                <a:gridCol w="748704">
                  <a:extLst>
                    <a:ext uri="{9D8B030D-6E8A-4147-A177-3AD203B41FA5}">
                      <a16:colId xmlns="" xmlns:a16="http://schemas.microsoft.com/office/drawing/2014/main" val="3708075851"/>
                    </a:ext>
                  </a:extLst>
                </a:gridCol>
                <a:gridCol w="3518496">
                  <a:extLst>
                    <a:ext uri="{9D8B030D-6E8A-4147-A177-3AD203B41FA5}">
                      <a16:colId xmlns="" xmlns:a16="http://schemas.microsoft.com/office/drawing/2014/main" val="3492472260"/>
                    </a:ext>
                  </a:extLst>
                </a:gridCol>
                <a:gridCol w="1600200">
                  <a:extLst>
                    <a:ext uri="{9D8B030D-6E8A-4147-A177-3AD203B41FA5}">
                      <a16:colId xmlns="" xmlns:a16="http://schemas.microsoft.com/office/drawing/2014/main" val="2338144714"/>
                    </a:ext>
                  </a:extLst>
                </a:gridCol>
                <a:gridCol w="1430859">
                  <a:extLst>
                    <a:ext uri="{9D8B030D-6E8A-4147-A177-3AD203B41FA5}">
                      <a16:colId xmlns="" xmlns:a16="http://schemas.microsoft.com/office/drawing/2014/main" val="1156107163"/>
                    </a:ext>
                  </a:extLst>
                </a:gridCol>
                <a:gridCol w="1285228">
                  <a:extLst>
                    <a:ext uri="{9D8B030D-6E8A-4147-A177-3AD203B41FA5}">
                      <a16:colId xmlns="" xmlns:a16="http://schemas.microsoft.com/office/drawing/2014/main" val="3825924512"/>
                    </a:ext>
                  </a:extLst>
                </a:gridCol>
              </a:tblGrid>
              <a:tr h="728058">
                <a:tc>
                  <a:txBody>
                    <a:bodyPr/>
                    <a:lstStyle/>
                    <a:p>
                      <a:pPr algn="ctr" rtl="0" fontAlgn="ctr"/>
                      <a:r>
                        <a:rPr lang="en-US" sz="2000" b="1" u="none" strike="noStrike" dirty="0">
                          <a:effectLst/>
                          <a:latin typeface="Arial" panose="020B0604020202020204" pitchFamily="34" charset="0"/>
                          <a:cs typeface="Arial" panose="020B0604020202020204" pitchFamily="34" charset="0"/>
                        </a:rPr>
                        <a:t>Sl. No</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2000" b="1" u="none" strike="noStrike" dirty="0">
                          <a:effectLst/>
                          <a:latin typeface="Arial" panose="020B0604020202020204" pitchFamily="34" charset="0"/>
                          <a:cs typeface="Arial" panose="020B0604020202020204" pitchFamily="34" charset="0"/>
                        </a:rPr>
                        <a:t>Component</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2000" b="1" u="none" strike="noStrike" dirty="0">
                          <a:effectLst/>
                          <a:latin typeface="Arial" panose="020B0604020202020204" pitchFamily="34" charset="0"/>
                          <a:cs typeface="Arial" panose="020B0604020202020204" pitchFamily="34" charset="0"/>
                        </a:rPr>
                        <a:t>PS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2000" b="1" u="none" strike="noStrike" dirty="0">
                          <a:effectLst/>
                          <a:latin typeface="Arial" panose="020B0604020202020204" pitchFamily="34" charset="0"/>
                          <a:cs typeface="Arial" panose="020B0604020202020204" pitchFamily="34" charset="0"/>
                        </a:rPr>
                        <a:t>UPS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2000" b="1" u="none" strike="noStrike" dirty="0">
                          <a:effectLst/>
                          <a:latin typeface="Arial" panose="020B0604020202020204" pitchFamily="34" charset="0"/>
                          <a:cs typeface="Arial" panose="020B0604020202020204" pitchFamily="34" charset="0"/>
                        </a:rPr>
                        <a:t>TOTAL</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 xmlns:a16="http://schemas.microsoft.com/office/drawing/2014/main" val="4011953528"/>
                  </a:ext>
                </a:extLst>
              </a:tr>
              <a:tr h="472919">
                <a:tc>
                  <a:txBody>
                    <a:bodyPr/>
                    <a:lstStyle/>
                    <a:p>
                      <a:pPr algn="ctr" rtl="0" fontAlgn="ctr"/>
                      <a:r>
                        <a:rPr lang="en-US" sz="1800" u="none" strike="noStrike" dirty="0">
                          <a:effectLst/>
                          <a:latin typeface="Arial" panose="020B0604020202020204" pitchFamily="34" charset="0"/>
                          <a:cs typeface="Arial" panose="020B0604020202020204" pitchFamily="34" charset="0"/>
                        </a:rPr>
                        <a:t>1</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u="none" strike="noStrike" dirty="0">
                          <a:effectLst/>
                          <a:latin typeface="Arial" panose="020B0604020202020204" pitchFamily="34" charset="0"/>
                          <a:cs typeface="Arial" panose="020B0604020202020204" pitchFamily="34" charset="0"/>
                        </a:rPr>
                        <a:t>Enrollment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u="none" strike="noStrike" kern="1200" dirty="0" smtClean="0">
                          <a:solidFill>
                            <a:schemeClr val="tx1"/>
                          </a:solidFill>
                          <a:effectLst/>
                          <a:latin typeface="Arial" panose="020B0604020202020204" pitchFamily="34" charset="0"/>
                          <a:ea typeface="+mn-ea"/>
                          <a:cs typeface="Arial" panose="020B0604020202020204" pitchFamily="34" charset="0"/>
                        </a:rPr>
                        <a:t>82,573</a:t>
                      </a:r>
                      <a:endParaRPr lang="en-US" sz="18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n-US" sz="1800" u="none" strike="noStrike" kern="1200" dirty="0" smtClean="0">
                          <a:solidFill>
                            <a:schemeClr val="tx1"/>
                          </a:solidFill>
                          <a:effectLst/>
                          <a:latin typeface="Arial" panose="020B0604020202020204" pitchFamily="34" charset="0"/>
                          <a:ea typeface="+mn-ea"/>
                          <a:cs typeface="Arial" panose="020B0604020202020204" pitchFamily="34" charset="0"/>
                        </a:rPr>
                        <a:t>38,897</a:t>
                      </a:r>
                      <a:endParaRPr lang="en-US" sz="18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n-US" sz="1800" b="1" u="none" strike="noStrike" kern="1200" dirty="0">
                          <a:solidFill>
                            <a:schemeClr val="tx1"/>
                          </a:solidFill>
                          <a:effectLst/>
                          <a:latin typeface="Arial" panose="020B0604020202020204" pitchFamily="34" charset="0"/>
                          <a:ea typeface="+mn-ea"/>
                          <a:cs typeface="Arial" panose="020B0604020202020204" pitchFamily="34" charset="0"/>
                        </a:rPr>
                        <a:t>121,470</a:t>
                      </a:r>
                    </a:p>
                  </a:txBody>
                  <a:tcPr marL="9525" marR="9525" marT="9525" marB="0" anchor="ctr"/>
                </a:tc>
                <a:extLst>
                  <a:ext uri="{0D108BD9-81ED-4DB2-BD59-A6C34878D82A}">
                    <a16:rowId xmlns="" xmlns:a16="http://schemas.microsoft.com/office/drawing/2014/main" val="228526426"/>
                  </a:ext>
                </a:extLst>
              </a:tr>
              <a:tr h="589187">
                <a:tc>
                  <a:txBody>
                    <a:bodyPr/>
                    <a:lstStyle/>
                    <a:p>
                      <a:pPr algn="ctr" rtl="0" fontAlgn="ctr"/>
                      <a:r>
                        <a:rPr lang="en-US" sz="1800" u="none" strike="noStrike">
                          <a:effectLst/>
                          <a:latin typeface="Arial" panose="020B0604020202020204" pitchFamily="34" charset="0"/>
                          <a:cs typeface="Arial" panose="020B0604020202020204" pitchFamily="34" charset="0"/>
                        </a:rPr>
                        <a:t>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u="none" strike="noStrike" dirty="0">
                          <a:effectLst/>
                          <a:latin typeface="Arial" panose="020B0604020202020204" pitchFamily="34" charset="0"/>
                          <a:cs typeface="Arial" panose="020B0604020202020204" pitchFamily="34" charset="0"/>
                        </a:rPr>
                        <a:t>Working </a:t>
                      </a:r>
                      <a:r>
                        <a:rPr lang="en-US" sz="1800" u="none" strike="noStrike" dirty="0" smtClean="0">
                          <a:effectLst/>
                          <a:latin typeface="Arial" panose="020B0604020202020204" pitchFamily="34" charset="0"/>
                          <a:cs typeface="Arial" panose="020B0604020202020204" pitchFamily="34" charset="0"/>
                        </a:rPr>
                        <a:t>Days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1800" b="0" i="0" u="none" strike="noStrike" dirty="0" smtClean="0">
                          <a:solidFill>
                            <a:srgbClr val="000000"/>
                          </a:solidFill>
                          <a:effectLst/>
                          <a:latin typeface="Arial" panose="020B0604020202020204" pitchFamily="34" charset="0"/>
                          <a:cs typeface="Arial" panose="020B0604020202020204" pitchFamily="34" charset="0"/>
                        </a:rPr>
                        <a:t>201 days/</a:t>
                      </a:r>
                    </a:p>
                    <a:p>
                      <a:pPr algn="ctr" rtl="0" fontAlgn="ctr"/>
                      <a:r>
                        <a:rPr lang="en-US" sz="1800" b="0" i="0" u="none" strike="noStrike" dirty="0" smtClean="0">
                          <a:solidFill>
                            <a:srgbClr val="000000"/>
                          </a:solidFill>
                          <a:effectLst/>
                          <a:latin typeface="Arial" panose="020B0604020202020204" pitchFamily="34" charset="0"/>
                          <a:cs typeface="Arial" panose="020B0604020202020204" pitchFamily="34" charset="0"/>
                        </a:rPr>
                        <a:t>1005 hrs.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1800" b="0" i="0" u="none" strike="noStrike" dirty="0" smtClean="0">
                          <a:solidFill>
                            <a:srgbClr val="000000"/>
                          </a:solidFill>
                          <a:effectLst/>
                          <a:latin typeface="Arial" panose="020B0604020202020204" pitchFamily="34" charset="0"/>
                          <a:cs typeface="Arial" panose="020B0604020202020204" pitchFamily="34" charset="0"/>
                        </a:rPr>
                        <a:t>216 days/ 1188 hrs.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rtl="0" fontAlgn="ctr"/>
                      <a:r>
                        <a:rPr lang="en-US" sz="1800" b="1" i="0" u="none" strike="noStrike" dirty="0" smtClean="0">
                          <a:solidFill>
                            <a:srgbClr val="000000"/>
                          </a:solidFill>
                          <a:effectLst/>
                          <a:latin typeface="Arial" panose="020B0604020202020204" pitchFamily="34" charset="0"/>
                          <a:cs typeface="Arial" panose="020B0604020202020204" pitchFamily="34" charset="0"/>
                        </a:rPr>
                        <a:t>-</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 xmlns:a16="http://schemas.microsoft.com/office/drawing/2014/main" val="3352663303"/>
                  </a:ext>
                </a:extLst>
              </a:tr>
              <a:tr h="472919">
                <a:tc>
                  <a:txBody>
                    <a:bodyPr/>
                    <a:lstStyle/>
                    <a:p>
                      <a:pPr algn="ctr" rtl="0" fontAlgn="ctr"/>
                      <a:r>
                        <a:rPr lang="en-US" sz="1800" u="none" strike="noStrike">
                          <a:effectLst/>
                          <a:latin typeface="Arial" panose="020B0604020202020204" pitchFamily="34" charset="0"/>
                          <a:cs typeface="Arial" panose="020B0604020202020204" pitchFamily="34" charset="0"/>
                        </a:rPr>
                        <a:t>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u="none" strike="noStrike" dirty="0">
                          <a:effectLst/>
                          <a:latin typeface="Arial" panose="020B0604020202020204" pitchFamily="34" charset="0"/>
                          <a:cs typeface="Arial" panose="020B0604020202020204" pitchFamily="34" charset="0"/>
                        </a:rPr>
                        <a:t>Cook-Cum-Helper</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a:solidFill>
                            <a:srgbClr val="000000"/>
                          </a:solidFill>
                          <a:effectLst/>
                          <a:latin typeface="Arial" panose="020B0604020202020204" pitchFamily="34" charset="0"/>
                          <a:ea typeface="+mn-ea"/>
                          <a:cs typeface="Arial" panose="020B0604020202020204" pitchFamily="34" charset="0"/>
                        </a:rPr>
                        <a:t>2779</a:t>
                      </a:r>
                    </a:p>
                  </a:txBody>
                  <a:tcPr marL="9525" marR="9525" marT="9525" marB="0" anchor="ctr"/>
                </a:tc>
                <a:tc>
                  <a:txBody>
                    <a:bodyPr/>
                    <a:lstStyle/>
                    <a:p>
                      <a:pPr marL="0" algn="ctr" defTabSz="914400" rtl="0" eaLnBrk="1" fontAlgn="ctr" latinLnBrk="0" hangingPunct="1"/>
                      <a:r>
                        <a:rPr lang="en-US" sz="1800" b="0" i="0" u="none" strike="noStrike" kern="1200" dirty="0">
                          <a:solidFill>
                            <a:srgbClr val="000000"/>
                          </a:solidFill>
                          <a:effectLst/>
                          <a:latin typeface="Arial" panose="020B0604020202020204" pitchFamily="34" charset="0"/>
                          <a:ea typeface="+mn-ea"/>
                          <a:cs typeface="Arial" panose="020B0604020202020204" pitchFamily="34" charset="0"/>
                        </a:rPr>
                        <a:t>2014</a:t>
                      </a:r>
                    </a:p>
                  </a:txBody>
                  <a:tcPr marL="9525" marR="9525" marT="9525" marB="0" anchor="ctr"/>
                </a:tc>
                <a:tc>
                  <a:txBody>
                    <a:bodyPr/>
                    <a:lstStyle/>
                    <a:p>
                      <a:pPr marL="0" algn="ctr" defTabSz="914400" rtl="0" eaLnBrk="1" fontAlgn="ctr" latinLnBrk="0" hangingPunct="1"/>
                      <a:r>
                        <a:rPr lang="en-US" sz="1800" b="1" i="0" u="none" strike="noStrike" kern="1200" dirty="0">
                          <a:solidFill>
                            <a:srgbClr val="000000"/>
                          </a:solidFill>
                          <a:effectLst/>
                          <a:latin typeface="Arial" panose="020B0604020202020204" pitchFamily="34" charset="0"/>
                          <a:ea typeface="+mn-ea"/>
                          <a:cs typeface="Arial" panose="020B0604020202020204" pitchFamily="34" charset="0"/>
                        </a:rPr>
                        <a:t>4,793</a:t>
                      </a:r>
                    </a:p>
                  </a:txBody>
                  <a:tcPr marL="9525" marR="9525" marT="9525" marB="0" anchor="ctr"/>
                </a:tc>
                <a:extLst>
                  <a:ext uri="{0D108BD9-81ED-4DB2-BD59-A6C34878D82A}">
                    <a16:rowId xmlns="" xmlns:a16="http://schemas.microsoft.com/office/drawing/2014/main" val="1615405377"/>
                  </a:ext>
                </a:extLst>
              </a:tr>
              <a:tr h="472919">
                <a:tc>
                  <a:txBody>
                    <a:bodyPr/>
                    <a:lstStyle/>
                    <a:p>
                      <a:pPr algn="ctr" rtl="0" fontAlgn="ctr"/>
                      <a:r>
                        <a:rPr lang="en-US" sz="1800" u="none" strike="noStrike">
                          <a:effectLst/>
                          <a:latin typeface="Arial" panose="020B0604020202020204" pitchFamily="34" charset="0"/>
                          <a:cs typeface="Arial" panose="020B0604020202020204" pitchFamily="34" charset="0"/>
                        </a:rPr>
                        <a:t>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u="none" strike="noStrike" dirty="0">
                          <a:effectLst/>
                          <a:latin typeface="Arial" panose="020B0604020202020204" pitchFamily="34" charset="0"/>
                          <a:cs typeface="Arial" panose="020B0604020202020204" pitchFamily="34" charset="0"/>
                        </a:rPr>
                        <a:t>Kitchen-cum-Store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extLst>
                  <a:ext uri="{0D108BD9-81ED-4DB2-BD59-A6C34878D82A}">
                    <a16:rowId xmlns="" xmlns:a16="http://schemas.microsoft.com/office/drawing/2014/main" val="4055900947"/>
                  </a:ext>
                </a:extLst>
              </a:tr>
              <a:tr h="445895">
                <a:tc>
                  <a:txBody>
                    <a:bodyPr/>
                    <a:lstStyle/>
                    <a:p>
                      <a:pPr algn="ctr" rtl="0" fontAlgn="ctr"/>
                      <a:r>
                        <a:rPr lang="en-US" sz="1800" u="none" strike="noStrike">
                          <a:effectLst/>
                          <a:latin typeface="Arial" panose="020B0604020202020204" pitchFamily="34" charset="0"/>
                          <a:cs typeface="Arial" panose="020B0604020202020204" pitchFamily="34" charset="0"/>
                        </a:rPr>
                        <a:t>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u="none" strike="noStrike" dirty="0">
                          <a:effectLst/>
                          <a:latin typeface="Arial" panose="020B0604020202020204" pitchFamily="34" charset="0"/>
                          <a:cs typeface="Arial" panose="020B0604020202020204" pitchFamily="34" charset="0"/>
                        </a:rPr>
                        <a:t>Kitchen Devices (New)</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extLst>
                  <a:ext uri="{0D108BD9-81ED-4DB2-BD59-A6C34878D82A}">
                    <a16:rowId xmlns="" xmlns:a16="http://schemas.microsoft.com/office/drawing/2014/main" val="3426691448"/>
                  </a:ext>
                </a:extLst>
              </a:tr>
              <a:tr h="466452">
                <a:tc>
                  <a:txBody>
                    <a:bodyPr/>
                    <a:lstStyle/>
                    <a:p>
                      <a:pPr algn="ctr" rtl="0" fontAlgn="ctr"/>
                      <a:r>
                        <a:rPr lang="en-US" sz="1800" b="0" i="0" u="none" strike="noStrike" dirty="0" smtClean="0">
                          <a:solidFill>
                            <a:srgbClr val="000000"/>
                          </a:solidFill>
                          <a:effectLst/>
                          <a:latin typeface="Arial" panose="020B0604020202020204" pitchFamily="34" charset="0"/>
                          <a:cs typeface="Arial" panose="020B0604020202020204" pitchFamily="34" charset="0"/>
                        </a:rPr>
                        <a:t>6</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b="0" i="0" u="none" strike="noStrike" dirty="0" smtClean="0">
                          <a:solidFill>
                            <a:srgbClr val="000000"/>
                          </a:solidFill>
                          <a:effectLst/>
                          <a:latin typeface="Arial" panose="020B0604020202020204" pitchFamily="34" charset="0"/>
                          <a:cs typeface="Arial" panose="020B0604020202020204" pitchFamily="34" charset="0"/>
                        </a:rPr>
                        <a:t>Kitchen Devices (Replacement)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340</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227</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1" i="0" u="none" strike="noStrike" kern="1200" dirty="0" smtClean="0">
                          <a:solidFill>
                            <a:srgbClr val="000000"/>
                          </a:solidFill>
                          <a:effectLst/>
                          <a:latin typeface="Arial" panose="020B0604020202020204" pitchFamily="34" charset="0"/>
                          <a:ea typeface="+mn-ea"/>
                          <a:cs typeface="Arial" panose="020B0604020202020204" pitchFamily="34" charset="0"/>
                        </a:rPr>
                        <a:t>567</a:t>
                      </a:r>
                      <a:endParaRPr lang="en-U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r>
              <a:tr h="466452">
                <a:tc>
                  <a:txBody>
                    <a:bodyPr/>
                    <a:lstStyle/>
                    <a:p>
                      <a:pPr algn="ctr" rtl="0" fontAlgn="ctr"/>
                      <a:r>
                        <a:rPr lang="en-US" sz="1800" u="none" strike="noStrike" dirty="0" smtClean="0">
                          <a:effectLst/>
                          <a:latin typeface="Arial" panose="020B0604020202020204" pitchFamily="34" charset="0"/>
                          <a:cs typeface="Arial" panose="020B0604020202020204" pitchFamily="34" charset="0"/>
                        </a:rPr>
                        <a:t>7</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rtl="0" fontAlgn="ctr"/>
                      <a:r>
                        <a:rPr lang="en-US" sz="1800" u="none" strike="noStrike" dirty="0">
                          <a:effectLst/>
                          <a:latin typeface="Arial" panose="020B0604020202020204" pitchFamily="34" charset="0"/>
                          <a:cs typeface="Arial" panose="020B0604020202020204" pitchFamily="34" charset="0"/>
                        </a:rPr>
                        <a:t>Repair of kitchen-cum-stores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marL="0" algn="ctr" defTabSz="914400" rtl="0" eaLnBrk="1" fontAlgn="ctr" latinLnBrk="0" hangingPunct="1"/>
                      <a:r>
                        <a:rPr lang="en-US" sz="18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US"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extLst>
                  <a:ext uri="{0D108BD9-81ED-4DB2-BD59-A6C34878D82A}">
                    <a16:rowId xmlns="" xmlns:a16="http://schemas.microsoft.com/office/drawing/2014/main" val="4108374276"/>
                  </a:ext>
                </a:extLst>
              </a:tr>
            </a:tbl>
          </a:graphicData>
        </a:graphic>
      </p:graphicFrame>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1205765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9" name="Title 2"/>
          <p:cNvSpPr>
            <a:spLocks noGrp="1"/>
          </p:cNvSpPr>
          <p:nvPr>
            <p:ph type="title"/>
          </p:nvPr>
        </p:nvSpPr>
        <p:spPr>
          <a:xfrm>
            <a:off x="685800" y="1676400"/>
            <a:ext cx="8229600" cy="787560"/>
          </a:xfrm>
        </p:spPr>
        <p:txBody>
          <a:bodyPr>
            <a:noAutofit/>
          </a:bodyPr>
          <a:lstStyle/>
          <a:p>
            <a:pPr algn="r"/>
            <a:r>
              <a:rPr lang="en-US" sz="40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Requirement of funds and foodgrains for provision of MDM during summer vacations in 2020-21</a:t>
            </a:r>
            <a:endParaRPr lang="en-IN"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45081008"/>
              </p:ext>
            </p:extLst>
          </p:nvPr>
        </p:nvGraphicFramePr>
        <p:xfrm>
          <a:off x="425733" y="2743200"/>
          <a:ext cx="8457010" cy="2877705"/>
        </p:xfrm>
        <a:graphic>
          <a:graphicData uri="http://schemas.openxmlformats.org/drawingml/2006/table">
            <a:tbl>
              <a:tblPr>
                <a:tableStyleId>{5940675A-B579-460E-94D1-54222C63F5DA}</a:tableStyleId>
              </a:tblPr>
              <a:tblGrid>
                <a:gridCol w="1696920"/>
                <a:gridCol w="1195661"/>
                <a:gridCol w="1030109"/>
                <a:gridCol w="1420999"/>
                <a:gridCol w="1310630"/>
                <a:gridCol w="1802691"/>
              </a:tblGrid>
              <a:tr h="1342929">
                <a:tc>
                  <a:txBody>
                    <a:bodyPr/>
                    <a:lstStyle/>
                    <a:p>
                      <a:pPr algn="ctr" fontAlgn="ctr"/>
                      <a:r>
                        <a:rPr lang="en-US" sz="2000" b="1" u="none" strike="noStrike" dirty="0">
                          <a:effectLst/>
                        </a:rPr>
                        <a:t>Stage</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Number of children</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Number of days</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Foddgrains (in MTs)</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a:effectLst/>
                        </a:rPr>
                        <a:t>Cooking cost (Rs in lakh)</a:t>
                      </a:r>
                      <a:endParaRPr lang="en-US" sz="20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Transportation Assistance (Rs in lakh)</a:t>
                      </a:r>
                      <a:endParaRPr lang="en-US" sz="2000" b="1" i="0" u="none" strike="noStrike" dirty="0">
                        <a:solidFill>
                          <a:srgbClr val="000000"/>
                        </a:solidFill>
                        <a:effectLst/>
                        <a:latin typeface="Arial" panose="020B0604020202020204" pitchFamily="34" charset="0"/>
                      </a:endParaRPr>
                    </a:p>
                  </a:txBody>
                  <a:tcPr marL="9525" marR="9525" marT="9525" marB="0" anchor="ctr"/>
                </a:tc>
              </a:tr>
              <a:tr h="511592">
                <a:tc>
                  <a:txBody>
                    <a:bodyPr/>
                    <a:lstStyle/>
                    <a:p>
                      <a:pPr algn="l" fontAlgn="ctr"/>
                      <a:r>
                        <a:rPr lang="en-US" sz="2000" u="none" strike="noStrike">
                          <a:effectLst/>
                        </a:rPr>
                        <a:t>Primary</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90602</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29</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262.75</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117.45</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10.43</a:t>
                      </a:r>
                      <a:endParaRPr lang="en-US" sz="2000" b="0" i="0" u="none" strike="noStrike">
                        <a:solidFill>
                          <a:srgbClr val="000000"/>
                        </a:solidFill>
                        <a:effectLst/>
                        <a:latin typeface="Arial" panose="020B0604020202020204" pitchFamily="34" charset="0"/>
                      </a:endParaRPr>
                    </a:p>
                  </a:txBody>
                  <a:tcPr marL="9525" marR="9525" marT="9525" marB="0" anchor="ctr"/>
                </a:tc>
              </a:tr>
              <a:tr h="511592">
                <a:tc>
                  <a:txBody>
                    <a:bodyPr/>
                    <a:lstStyle/>
                    <a:p>
                      <a:pPr algn="l" fontAlgn="ctr"/>
                      <a:r>
                        <a:rPr lang="en-US" sz="2000" u="none" strike="noStrike">
                          <a:effectLst/>
                        </a:rPr>
                        <a:t>Upper Primary</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41247</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29</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179.42</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80.14</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u="none" strike="noStrike">
                          <a:effectLst/>
                        </a:rPr>
                        <a:t>7.12</a:t>
                      </a:r>
                      <a:endParaRPr lang="en-US" sz="2000" b="0" i="0" u="none" strike="noStrike">
                        <a:solidFill>
                          <a:srgbClr val="000000"/>
                        </a:solidFill>
                        <a:effectLst/>
                        <a:latin typeface="Arial" panose="020B0604020202020204" pitchFamily="34" charset="0"/>
                      </a:endParaRPr>
                    </a:p>
                  </a:txBody>
                  <a:tcPr marL="9525" marR="9525" marT="9525" marB="0" anchor="ctr"/>
                </a:tc>
              </a:tr>
              <a:tr h="511592">
                <a:tc>
                  <a:txBody>
                    <a:bodyPr/>
                    <a:lstStyle/>
                    <a:p>
                      <a:pPr algn="l" fontAlgn="ctr"/>
                      <a:r>
                        <a:rPr lang="en-US" sz="2000" b="1" u="none" strike="noStrike" dirty="0">
                          <a:effectLst/>
                        </a:rPr>
                        <a:t>Total</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131849</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29</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442.17</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197.59</a:t>
                      </a:r>
                      <a:endParaRPr lang="en-US"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000" b="1" u="none" strike="noStrike" dirty="0">
                          <a:effectLst/>
                        </a:rPr>
                        <a:t>17.55</a:t>
                      </a:r>
                      <a:endParaRPr lang="en-US" sz="2000" b="1" i="0" u="none" strike="noStrike" dirty="0">
                        <a:solidFill>
                          <a:srgbClr val="000000"/>
                        </a:solidFill>
                        <a:effectLst/>
                        <a:latin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3847990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699410"/>
            <a:ext cx="8229600" cy="580365"/>
          </a:xfrm>
        </p:spPr>
        <p:txBody>
          <a:bodyPr>
            <a:noAutofit/>
          </a:bodyPr>
          <a:lstStyle/>
          <a:p>
            <a:pPr algn="r"/>
            <a:r>
              <a:rPr lang="en-US" sz="3600" dirty="0" smtClean="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Institution</a:t>
            </a:r>
            <a:endParaRPr lang="en-IN" sz="36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69594539"/>
              </p:ext>
            </p:extLst>
          </p:nvPr>
        </p:nvGraphicFramePr>
        <p:xfrm>
          <a:off x="762000" y="2286000"/>
          <a:ext cx="7620000" cy="3048000"/>
        </p:xfrm>
        <a:graphic>
          <a:graphicData uri="http://schemas.openxmlformats.org/drawingml/2006/table">
            <a:tbl>
              <a:tblPr firstRow="1" bandRow="1">
                <a:solidFill>
                  <a:schemeClr val="accent3">
                    <a:lumMod val="75000"/>
                  </a:schemeClr>
                </a:solidFill>
                <a:tableStyleId>{8EC20E35-A176-4012-BC5E-935CFFF8708E}</a:tableStyleId>
              </a:tblPr>
              <a:tblGrid>
                <a:gridCol w="1270000">
                  <a:extLst>
                    <a:ext uri="{9D8B030D-6E8A-4147-A177-3AD203B41FA5}">
                      <a16:colId xmlns="" xmlns:a16="http://schemas.microsoft.com/office/drawing/2014/main" val="20000"/>
                    </a:ext>
                  </a:extLst>
                </a:gridCol>
                <a:gridCol w="1270000">
                  <a:extLst>
                    <a:ext uri="{9D8B030D-6E8A-4147-A177-3AD203B41FA5}">
                      <a16:colId xmlns="" xmlns:a16="http://schemas.microsoft.com/office/drawing/2014/main" val="20001"/>
                    </a:ext>
                  </a:extLst>
                </a:gridCol>
                <a:gridCol w="1270000">
                  <a:extLst>
                    <a:ext uri="{9D8B030D-6E8A-4147-A177-3AD203B41FA5}">
                      <a16:colId xmlns="" xmlns:a16="http://schemas.microsoft.com/office/drawing/2014/main" val="20002"/>
                    </a:ext>
                  </a:extLst>
                </a:gridCol>
                <a:gridCol w="1270000">
                  <a:extLst>
                    <a:ext uri="{9D8B030D-6E8A-4147-A177-3AD203B41FA5}">
                      <a16:colId xmlns="" xmlns:a16="http://schemas.microsoft.com/office/drawing/2014/main" val="20003"/>
                    </a:ext>
                  </a:extLst>
                </a:gridCol>
                <a:gridCol w="1270000">
                  <a:extLst>
                    <a:ext uri="{9D8B030D-6E8A-4147-A177-3AD203B41FA5}">
                      <a16:colId xmlns="" xmlns:a16="http://schemas.microsoft.com/office/drawing/2014/main" val="20004"/>
                    </a:ext>
                  </a:extLst>
                </a:gridCol>
                <a:gridCol w="1270000">
                  <a:extLst>
                    <a:ext uri="{9D8B030D-6E8A-4147-A177-3AD203B41FA5}">
                      <a16:colId xmlns="" xmlns:a16="http://schemas.microsoft.com/office/drawing/2014/main" val="20005"/>
                    </a:ext>
                  </a:extLst>
                </a:gridCol>
              </a:tblGrid>
              <a:tr h="907288">
                <a:tc gridSpan="3">
                  <a:txBody>
                    <a:bodyPr/>
                    <a:lstStyle/>
                    <a:p>
                      <a:pPr algn="ctr"/>
                      <a:r>
                        <a:rPr lang="en-US" sz="2400" b="1" dirty="0" smtClean="0">
                          <a:solidFill>
                            <a:srgbClr val="FF0000"/>
                          </a:solidFill>
                          <a:latin typeface="Arial" panose="020B0604020202020204" pitchFamily="34" charset="0"/>
                          <a:cs typeface="Arial" panose="020B0604020202020204" pitchFamily="34" charset="0"/>
                        </a:rPr>
                        <a:t>PAB Approval</a:t>
                      </a:r>
                      <a:r>
                        <a:rPr lang="en-US" sz="2400" b="1" baseline="0" dirty="0" smtClean="0">
                          <a:solidFill>
                            <a:srgbClr val="FF0000"/>
                          </a:solidFill>
                          <a:latin typeface="Arial" panose="020B0604020202020204" pitchFamily="34" charset="0"/>
                          <a:cs typeface="Arial" panose="020B0604020202020204" pitchFamily="34" charset="0"/>
                        </a:rPr>
                        <a:t> 2019-20</a:t>
                      </a:r>
                      <a:endParaRPr lang="en-IN" sz="2400" b="1" dirty="0">
                        <a:solidFill>
                          <a:srgbClr val="FF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400" b="1" dirty="0" smtClean="0">
                          <a:solidFill>
                            <a:srgbClr val="FF0000"/>
                          </a:solidFill>
                          <a:latin typeface="Arial" panose="020B0604020202020204" pitchFamily="34" charset="0"/>
                          <a:cs typeface="Arial" panose="020B0604020202020204" pitchFamily="34" charset="0"/>
                        </a:rPr>
                        <a:t>Existing</a:t>
                      </a:r>
                      <a:r>
                        <a:rPr lang="en-US" sz="2400" b="1" baseline="0" dirty="0" smtClean="0">
                          <a:solidFill>
                            <a:srgbClr val="FF0000"/>
                          </a:solidFill>
                          <a:latin typeface="Arial" panose="020B0604020202020204" pitchFamily="34" charset="0"/>
                          <a:cs typeface="Arial" panose="020B0604020202020204" pitchFamily="34" charset="0"/>
                        </a:rPr>
                        <a:t> School</a:t>
                      </a:r>
                      <a:endParaRPr lang="en-IN" sz="2400" b="1" dirty="0">
                        <a:solidFill>
                          <a:srgbClr val="FF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842806">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UPS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2400" b="1" u="none" strike="noStrike" dirty="0">
                          <a:solidFill>
                            <a:sysClr val="windowText" lastClr="000000"/>
                          </a:solidFill>
                          <a:effectLst/>
                          <a:latin typeface="Arial" panose="020B0604020202020204" pitchFamily="34" charset="0"/>
                          <a:cs typeface="Arial" panose="020B0604020202020204" pitchFamily="34" charset="0"/>
                        </a:rPr>
                        <a:t>Total</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i="0" u="none" strike="noStrike" dirty="0">
                          <a:solidFill>
                            <a:sysClr val="windowText" lastClr="000000"/>
                          </a:solidFill>
                          <a:effectLst/>
                          <a:latin typeface="Arial" panose="020B0604020202020204" pitchFamily="34" charset="0"/>
                          <a:cs typeface="Arial" panose="020B0604020202020204" pitchFamily="34" charset="0"/>
                        </a:rPr>
                        <a:t>UPS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2400" b="1" u="none" strike="noStrike" dirty="0">
                          <a:solidFill>
                            <a:sysClr val="windowText" lastClr="000000"/>
                          </a:solidFill>
                          <a:effectLst/>
                          <a:latin typeface="Arial" panose="020B0604020202020204" pitchFamily="34" charset="0"/>
                          <a:cs typeface="Arial" panose="020B0604020202020204" pitchFamily="34" charset="0"/>
                        </a:rPr>
                        <a:t>Total</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1297906">
                <a:tc>
                  <a:txBody>
                    <a:bodyPr/>
                    <a:lstStyle/>
                    <a:p>
                      <a:pPr algn="ctr" fontAlgn="ctr"/>
                      <a:r>
                        <a:rPr lang="en-US" sz="2400" b="1" i="0" u="none" strike="noStrike" dirty="0" smtClean="0">
                          <a:latin typeface="Arial"/>
                        </a:rPr>
                        <a:t>1431</a:t>
                      </a:r>
                      <a:endParaRPr lang="en-US" sz="1050" b="1" i="0" u="none" strike="noStrike" dirty="0">
                        <a:latin typeface="Arial"/>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2400" b="1" i="0" u="none" strike="noStrike" dirty="0" smtClean="0">
                          <a:latin typeface="Arial"/>
                        </a:rPr>
                        <a:t>1093</a:t>
                      </a:r>
                      <a:endParaRPr lang="en-US" sz="2400" b="1" i="0" u="none" strike="noStrike" dirty="0">
                        <a:latin typeface="Arial"/>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N" sz="2400" b="1" i="0" u="none" strike="noStrike" kern="1200" dirty="0" smtClean="0">
                          <a:solidFill>
                            <a:schemeClr val="tx1"/>
                          </a:solidFill>
                          <a:effectLst/>
                          <a:latin typeface="Arial" panose="020B0604020202020204" pitchFamily="34" charset="0"/>
                          <a:ea typeface="+mn-ea"/>
                          <a:cs typeface="Arial" panose="020B0604020202020204" pitchFamily="34" charset="0"/>
                        </a:rPr>
                        <a:t>2524</a:t>
                      </a:r>
                      <a:endParaRPr lang="en-IN" sz="2400" b="1"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IN" sz="2400" b="1" u="none" strike="noStrike" kern="1200" dirty="0" smtClean="0">
                          <a:solidFill>
                            <a:schemeClr val="dk1"/>
                          </a:solidFill>
                          <a:effectLst/>
                          <a:latin typeface="Arial" panose="020B0604020202020204" pitchFamily="34" charset="0"/>
                          <a:ea typeface="+mn-ea"/>
                          <a:cs typeface="Arial" panose="020B0604020202020204" pitchFamily="34" charset="0"/>
                        </a:rPr>
                        <a:t>1420</a:t>
                      </a:r>
                      <a:endParaRPr lang="en-IN" sz="24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IN" sz="2400" b="1" u="none" strike="noStrike" kern="1200" dirty="0" smtClean="0">
                          <a:effectLst/>
                          <a:latin typeface="Arial" panose="020B0604020202020204" pitchFamily="34" charset="0"/>
                          <a:cs typeface="Arial" panose="020B0604020202020204" pitchFamily="34" charset="0"/>
                        </a:rPr>
                        <a:t>1091</a:t>
                      </a:r>
                      <a:endParaRPr lang="en-IN" sz="2400" b="1"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2400" b="1" i="0" u="none" strike="noStrike" kern="1200" dirty="0" smtClean="0">
                          <a:solidFill>
                            <a:schemeClr val="tx1"/>
                          </a:solidFill>
                          <a:effectLst/>
                          <a:latin typeface="Arial" panose="020B0604020202020204" pitchFamily="34" charset="0"/>
                          <a:ea typeface="+mn-ea"/>
                          <a:cs typeface="Arial" panose="020B0604020202020204" pitchFamily="34" charset="0"/>
                        </a:rPr>
                        <a:t>2511</a:t>
                      </a:r>
                      <a:endParaRPr lang="en-IN" sz="2400" b="1"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780470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9" name="Title 2"/>
          <p:cNvSpPr>
            <a:spLocks noGrp="1"/>
          </p:cNvSpPr>
          <p:nvPr>
            <p:ph type="title"/>
          </p:nvPr>
        </p:nvSpPr>
        <p:spPr>
          <a:xfrm>
            <a:off x="458390" y="476671"/>
            <a:ext cx="8229600" cy="1025842"/>
          </a:xfrm>
        </p:spPr>
        <p:txBody>
          <a:bodyPr>
            <a:noAutofit/>
          </a:bodyPr>
          <a:lstStyle/>
          <a:p>
            <a:pPr algn="r"/>
            <a:r>
              <a:rPr lang="en-US"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 </a:t>
            </a:r>
            <a:r>
              <a:rPr lang="en-US" sz="40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PROPOSAL FOR 5%</a:t>
            </a:r>
            <a:br>
              <a:rPr lang="en-US" sz="40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40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FLEXI FUND</a:t>
            </a:r>
            <a:endParaRPr lang="en-IN"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85474525"/>
              </p:ext>
            </p:extLst>
          </p:nvPr>
        </p:nvGraphicFramePr>
        <p:xfrm>
          <a:off x="533994" y="1981200"/>
          <a:ext cx="8076010" cy="3697605"/>
        </p:xfrm>
        <a:graphic>
          <a:graphicData uri="http://schemas.openxmlformats.org/drawingml/2006/table">
            <a:tbl>
              <a:tblPr>
                <a:tableStyleId>{5940675A-B579-460E-94D1-54222C63F5DA}</a:tableStyleId>
              </a:tblPr>
              <a:tblGrid>
                <a:gridCol w="664817"/>
                <a:gridCol w="3875576"/>
                <a:gridCol w="1178539"/>
                <a:gridCol w="1178539"/>
                <a:gridCol w="1178539"/>
              </a:tblGrid>
              <a:tr h="640080">
                <a:tc>
                  <a:txBody>
                    <a:bodyPr/>
                    <a:lstStyle/>
                    <a:p>
                      <a:pPr algn="ctr" fontAlgn="ctr"/>
                      <a:r>
                        <a:rPr lang="en-US" sz="2000" b="1" u="none" strike="noStrike" dirty="0">
                          <a:effectLst/>
                        </a:rPr>
                        <a:t>Sl. No</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effectLst/>
                        </a:rPr>
                        <a:t>Components</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CENTRAL</a:t>
                      </a:r>
                      <a:endParaRPr lang="en-US" sz="12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200" b="1" u="none" strike="noStrike" dirty="0">
                          <a:effectLst/>
                        </a:rPr>
                        <a:t>STATE</a:t>
                      </a:r>
                      <a:endParaRPr lang="en-US" sz="12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200" b="1" u="none" strike="noStrike" dirty="0">
                          <a:effectLst/>
                        </a:rPr>
                        <a:t>TOTAL</a:t>
                      </a:r>
                      <a:endParaRPr lang="en-US" sz="1200" b="1" i="0" u="none" strike="noStrike" dirty="0">
                        <a:solidFill>
                          <a:srgbClr val="000000"/>
                        </a:solidFill>
                        <a:effectLst/>
                        <a:latin typeface="Arial Narrow" panose="020B0606020202030204" pitchFamily="34" charset="0"/>
                      </a:endParaRPr>
                    </a:p>
                  </a:txBody>
                  <a:tcPr marL="9525" marR="9525" marT="9525" marB="0" anchor="ctr"/>
                </a:tc>
              </a:tr>
              <a:tr h="1005840">
                <a:tc>
                  <a:txBody>
                    <a:bodyPr/>
                    <a:lstStyle/>
                    <a:p>
                      <a:pPr algn="ctr" fontAlgn="ctr"/>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2400" u="none" strike="noStrike" dirty="0" smtClean="0">
                          <a:effectLst/>
                        </a:rPr>
                        <a:t>Proposal for allocation </a:t>
                      </a:r>
                      <a:r>
                        <a:rPr lang="en-US" sz="2400" u="none" strike="noStrike" dirty="0">
                          <a:effectLst/>
                        </a:rPr>
                        <a:t>of fund for provision of </a:t>
                      </a:r>
                      <a:r>
                        <a:rPr lang="en-US" sz="2400" u="none" strike="noStrike" dirty="0" smtClean="0">
                          <a:effectLst/>
                        </a:rPr>
                        <a:t>egg</a:t>
                      </a:r>
                      <a:endParaRPr lang="en-US" sz="2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u="none" strike="noStrike" dirty="0">
                          <a:effectLst/>
                        </a:rPr>
                        <a:t>55.97</a:t>
                      </a:r>
                      <a:endParaRPr lang="en-US" sz="2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u="none" strike="noStrike" dirty="0">
                          <a:effectLst/>
                        </a:rPr>
                        <a:t>6.22</a:t>
                      </a:r>
                      <a:endParaRPr lang="en-US" sz="2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u="none" strike="noStrike">
                          <a:effectLst/>
                        </a:rPr>
                        <a:t>62.19</a:t>
                      </a:r>
                      <a:endParaRPr lang="en-US" sz="2400" b="1" i="0" u="none" strike="noStrike">
                        <a:solidFill>
                          <a:srgbClr val="000000"/>
                        </a:solidFill>
                        <a:effectLst/>
                        <a:latin typeface="Arial Narrow" panose="020B0606020202030204" pitchFamily="34" charset="0"/>
                      </a:endParaRPr>
                    </a:p>
                  </a:txBody>
                  <a:tcPr marL="9525" marR="9525" marT="9525" marB="0" anchor="ctr"/>
                </a:tc>
              </a:tr>
              <a:tr h="1676400">
                <a:tc>
                  <a:txBody>
                    <a:bodyPr/>
                    <a:lstStyle/>
                    <a:p>
                      <a:pPr algn="ctr" fontAlgn="ctr"/>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2400" u="none" strike="noStrike" dirty="0" smtClean="0">
                          <a:effectLst/>
                        </a:rPr>
                        <a:t>Proposal of fund for</a:t>
                      </a:r>
                      <a:r>
                        <a:rPr lang="en-US" sz="2400" u="none" strike="noStrike" baseline="0" dirty="0" smtClean="0">
                          <a:effectLst/>
                        </a:rPr>
                        <a:t> </a:t>
                      </a:r>
                      <a:r>
                        <a:rPr lang="en-US" sz="2400" u="none" strike="noStrike" dirty="0" smtClean="0">
                          <a:effectLst/>
                        </a:rPr>
                        <a:t>installation </a:t>
                      </a:r>
                      <a:r>
                        <a:rPr lang="en-US" sz="2400" u="none" strike="noStrike" dirty="0">
                          <a:effectLst/>
                        </a:rPr>
                        <a:t>of Bio Mass Cook </a:t>
                      </a:r>
                      <a:r>
                        <a:rPr lang="en-US" sz="2400" u="none" strike="noStrike" dirty="0" smtClean="0">
                          <a:effectLst/>
                        </a:rPr>
                        <a:t>Stove</a:t>
                      </a:r>
                      <a:endParaRPr lang="en-US" sz="2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u="none" strike="noStrike" dirty="0">
                          <a:effectLst/>
                        </a:rPr>
                        <a:t>62.65</a:t>
                      </a:r>
                      <a:endParaRPr lang="en-US" sz="2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u="none" strike="noStrike" dirty="0">
                          <a:effectLst/>
                        </a:rPr>
                        <a:t>6.96</a:t>
                      </a:r>
                      <a:endParaRPr lang="en-US" sz="2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u="none" strike="noStrike">
                          <a:effectLst/>
                        </a:rPr>
                        <a:t>69.61</a:t>
                      </a:r>
                      <a:endParaRPr lang="en-US" sz="2400" b="1" i="0" u="none" strike="noStrike">
                        <a:solidFill>
                          <a:srgbClr val="000000"/>
                        </a:solidFill>
                        <a:effectLst/>
                        <a:latin typeface="Arial Narrow" panose="020B0606020202030204" pitchFamily="34" charset="0"/>
                      </a:endParaRPr>
                    </a:p>
                  </a:txBody>
                  <a:tcPr marL="9525" marR="9525" marT="9525" marB="0" anchor="ctr"/>
                </a:tc>
              </a:tr>
              <a:tr h="335280">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2400" b="1" u="none" strike="noStrike" dirty="0">
                          <a:effectLst/>
                        </a:rPr>
                        <a:t>TOTAL</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u="none" strike="noStrike" dirty="0">
                          <a:effectLst/>
                        </a:rPr>
                        <a:t>118.62</a:t>
                      </a:r>
                      <a:endParaRPr lang="en-US" sz="24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b="1" u="none" strike="noStrike" dirty="0">
                          <a:effectLst/>
                        </a:rPr>
                        <a:t>13.18</a:t>
                      </a:r>
                      <a:endParaRPr lang="en-US" sz="24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400" b="1" u="none" strike="noStrike" dirty="0">
                          <a:effectLst/>
                        </a:rPr>
                        <a:t>131.80</a:t>
                      </a:r>
                      <a:endParaRPr lang="en-US" sz="2400" b="1" i="0" u="none" strike="noStrike" dirty="0">
                        <a:solidFill>
                          <a:srgbClr val="000000"/>
                        </a:solidFill>
                        <a:effectLst/>
                        <a:latin typeface="Arial Narrow" panose="020B0606020202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719800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20443587">
            <a:off x="439802" y="3011341"/>
            <a:ext cx="8229600" cy="830242"/>
          </a:xfrm>
        </p:spPr>
        <p:txBody>
          <a:bodyPr>
            <a:noAutofit/>
          </a:bodyPr>
          <a:lstStyle/>
          <a:p>
            <a:pPr algn="ctr"/>
            <a:r>
              <a:rPr lang="en-US" sz="5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Thank you</a:t>
            </a:r>
            <a:endParaRPr lang="en-IN" sz="5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88640"/>
            <a:ext cx="1314662" cy="1424771"/>
          </a:xfrm>
          <a:prstGeom prst="rect">
            <a:avLst/>
          </a:prstGeom>
          <a:effectLst/>
        </p:spPr>
      </p:pic>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633156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706125"/>
            <a:ext cx="8229600" cy="566936"/>
          </a:xfrm>
        </p:spPr>
        <p:txBody>
          <a:bodyPr>
            <a:noAutofit/>
          </a:bodyPr>
          <a:lstStyle/>
          <a:p>
            <a:pPr algn="r"/>
            <a:r>
              <a:rPr lang="en-US" sz="40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STUDENTS COVERAGE</a:t>
            </a:r>
            <a:endParaRPr lang="en-IN" sz="40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86058000"/>
              </p:ext>
            </p:extLst>
          </p:nvPr>
        </p:nvGraphicFramePr>
        <p:xfrm>
          <a:off x="323528" y="1981200"/>
          <a:ext cx="8269392" cy="3657600"/>
        </p:xfrm>
        <a:graphic>
          <a:graphicData uri="http://schemas.openxmlformats.org/drawingml/2006/table">
            <a:tbl>
              <a:tblPr firstRow="1" bandRow="1">
                <a:tableStyleId>{8EC20E35-A176-4012-BC5E-935CFFF8708E}</a:tableStyleId>
              </a:tblPr>
              <a:tblGrid>
                <a:gridCol w="1378232">
                  <a:extLst>
                    <a:ext uri="{9D8B030D-6E8A-4147-A177-3AD203B41FA5}">
                      <a16:colId xmlns="" xmlns:a16="http://schemas.microsoft.com/office/drawing/2014/main" val="20000"/>
                    </a:ext>
                  </a:extLst>
                </a:gridCol>
                <a:gridCol w="1378232">
                  <a:extLst>
                    <a:ext uri="{9D8B030D-6E8A-4147-A177-3AD203B41FA5}">
                      <a16:colId xmlns="" xmlns:a16="http://schemas.microsoft.com/office/drawing/2014/main" val="20001"/>
                    </a:ext>
                  </a:extLst>
                </a:gridCol>
                <a:gridCol w="1378232">
                  <a:extLst>
                    <a:ext uri="{9D8B030D-6E8A-4147-A177-3AD203B41FA5}">
                      <a16:colId xmlns="" xmlns:a16="http://schemas.microsoft.com/office/drawing/2014/main" val="20002"/>
                    </a:ext>
                  </a:extLst>
                </a:gridCol>
                <a:gridCol w="1378232">
                  <a:extLst>
                    <a:ext uri="{9D8B030D-6E8A-4147-A177-3AD203B41FA5}">
                      <a16:colId xmlns="" xmlns:a16="http://schemas.microsoft.com/office/drawing/2014/main" val="20003"/>
                    </a:ext>
                  </a:extLst>
                </a:gridCol>
                <a:gridCol w="1378232">
                  <a:extLst>
                    <a:ext uri="{9D8B030D-6E8A-4147-A177-3AD203B41FA5}">
                      <a16:colId xmlns="" xmlns:a16="http://schemas.microsoft.com/office/drawing/2014/main" val="20004"/>
                    </a:ext>
                  </a:extLst>
                </a:gridCol>
                <a:gridCol w="1378232">
                  <a:extLst>
                    <a:ext uri="{9D8B030D-6E8A-4147-A177-3AD203B41FA5}">
                      <a16:colId xmlns="" xmlns:a16="http://schemas.microsoft.com/office/drawing/2014/main" val="20005"/>
                    </a:ext>
                  </a:extLst>
                </a:gridCol>
              </a:tblGrid>
              <a:tr h="1253176">
                <a:tc gridSpan="3">
                  <a:txBody>
                    <a:bodyPr/>
                    <a:lstStyle/>
                    <a:p>
                      <a:pPr algn="ctr"/>
                      <a:r>
                        <a:rPr lang="en-US" sz="2000" b="1" dirty="0" smtClean="0">
                          <a:solidFill>
                            <a:srgbClr val="FF0000"/>
                          </a:solidFill>
                          <a:latin typeface="Arial" panose="020B0604020202020204" pitchFamily="34" charset="0"/>
                          <a:cs typeface="Arial" panose="020B0604020202020204" pitchFamily="34" charset="0"/>
                        </a:rPr>
                        <a:t>Enrolment PAB</a:t>
                      </a:r>
                      <a:r>
                        <a:rPr lang="en-US" sz="2000" b="1" baseline="0" dirty="0" smtClean="0">
                          <a:solidFill>
                            <a:srgbClr val="FF0000"/>
                          </a:solidFill>
                          <a:latin typeface="Arial" panose="020B0604020202020204" pitchFamily="34" charset="0"/>
                          <a:cs typeface="Arial" panose="020B0604020202020204" pitchFamily="34" charset="0"/>
                        </a:rPr>
                        <a:t> Approval</a:t>
                      </a:r>
                      <a:endParaRPr lang="en-US" sz="2000" b="1" dirty="0" smtClean="0">
                        <a:solidFill>
                          <a:srgbClr val="FF0000"/>
                        </a:solidFill>
                        <a:latin typeface="Arial" panose="020B0604020202020204" pitchFamily="34" charset="0"/>
                        <a:cs typeface="Arial" panose="020B0604020202020204" pitchFamily="34" charset="0"/>
                      </a:endParaRPr>
                    </a:p>
                    <a:p>
                      <a:pPr algn="ctr"/>
                      <a:r>
                        <a:rPr lang="en-US" sz="2000" b="1" dirty="0" smtClean="0">
                          <a:solidFill>
                            <a:srgbClr val="FF0000"/>
                          </a:solidFill>
                          <a:latin typeface="Arial" panose="020B0604020202020204" pitchFamily="34" charset="0"/>
                          <a:cs typeface="Arial" panose="020B0604020202020204" pitchFamily="34" charset="0"/>
                        </a:rPr>
                        <a:t>2019-20</a:t>
                      </a:r>
                      <a:endParaRPr lang="en-IN" sz="2000" b="1" dirty="0">
                        <a:solidFill>
                          <a:srgbClr val="FF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b="1" dirty="0">
                          <a:solidFill>
                            <a:srgbClr val="FF0000"/>
                          </a:solidFill>
                          <a:latin typeface="Arial" panose="020B0604020202020204" pitchFamily="34" charset="0"/>
                          <a:cs typeface="Arial" panose="020B0604020202020204" pitchFamily="34" charset="0"/>
                        </a:rPr>
                        <a:t>Enrolment </a:t>
                      </a:r>
                      <a:r>
                        <a:rPr lang="en-US" sz="2000" b="1" baseline="0" dirty="0" smtClean="0">
                          <a:solidFill>
                            <a:srgbClr val="FF0000"/>
                          </a:solidFill>
                          <a:latin typeface="Arial" panose="020B0604020202020204" pitchFamily="34" charset="0"/>
                          <a:cs typeface="Arial" panose="020B0604020202020204" pitchFamily="34" charset="0"/>
                        </a:rPr>
                        <a:t>2020-21 against PAB 2019-20</a:t>
                      </a:r>
                      <a:endParaRPr lang="en-IN" sz="2000" b="1" dirty="0">
                        <a:solidFill>
                          <a:srgbClr val="FF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1236467">
                <a:tc>
                  <a:txBody>
                    <a:bodyPr/>
                    <a:lstStyle/>
                    <a:p>
                      <a:pPr algn="ctr" fontAlgn="ctr"/>
                      <a:r>
                        <a:rPr lang="en-US" sz="20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0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000" b="1" u="none" strike="noStrike" dirty="0">
                          <a:solidFill>
                            <a:sysClr val="windowText" lastClr="000000"/>
                          </a:solidFill>
                          <a:effectLst/>
                          <a:latin typeface="Arial" panose="020B0604020202020204" pitchFamily="34" charset="0"/>
                          <a:cs typeface="Arial" panose="020B0604020202020204" pitchFamily="34" charset="0"/>
                        </a:rPr>
                        <a:t>UPS</a:t>
                      </a:r>
                      <a:endParaRPr lang="en-IN" sz="20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2000" b="1" u="none" strike="noStrike" dirty="0">
                          <a:solidFill>
                            <a:sysClr val="windowText" lastClr="000000"/>
                          </a:solidFill>
                          <a:effectLst/>
                          <a:latin typeface="Arial" panose="020B0604020202020204" pitchFamily="34" charset="0"/>
                          <a:cs typeface="Arial" panose="020B0604020202020204" pitchFamily="34" charset="0"/>
                        </a:rPr>
                        <a:t>Total</a:t>
                      </a:r>
                      <a:endParaRPr lang="en-IN" sz="20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0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0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000" b="1" i="0" u="none" strike="noStrike" dirty="0">
                          <a:solidFill>
                            <a:sysClr val="windowText" lastClr="000000"/>
                          </a:solidFill>
                          <a:effectLst/>
                          <a:latin typeface="Arial" panose="020B0604020202020204" pitchFamily="34" charset="0"/>
                          <a:cs typeface="Arial" panose="020B0604020202020204" pitchFamily="34" charset="0"/>
                        </a:rPr>
                        <a:t>UPS</a:t>
                      </a:r>
                      <a:endParaRPr lang="en-IN" sz="20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2000" b="1" u="none" strike="noStrike" dirty="0">
                          <a:solidFill>
                            <a:sysClr val="windowText" lastClr="000000"/>
                          </a:solidFill>
                          <a:effectLst/>
                          <a:latin typeface="Arial" panose="020B0604020202020204" pitchFamily="34" charset="0"/>
                          <a:cs typeface="Arial" panose="020B0604020202020204" pitchFamily="34" charset="0"/>
                        </a:rPr>
                        <a:t>Total</a:t>
                      </a:r>
                      <a:endParaRPr lang="en-IN" sz="20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1167957">
                <a:tc>
                  <a:txBody>
                    <a:bodyPr/>
                    <a:lstStyle/>
                    <a:p>
                      <a:pPr marL="0" algn="ctr" defTabSz="914400" rtl="0" eaLnBrk="1" fontAlgn="ctr" latinLnBrk="0" hangingPunct="1"/>
                      <a:r>
                        <a:rPr lang="en-IN" sz="2000" b="1" i="0" u="none" strike="noStrike" kern="1200" dirty="0">
                          <a:solidFill>
                            <a:schemeClr val="dk1"/>
                          </a:solidFill>
                          <a:latin typeface="Arial"/>
                          <a:ea typeface="+mn-ea"/>
                          <a:cs typeface="+mn-cs"/>
                        </a:rPr>
                        <a:t>87152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IN" sz="2000" b="1" i="0" u="none" strike="noStrike" kern="1200" dirty="0">
                          <a:solidFill>
                            <a:schemeClr val="dk1"/>
                          </a:solidFill>
                          <a:latin typeface="Arial"/>
                          <a:ea typeface="+mn-ea"/>
                          <a:cs typeface="+mn-cs"/>
                        </a:rPr>
                        <a:t>39021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IN" sz="2000" b="1" i="0" u="none" strike="noStrike" kern="1200" dirty="0">
                          <a:solidFill>
                            <a:schemeClr val="dk1"/>
                          </a:solidFill>
                          <a:latin typeface="Arial"/>
                          <a:ea typeface="+mn-ea"/>
                          <a:cs typeface="+mn-cs"/>
                        </a:rPr>
                        <a:t>126174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1" i="0" u="none" strike="noStrike" kern="1200" dirty="0" smtClean="0">
                          <a:solidFill>
                            <a:schemeClr val="dk1"/>
                          </a:solidFill>
                          <a:latin typeface="Arial"/>
                          <a:ea typeface="+mn-ea"/>
                          <a:cs typeface="+mn-cs"/>
                        </a:rPr>
                        <a:t>82573</a:t>
                      </a:r>
                      <a:endParaRPr lang="en-IN" sz="2000" b="1" kern="1200" dirty="0" smtClean="0">
                        <a:solidFill>
                          <a:schemeClr val="tx1"/>
                        </a:solidFill>
                        <a:latin typeface="Arial" panose="020B0604020202020204" pitchFamily="34" charset="0"/>
                        <a:ea typeface="+mn-ea"/>
                        <a:cs typeface="Arial" panose="020B0604020202020204" pitchFamily="34" charset="0"/>
                      </a:endParaRPr>
                    </a:p>
                    <a:p>
                      <a:pPr algn="ctr" fontAlgn="ctr"/>
                      <a:r>
                        <a:rPr lang="en-IN" sz="2000" b="1" kern="1200" dirty="0" smtClean="0">
                          <a:solidFill>
                            <a:schemeClr val="tx1"/>
                          </a:solidFill>
                          <a:latin typeface="Arial" panose="020B0604020202020204" pitchFamily="34" charset="0"/>
                          <a:ea typeface="+mn-ea"/>
                          <a:cs typeface="Arial" panose="020B0604020202020204" pitchFamily="34" charset="0"/>
                        </a:rPr>
                        <a:t>(95%)</a:t>
                      </a:r>
                      <a:endParaRPr lang="en-IN" sz="20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2000" b="1" i="0" u="none" strike="noStrike" kern="1200" dirty="0" smtClean="0">
                          <a:solidFill>
                            <a:schemeClr val="dk1"/>
                          </a:solidFill>
                          <a:latin typeface="Arial"/>
                          <a:ea typeface="+mn-ea"/>
                          <a:cs typeface="+mn-cs"/>
                        </a:rPr>
                        <a:t>38897</a:t>
                      </a:r>
                      <a:endParaRPr lang="en-IN" sz="2000" b="1" kern="1200" dirty="0" smtClean="0">
                        <a:solidFill>
                          <a:schemeClr val="tx1"/>
                        </a:solidFill>
                        <a:latin typeface="Arial" panose="020B0604020202020204" pitchFamily="34" charset="0"/>
                        <a:ea typeface="+mn-ea"/>
                        <a:cs typeface="Arial" panose="020B0604020202020204" pitchFamily="34" charset="0"/>
                      </a:endParaRPr>
                    </a:p>
                    <a:p>
                      <a:pPr algn="ctr" fontAlgn="ctr"/>
                      <a:r>
                        <a:rPr lang="en-IN" sz="2000" b="1" kern="1200" dirty="0" smtClean="0">
                          <a:solidFill>
                            <a:schemeClr val="tx1"/>
                          </a:solidFill>
                          <a:latin typeface="Arial" panose="020B0604020202020204" pitchFamily="34" charset="0"/>
                          <a:ea typeface="+mn-ea"/>
                          <a:cs typeface="Arial" panose="020B0604020202020204" pitchFamily="34" charset="0"/>
                        </a:rPr>
                        <a:t>(99%)</a:t>
                      </a:r>
                      <a:endParaRPr lang="en-IN" sz="20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2000" b="1" i="0" u="none" strike="noStrike" kern="1200" dirty="0" smtClean="0">
                          <a:solidFill>
                            <a:schemeClr val="dk1"/>
                          </a:solidFill>
                          <a:latin typeface="Arial"/>
                          <a:ea typeface="+mn-ea"/>
                          <a:cs typeface="+mn-cs"/>
                        </a:rPr>
                        <a:t>121470</a:t>
                      </a:r>
                      <a:endParaRPr lang="en-IN" sz="2000" b="1" kern="1200" dirty="0" smtClean="0">
                        <a:solidFill>
                          <a:schemeClr val="tx1"/>
                        </a:solidFill>
                        <a:latin typeface="Arial" panose="020B0604020202020204" pitchFamily="34" charset="0"/>
                        <a:ea typeface="+mn-ea"/>
                        <a:cs typeface="Arial" panose="020B0604020202020204" pitchFamily="34" charset="0"/>
                      </a:endParaRPr>
                    </a:p>
                    <a:p>
                      <a:pPr algn="ctr" fontAlgn="ctr"/>
                      <a:r>
                        <a:rPr lang="en-IN" sz="2000" b="1" kern="1200" dirty="0" smtClean="0">
                          <a:solidFill>
                            <a:schemeClr val="tx1"/>
                          </a:solidFill>
                          <a:latin typeface="Arial" panose="020B0604020202020204" pitchFamily="34" charset="0"/>
                          <a:ea typeface="+mn-ea"/>
                          <a:cs typeface="Arial" panose="020B0604020202020204" pitchFamily="34" charset="0"/>
                        </a:rPr>
                        <a:t>(96%)</a:t>
                      </a:r>
                      <a:endParaRPr lang="en-IN" sz="20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95213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910303"/>
            <a:ext cx="8229600" cy="566936"/>
          </a:xfrm>
        </p:spPr>
        <p:txBody>
          <a:bodyPr>
            <a:noAutofit/>
          </a:bodyPr>
          <a:lstStyle/>
          <a:p>
            <a:pPr algn="r"/>
            <a:r>
              <a:rPr lang="en-US" sz="36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ENGAGEMENT OF</a:t>
            </a:r>
            <a:br>
              <a:rPr lang="en-US" sz="36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COOK-CUM HELPER</a:t>
            </a:r>
            <a:endParaRPr lang="en-IN" sz="4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35180555"/>
              </p:ext>
            </p:extLst>
          </p:nvPr>
        </p:nvGraphicFramePr>
        <p:xfrm>
          <a:off x="395536" y="2057136"/>
          <a:ext cx="8292456" cy="2667264"/>
        </p:xfrm>
        <a:graphic>
          <a:graphicData uri="http://schemas.openxmlformats.org/drawingml/2006/table">
            <a:tbl>
              <a:tblPr firstRow="1" bandRow="1">
                <a:tableStyleId>{8EC20E35-A176-4012-BC5E-935CFFF8708E}</a:tableStyleId>
              </a:tblPr>
              <a:tblGrid>
                <a:gridCol w="864096">
                  <a:extLst>
                    <a:ext uri="{9D8B030D-6E8A-4147-A177-3AD203B41FA5}">
                      <a16:colId xmlns="" xmlns:a16="http://schemas.microsoft.com/office/drawing/2014/main" val="20000"/>
                    </a:ext>
                  </a:extLst>
                </a:gridCol>
                <a:gridCol w="1152128">
                  <a:extLst>
                    <a:ext uri="{9D8B030D-6E8A-4147-A177-3AD203B41FA5}">
                      <a16:colId xmlns="" xmlns:a16="http://schemas.microsoft.com/office/drawing/2014/main" val="20001"/>
                    </a:ext>
                  </a:extLst>
                </a:gridCol>
                <a:gridCol w="1152128">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800200">
                  <a:extLst>
                    <a:ext uri="{9D8B030D-6E8A-4147-A177-3AD203B41FA5}">
                      <a16:colId xmlns="" xmlns:a16="http://schemas.microsoft.com/office/drawing/2014/main" val="20004"/>
                    </a:ext>
                  </a:extLst>
                </a:gridCol>
                <a:gridCol w="1667720">
                  <a:extLst>
                    <a:ext uri="{9D8B030D-6E8A-4147-A177-3AD203B41FA5}">
                      <a16:colId xmlns="" xmlns:a16="http://schemas.microsoft.com/office/drawing/2014/main" val="20005"/>
                    </a:ext>
                  </a:extLst>
                </a:gridCol>
              </a:tblGrid>
              <a:tr h="1201280">
                <a:tc gridSpan="3">
                  <a:txBody>
                    <a:bodyPr/>
                    <a:lstStyle/>
                    <a:p>
                      <a:pPr algn="ctr"/>
                      <a:r>
                        <a:rPr lang="en-US" sz="2400" b="1" dirty="0">
                          <a:solidFill>
                            <a:sysClr val="windowText" lastClr="000000"/>
                          </a:solidFill>
                          <a:latin typeface="Arial" panose="020B0604020202020204" pitchFamily="34" charset="0"/>
                          <a:cs typeface="Arial" panose="020B0604020202020204" pitchFamily="34" charset="0"/>
                        </a:rPr>
                        <a:t>PAB</a:t>
                      </a:r>
                      <a:r>
                        <a:rPr lang="en-US" sz="2400" b="1" baseline="0" dirty="0">
                          <a:solidFill>
                            <a:sysClr val="windowText" lastClr="000000"/>
                          </a:solidFill>
                          <a:latin typeface="Arial" panose="020B0604020202020204" pitchFamily="34" charset="0"/>
                          <a:cs typeface="Arial" panose="020B0604020202020204" pitchFamily="34" charset="0"/>
                        </a:rPr>
                        <a:t> Approval</a:t>
                      </a:r>
                    </a:p>
                    <a:p>
                      <a:pPr algn="ctr"/>
                      <a:r>
                        <a:rPr lang="en-US" sz="2400" b="1" baseline="0" dirty="0" smtClean="0">
                          <a:solidFill>
                            <a:sysClr val="windowText" lastClr="000000"/>
                          </a:solidFill>
                          <a:latin typeface="Arial" panose="020B0604020202020204" pitchFamily="34" charset="0"/>
                          <a:cs typeface="Arial" panose="020B0604020202020204" pitchFamily="34" charset="0"/>
                        </a:rPr>
                        <a:t>2019-20</a:t>
                      </a:r>
                      <a:endParaRPr lang="en-IN" sz="2400" b="1" dirty="0">
                        <a:solidFill>
                          <a:sysClr val="windowText" lastClr="00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400" b="1" dirty="0">
                          <a:solidFill>
                            <a:sysClr val="windowText" lastClr="000000"/>
                          </a:solidFill>
                          <a:latin typeface="Arial" panose="020B0604020202020204" pitchFamily="34" charset="0"/>
                          <a:cs typeface="Arial" panose="020B0604020202020204" pitchFamily="34" charset="0"/>
                        </a:rPr>
                        <a:t>Actual  </a:t>
                      </a:r>
                      <a:r>
                        <a:rPr lang="en-US" sz="2400" b="1" dirty="0" smtClean="0">
                          <a:solidFill>
                            <a:sysClr val="windowText" lastClr="000000"/>
                          </a:solidFill>
                          <a:latin typeface="Arial" panose="020B0604020202020204" pitchFamily="34" charset="0"/>
                          <a:cs typeface="Arial" panose="020B0604020202020204" pitchFamily="34" charset="0"/>
                        </a:rPr>
                        <a:t>engaged</a:t>
                      </a:r>
                      <a:endParaRPr lang="en-IN" sz="2400" b="1" dirty="0">
                        <a:solidFill>
                          <a:sysClr val="windowText" lastClr="00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598920">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MS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2400" b="1" u="none" strike="noStrike" dirty="0">
                          <a:solidFill>
                            <a:sysClr val="windowText" lastClr="000000"/>
                          </a:solidFill>
                          <a:effectLst/>
                          <a:latin typeface="Arial" panose="020B0604020202020204" pitchFamily="34" charset="0"/>
                          <a:cs typeface="Arial" panose="020B0604020202020204" pitchFamily="34" charset="0"/>
                        </a:rPr>
                        <a:t>Total</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MS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n-US" sz="2400" b="1" u="none" strike="noStrike" dirty="0">
                          <a:solidFill>
                            <a:sysClr val="windowText" lastClr="000000"/>
                          </a:solidFill>
                          <a:effectLst/>
                          <a:latin typeface="Arial" panose="020B0604020202020204" pitchFamily="34" charset="0"/>
                          <a:cs typeface="Arial" panose="020B0604020202020204" pitchFamily="34" charset="0"/>
                        </a:rPr>
                        <a:t>Total</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867064">
                <a:tc>
                  <a:txBody>
                    <a:bodyPr/>
                    <a:lstStyle/>
                    <a:p>
                      <a:pPr marL="0" algn="ctr" defTabSz="914400" rtl="0" eaLnBrk="1" fontAlgn="ctr" latinLnBrk="0" hangingPunct="1"/>
                      <a:r>
                        <a:rPr lang="en-IN" sz="2400" b="1" kern="1200" dirty="0" smtClean="0">
                          <a:latin typeface="Arial" panose="020B0604020202020204" pitchFamily="34" charset="0"/>
                          <a:cs typeface="Arial" panose="020B0604020202020204" pitchFamily="34" charset="0"/>
                        </a:rPr>
                        <a:t>2822</a:t>
                      </a:r>
                      <a:endParaRPr lang="en-IN" sz="2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IN" sz="2400" b="1" kern="1200" dirty="0" smtClean="0">
                          <a:latin typeface="Arial" panose="020B0604020202020204" pitchFamily="34" charset="0"/>
                          <a:cs typeface="Arial" panose="020B0604020202020204" pitchFamily="34" charset="0"/>
                        </a:rPr>
                        <a:t>2072</a:t>
                      </a:r>
                      <a:endParaRPr lang="en-IN" sz="2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IN" sz="2400" b="1" kern="1200" dirty="0" smtClean="0">
                          <a:latin typeface="Arial" panose="020B0604020202020204" pitchFamily="34" charset="0"/>
                          <a:cs typeface="Arial" panose="020B0604020202020204" pitchFamily="34" charset="0"/>
                        </a:rPr>
                        <a:t>4894</a:t>
                      </a:r>
                      <a:endParaRPr lang="en-IN" sz="2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2779</a:t>
                      </a:r>
                    </a:p>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(98%)</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2014</a:t>
                      </a:r>
                    </a:p>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(97%)</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4793</a:t>
                      </a:r>
                    </a:p>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(98%)</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1051071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90" y="910303"/>
            <a:ext cx="8229600" cy="566936"/>
          </a:xfrm>
        </p:spPr>
        <p:txBody>
          <a:bodyPr>
            <a:noAutofit/>
          </a:bodyPr>
          <a:lstStyle/>
          <a:p>
            <a:pPr algn="r"/>
            <a:r>
              <a:rPr lang="en-US" sz="3600" dirty="0" smtClean="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WORKING DAYS</a:t>
            </a:r>
            <a:endParaRPr lang="en-IN" sz="4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3001079"/>
              </p:ext>
            </p:extLst>
          </p:nvPr>
        </p:nvGraphicFramePr>
        <p:xfrm>
          <a:off x="533400" y="2286000"/>
          <a:ext cx="7848599" cy="3048001"/>
        </p:xfrm>
        <a:graphic>
          <a:graphicData uri="http://schemas.openxmlformats.org/drawingml/2006/table">
            <a:tbl>
              <a:tblPr firstRow="1" bandRow="1">
                <a:tableStyleId>{8EC20E35-A176-4012-BC5E-935CFFF8708E}</a:tableStyleId>
              </a:tblPr>
              <a:tblGrid>
                <a:gridCol w="1403814">
                  <a:extLst>
                    <a:ext uri="{9D8B030D-6E8A-4147-A177-3AD203B41FA5}">
                      <a16:colId xmlns="" xmlns:a16="http://schemas.microsoft.com/office/drawing/2014/main" val="20000"/>
                    </a:ext>
                  </a:extLst>
                </a:gridCol>
                <a:gridCol w="1340005">
                  <a:extLst>
                    <a:ext uri="{9D8B030D-6E8A-4147-A177-3AD203B41FA5}">
                      <a16:colId xmlns="" xmlns:a16="http://schemas.microsoft.com/office/drawing/2014/main" val="20001"/>
                    </a:ext>
                  </a:extLst>
                </a:gridCol>
                <a:gridCol w="1276195">
                  <a:extLst>
                    <a:ext uri="{9D8B030D-6E8A-4147-A177-3AD203B41FA5}">
                      <a16:colId xmlns="" xmlns:a16="http://schemas.microsoft.com/office/drawing/2014/main" val="20003"/>
                    </a:ext>
                  </a:extLst>
                </a:gridCol>
                <a:gridCol w="1276195">
                  <a:extLst>
                    <a:ext uri="{9D8B030D-6E8A-4147-A177-3AD203B41FA5}">
                      <a16:colId xmlns="" xmlns:a16="http://schemas.microsoft.com/office/drawing/2014/main" val="20004"/>
                    </a:ext>
                  </a:extLst>
                </a:gridCol>
                <a:gridCol w="1276195"/>
                <a:gridCol w="1276195"/>
              </a:tblGrid>
              <a:tr h="1574297">
                <a:tc gridSpan="2">
                  <a:txBody>
                    <a:bodyPr/>
                    <a:lstStyle/>
                    <a:p>
                      <a:pPr algn="ctr"/>
                      <a:r>
                        <a:rPr lang="en-US" sz="2400" b="1" dirty="0">
                          <a:solidFill>
                            <a:sysClr val="windowText" lastClr="000000"/>
                          </a:solidFill>
                          <a:latin typeface="Arial" panose="020B0604020202020204" pitchFamily="34" charset="0"/>
                          <a:cs typeface="Arial" panose="020B0604020202020204" pitchFamily="34" charset="0"/>
                        </a:rPr>
                        <a:t>PAB</a:t>
                      </a:r>
                      <a:r>
                        <a:rPr lang="en-US" sz="2400" b="1" baseline="0" dirty="0">
                          <a:solidFill>
                            <a:sysClr val="windowText" lastClr="000000"/>
                          </a:solidFill>
                          <a:latin typeface="Arial" panose="020B0604020202020204" pitchFamily="34" charset="0"/>
                          <a:cs typeface="Arial" panose="020B0604020202020204" pitchFamily="34" charset="0"/>
                        </a:rPr>
                        <a:t> Approval</a:t>
                      </a:r>
                    </a:p>
                    <a:p>
                      <a:pPr algn="ctr"/>
                      <a:r>
                        <a:rPr lang="en-US" sz="2400" b="1" baseline="0" dirty="0" smtClean="0">
                          <a:solidFill>
                            <a:sysClr val="windowText" lastClr="000000"/>
                          </a:solidFill>
                          <a:latin typeface="Arial" panose="020B0604020202020204" pitchFamily="34" charset="0"/>
                          <a:cs typeface="Arial" panose="020B0604020202020204" pitchFamily="34" charset="0"/>
                        </a:rPr>
                        <a:t>2019-20</a:t>
                      </a:r>
                      <a:endParaRPr lang="en-IN" sz="2400" b="1" dirty="0">
                        <a:solidFill>
                          <a:sysClr val="windowText" lastClr="00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400" b="1" dirty="0" smtClean="0">
                          <a:solidFill>
                            <a:sysClr val="windowText" lastClr="000000"/>
                          </a:solidFill>
                          <a:latin typeface="Arial" panose="020B0604020202020204" pitchFamily="34" charset="0"/>
                          <a:cs typeface="Arial" panose="020B0604020202020204" pitchFamily="34" charset="0"/>
                        </a:rPr>
                        <a:t>Performance as on 31</a:t>
                      </a:r>
                      <a:r>
                        <a:rPr lang="en-US" sz="2400" b="1" baseline="30000" dirty="0" smtClean="0">
                          <a:solidFill>
                            <a:sysClr val="windowText" lastClr="000000"/>
                          </a:solidFill>
                          <a:latin typeface="Arial" panose="020B0604020202020204" pitchFamily="34" charset="0"/>
                          <a:cs typeface="Arial" panose="020B0604020202020204" pitchFamily="34" charset="0"/>
                        </a:rPr>
                        <a:t>st</a:t>
                      </a:r>
                      <a:r>
                        <a:rPr lang="en-US" sz="2400" b="1" dirty="0" smtClean="0">
                          <a:solidFill>
                            <a:sysClr val="windowText" lastClr="000000"/>
                          </a:solidFill>
                          <a:latin typeface="Arial" panose="020B0604020202020204" pitchFamily="34" charset="0"/>
                          <a:cs typeface="Arial" panose="020B0604020202020204" pitchFamily="34" charset="0"/>
                        </a:rPr>
                        <a:t> December 2019</a:t>
                      </a:r>
                      <a:endParaRPr lang="en-IN" sz="2400" b="1" dirty="0">
                        <a:solidFill>
                          <a:sysClr val="windowText" lastClr="00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15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2400" b="1" dirty="0" smtClean="0">
                          <a:solidFill>
                            <a:sysClr val="windowText" lastClr="000000"/>
                          </a:solidFill>
                          <a:latin typeface="Arial" panose="020B0604020202020204" pitchFamily="34" charset="0"/>
                          <a:cs typeface="Arial" panose="020B0604020202020204" pitchFamily="34" charset="0"/>
                        </a:rPr>
                        <a:t>Performance</a:t>
                      </a:r>
                      <a:r>
                        <a:rPr lang="en-IN" sz="2400" b="1" dirty="0" smtClean="0">
                          <a:solidFill>
                            <a:sysClr val="windowText" lastClr="000000"/>
                          </a:solidFill>
                          <a:latin typeface="Arial" panose="020B0604020202020204" pitchFamily="34" charset="0"/>
                          <a:cs typeface="Arial" panose="020B0604020202020204" pitchFamily="34" charset="0"/>
                        </a:rPr>
                        <a:t> upto 31</a:t>
                      </a:r>
                      <a:r>
                        <a:rPr lang="en-IN" sz="2400" b="1" baseline="30000" dirty="0" smtClean="0">
                          <a:solidFill>
                            <a:sysClr val="windowText" lastClr="000000"/>
                          </a:solidFill>
                          <a:latin typeface="Arial" panose="020B0604020202020204" pitchFamily="34" charset="0"/>
                          <a:cs typeface="Arial" panose="020B0604020202020204" pitchFamily="34" charset="0"/>
                        </a:rPr>
                        <a:t>st</a:t>
                      </a:r>
                      <a:r>
                        <a:rPr lang="en-IN" sz="2400" b="1" dirty="0" smtClean="0">
                          <a:solidFill>
                            <a:sysClr val="windowText" lastClr="000000"/>
                          </a:solidFill>
                          <a:latin typeface="Arial" panose="020B0604020202020204" pitchFamily="34" charset="0"/>
                          <a:cs typeface="Arial" panose="020B0604020202020204" pitchFamily="34" charset="0"/>
                        </a:rPr>
                        <a:t> March 2020</a:t>
                      </a:r>
                      <a:endParaRPr lang="en-IN" sz="2400" b="1" dirty="0">
                        <a:solidFill>
                          <a:sysClr val="windowText" lastClr="00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IN" sz="2400" b="1" dirty="0">
                        <a:solidFill>
                          <a:sysClr val="windowText" lastClr="000000"/>
                        </a:solidFill>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r h="602074">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MS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1" u="none" strike="noStrike" dirty="0">
                          <a:solidFill>
                            <a:sysClr val="windowText" lastClr="000000"/>
                          </a:solidFill>
                          <a:effectLst/>
                          <a:latin typeface="Arial" panose="020B0604020202020204" pitchFamily="34" charset="0"/>
                          <a:cs typeface="Arial" panose="020B0604020202020204" pitchFamily="34" charset="0"/>
                        </a:rPr>
                        <a:t>MS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IN" sz="2400" b="1" i="0" u="none" strike="noStrike" dirty="0" smtClean="0">
                          <a:solidFill>
                            <a:sysClr val="windowText" lastClr="000000"/>
                          </a:solidFill>
                          <a:effectLst/>
                          <a:latin typeface="Arial" panose="020B0604020202020204" pitchFamily="34" charset="0"/>
                          <a:cs typeface="Arial" panose="020B0604020202020204" pitchFamily="34" charset="0"/>
                        </a:rPr>
                        <a:t>PS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IN" sz="2400" b="1" i="0" u="none" strike="noStrike" dirty="0" smtClean="0">
                          <a:solidFill>
                            <a:sysClr val="windowText" lastClr="000000"/>
                          </a:solidFill>
                          <a:effectLst/>
                          <a:latin typeface="Arial" panose="020B0604020202020204" pitchFamily="34" charset="0"/>
                          <a:cs typeface="Arial" panose="020B0604020202020204" pitchFamily="34" charset="0"/>
                        </a:rPr>
                        <a:t>MS</a:t>
                      </a:r>
                      <a:endParaRPr lang="en-IN" sz="2400" b="1" i="0" u="none" strike="noStrike"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871630">
                <a:tc>
                  <a:txBody>
                    <a:bodyPr/>
                    <a:lstStyle/>
                    <a:p>
                      <a:pPr marL="0" algn="ctr" defTabSz="914400" rtl="0" eaLnBrk="1" fontAlgn="ctr" latinLnBrk="0" hangingPunct="1"/>
                      <a:r>
                        <a:rPr lang="en-IN" sz="2400" b="1" kern="1200" dirty="0" smtClean="0">
                          <a:latin typeface="Arial" panose="020B0604020202020204" pitchFamily="34" charset="0"/>
                          <a:cs typeface="Arial" panose="020B0604020202020204" pitchFamily="34" charset="0"/>
                        </a:rPr>
                        <a:t>202</a:t>
                      </a:r>
                      <a:endParaRPr lang="en-IN" sz="2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IN" sz="2400" b="1" kern="1200" dirty="0" smtClean="0">
                          <a:latin typeface="Arial" panose="020B0604020202020204" pitchFamily="34" charset="0"/>
                          <a:cs typeface="Arial" panose="020B0604020202020204" pitchFamily="34" charset="0"/>
                        </a:rPr>
                        <a:t>212</a:t>
                      </a:r>
                      <a:endParaRPr lang="en-IN" sz="2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165 (82%)</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175 (83%)</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202</a:t>
                      </a:r>
                    </a:p>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(100%)</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212</a:t>
                      </a:r>
                    </a:p>
                    <a:p>
                      <a:pPr marL="0" algn="ctr" defTabSz="914400" rtl="0" eaLnBrk="1" fontAlgn="ctr" latinLnBrk="0" hangingPunct="1"/>
                      <a:r>
                        <a:rPr lang="en-US" sz="2400" b="1" kern="1200" dirty="0" smtClean="0">
                          <a:solidFill>
                            <a:schemeClr val="dk1"/>
                          </a:solidFill>
                          <a:latin typeface="Arial" panose="020B0604020202020204" pitchFamily="34" charset="0"/>
                          <a:ea typeface="+mn-ea"/>
                          <a:cs typeface="Arial" panose="020B0604020202020204" pitchFamily="34" charset="0"/>
                        </a:rPr>
                        <a:t>(100%)</a:t>
                      </a:r>
                      <a:endParaRPr lang="en-US" sz="24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6"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4246012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458390" y="910303"/>
            <a:ext cx="8229600" cy="566936"/>
          </a:xfrm>
        </p:spPr>
        <p:txBody>
          <a:bodyPr>
            <a:noAutofit/>
          </a:bodyPr>
          <a:lstStyle/>
          <a:p>
            <a:pPr algn="r"/>
            <a:r>
              <a:rPr lang="en-US" sz="3600" dirty="0" smtClean="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AADHAAR ENROLMENT</a:t>
            </a:r>
            <a:endParaRPr lang="en-IN" sz="4400" dirty="0">
              <a:ln w="3175">
                <a:solidFill>
                  <a:schemeClr val="bg1">
                    <a:lumMod val="95000"/>
                  </a:schemeClr>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graphicFrame>
        <p:nvGraphicFramePr>
          <p:cNvPr id="2" name="Table 1"/>
          <p:cNvGraphicFramePr>
            <a:graphicFrameLocks noGrp="1"/>
          </p:cNvGraphicFramePr>
          <p:nvPr>
            <p:extLst>
              <p:ext uri="{D42A27DB-BD31-4B8C-83A1-F6EECF244321}">
                <p14:modId xmlns:p14="http://schemas.microsoft.com/office/powerpoint/2010/main" val="2760329940"/>
              </p:ext>
            </p:extLst>
          </p:nvPr>
        </p:nvGraphicFramePr>
        <p:xfrm>
          <a:off x="838198" y="1828800"/>
          <a:ext cx="7467602" cy="4484370"/>
        </p:xfrm>
        <a:graphic>
          <a:graphicData uri="http://schemas.openxmlformats.org/drawingml/2006/table">
            <a:tbl>
              <a:tblPr>
                <a:tableStyleId>{5940675A-B579-460E-94D1-54222C63F5DA}</a:tableStyleId>
              </a:tblPr>
              <a:tblGrid>
                <a:gridCol w="837731"/>
                <a:gridCol w="2146689"/>
                <a:gridCol w="2382304"/>
                <a:gridCol w="2100878"/>
              </a:tblGrid>
              <a:tr h="1066800">
                <a:tc>
                  <a:txBody>
                    <a:bodyPr/>
                    <a:lstStyle/>
                    <a:p>
                      <a:pPr algn="ctr" fontAlgn="ctr"/>
                      <a:r>
                        <a:rPr lang="en-US" sz="2400" b="1" u="none" strike="noStrike" dirty="0">
                          <a:effectLst/>
                        </a:rPr>
                        <a:t>S</a:t>
                      </a:r>
                      <a:r>
                        <a:rPr lang="en-US" sz="2400" b="1" u="none" strike="noStrike" dirty="0" smtClean="0">
                          <a:effectLst/>
                        </a:rPr>
                        <a:t>. No</a:t>
                      </a:r>
                      <a:r>
                        <a:rPr lang="en-US" sz="2400" b="1" u="none" strike="noStrike" dirty="0">
                          <a:effectLst/>
                        </a:rPr>
                        <a:t>.</a:t>
                      </a:r>
                      <a:endParaRPr lang="en-US" sz="2400" b="1" i="0" u="none" strike="noStrike" dirty="0">
                        <a:effectLst/>
                        <a:latin typeface="Trebuchet MS" panose="020B0603020202020204" pitchFamily="34" charset="0"/>
                      </a:endParaRPr>
                    </a:p>
                  </a:txBody>
                  <a:tcPr marL="9525" marR="9525" marT="9525" marB="0" anchor="ctr"/>
                </a:tc>
                <a:tc>
                  <a:txBody>
                    <a:bodyPr/>
                    <a:lstStyle/>
                    <a:p>
                      <a:pPr algn="ctr" fontAlgn="ctr"/>
                      <a:r>
                        <a:rPr lang="en-US" sz="2400" b="1" u="none" strike="noStrike" dirty="0">
                          <a:effectLst/>
                        </a:rPr>
                        <a:t>Name of District</a:t>
                      </a:r>
                      <a:endParaRPr lang="en-US" sz="2400" b="1" i="0" u="none" strike="noStrike" dirty="0">
                        <a:effectLst/>
                        <a:latin typeface="Trebuchet MS" panose="020B0603020202020204" pitchFamily="34" charset="0"/>
                      </a:endParaRPr>
                    </a:p>
                  </a:txBody>
                  <a:tcPr marL="9525" marR="9525" marT="9525" marB="0" anchor="ctr"/>
                </a:tc>
                <a:tc>
                  <a:txBody>
                    <a:bodyPr/>
                    <a:lstStyle/>
                    <a:p>
                      <a:pPr algn="ctr" fontAlgn="ctr"/>
                      <a:r>
                        <a:rPr lang="en-US" sz="2400" b="1" u="none" strike="noStrike" dirty="0">
                          <a:effectLst/>
                        </a:rPr>
                        <a:t>Total Enrolment</a:t>
                      </a:r>
                      <a:endParaRPr lang="en-US" sz="2400" b="1" i="0" u="none" strike="noStrike" dirty="0">
                        <a:effectLst/>
                        <a:latin typeface="Trebuchet MS" panose="020B0603020202020204" pitchFamily="34" charset="0"/>
                      </a:endParaRPr>
                    </a:p>
                  </a:txBody>
                  <a:tcPr marL="9525" marR="9525" marT="9525" marB="0" anchor="ctr"/>
                </a:tc>
                <a:tc>
                  <a:txBody>
                    <a:bodyPr/>
                    <a:lstStyle/>
                    <a:p>
                      <a:pPr algn="ctr" fontAlgn="ctr"/>
                      <a:r>
                        <a:rPr lang="en-US" sz="2400" b="1" u="none" strike="noStrike" dirty="0" smtClean="0">
                          <a:effectLst/>
                        </a:rPr>
                        <a:t>% of</a:t>
                      </a:r>
                      <a:r>
                        <a:rPr lang="en-US" sz="2400" b="1" u="none" strike="noStrike" baseline="0" dirty="0" smtClean="0">
                          <a:effectLst/>
                        </a:rPr>
                        <a:t> children Aadhaar enrolled</a:t>
                      </a:r>
                      <a:endParaRPr lang="en-US" sz="2400" b="1" i="0" u="none" strike="noStrike" dirty="0">
                        <a:effectLst/>
                        <a:latin typeface="Trebuchet MS" panose="020B0603020202020204" pitchFamily="34" charset="0"/>
                      </a:endParaRPr>
                    </a:p>
                  </a:txBody>
                  <a:tcPr marL="9525" marR="9525" marT="9525" marB="0" anchor="ctr"/>
                </a:tc>
              </a:tr>
              <a:tr h="363488">
                <a:tc>
                  <a:txBody>
                    <a:bodyPr/>
                    <a:lstStyle/>
                    <a:p>
                      <a:pPr algn="ctr" fontAlgn="b"/>
                      <a:r>
                        <a:rPr lang="en-US" sz="2400" u="none" strike="noStrike">
                          <a:effectLst/>
                        </a:rPr>
                        <a:t>1</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a:effectLst/>
                        </a:rPr>
                        <a:t>Aizawl</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25137</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98%</a:t>
                      </a:r>
                    </a:p>
                  </a:txBody>
                  <a:tcPr marL="9525" marR="9525" marT="9525" marB="0" anchor="ctr"/>
                </a:tc>
              </a:tr>
              <a:tr h="363488">
                <a:tc>
                  <a:txBody>
                    <a:bodyPr/>
                    <a:lstStyle/>
                    <a:p>
                      <a:pPr algn="ctr" fontAlgn="b"/>
                      <a:r>
                        <a:rPr lang="en-US" sz="2400" u="none" strike="noStrike">
                          <a:effectLst/>
                        </a:rPr>
                        <a:t>2</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a:effectLst/>
                        </a:rPr>
                        <a:t>Champhai</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12671</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67%</a:t>
                      </a:r>
                    </a:p>
                  </a:txBody>
                  <a:tcPr marL="9525" marR="9525" marT="9525" marB="0" anchor="ctr"/>
                </a:tc>
              </a:tr>
              <a:tr h="363488">
                <a:tc>
                  <a:txBody>
                    <a:bodyPr/>
                    <a:lstStyle/>
                    <a:p>
                      <a:pPr algn="ctr" fontAlgn="b"/>
                      <a:r>
                        <a:rPr lang="en-US" sz="2400" u="none" strike="noStrike">
                          <a:effectLst/>
                        </a:rPr>
                        <a:t>3</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a:effectLst/>
                        </a:rPr>
                        <a:t>Kolasib</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10686</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38%</a:t>
                      </a:r>
                    </a:p>
                  </a:txBody>
                  <a:tcPr marL="9525" marR="9525" marT="9525" marB="0" anchor="ctr"/>
                </a:tc>
              </a:tr>
              <a:tr h="363488">
                <a:tc>
                  <a:txBody>
                    <a:bodyPr/>
                    <a:lstStyle/>
                    <a:p>
                      <a:pPr algn="ctr" fontAlgn="b"/>
                      <a:r>
                        <a:rPr lang="en-US" sz="2400" u="none" strike="noStrike">
                          <a:effectLst/>
                        </a:rPr>
                        <a:t>4</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a:effectLst/>
                        </a:rPr>
                        <a:t>Lawngtlai</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25168</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62%</a:t>
                      </a:r>
                    </a:p>
                  </a:txBody>
                  <a:tcPr marL="9525" marR="9525" marT="9525" marB="0" anchor="ctr"/>
                </a:tc>
              </a:tr>
              <a:tr h="363488">
                <a:tc>
                  <a:txBody>
                    <a:bodyPr/>
                    <a:lstStyle/>
                    <a:p>
                      <a:pPr algn="ctr" fontAlgn="b"/>
                      <a:r>
                        <a:rPr lang="en-US" sz="2400" u="none" strike="noStrike">
                          <a:effectLst/>
                        </a:rPr>
                        <a:t>5</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a:effectLst/>
                        </a:rPr>
                        <a:t>Lunglei</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25793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82%</a:t>
                      </a:r>
                    </a:p>
                  </a:txBody>
                  <a:tcPr marL="9525" marR="9525" marT="9525" marB="0" anchor="ctr"/>
                </a:tc>
              </a:tr>
              <a:tr h="363488">
                <a:tc>
                  <a:txBody>
                    <a:bodyPr/>
                    <a:lstStyle/>
                    <a:p>
                      <a:pPr algn="ctr" fontAlgn="b"/>
                      <a:r>
                        <a:rPr lang="en-US" sz="2400" u="none" strike="noStrike">
                          <a:effectLst/>
                        </a:rPr>
                        <a:t>6</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a:effectLst/>
                        </a:rPr>
                        <a:t>Mamit</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15056</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61%</a:t>
                      </a:r>
                    </a:p>
                  </a:txBody>
                  <a:tcPr marL="9525" marR="9525" marT="9525" marB="0" anchor="ctr"/>
                </a:tc>
              </a:tr>
              <a:tr h="363488">
                <a:tc>
                  <a:txBody>
                    <a:bodyPr/>
                    <a:lstStyle/>
                    <a:p>
                      <a:pPr algn="ctr" fontAlgn="b"/>
                      <a:r>
                        <a:rPr lang="en-US" sz="2400" u="none" strike="noStrike">
                          <a:effectLst/>
                        </a:rPr>
                        <a:t>7</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smtClean="0">
                          <a:effectLst/>
                        </a:rPr>
                        <a:t>Serchhip</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6563</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95%</a:t>
                      </a:r>
                    </a:p>
                  </a:txBody>
                  <a:tcPr marL="9525" marR="9525" marT="9525" marB="0" anchor="ctr"/>
                </a:tc>
              </a:tr>
              <a:tr h="363488">
                <a:tc>
                  <a:txBody>
                    <a:bodyPr/>
                    <a:lstStyle/>
                    <a:p>
                      <a:pPr algn="ctr" fontAlgn="b"/>
                      <a:r>
                        <a:rPr lang="en-US" sz="2400" u="none" strike="noStrike">
                          <a:effectLst/>
                        </a:rPr>
                        <a:t>8</a:t>
                      </a:r>
                      <a:endParaRPr lang="en-US" sz="2400" b="0" i="0" u="none" strike="noStrike">
                        <a:effectLst/>
                        <a:latin typeface="Arial" panose="020B0604020202020204" pitchFamily="34" charset="0"/>
                      </a:endParaRPr>
                    </a:p>
                  </a:txBody>
                  <a:tcPr marL="9525" marR="9525" marT="9525" marB="0" anchor="b"/>
                </a:tc>
                <a:tc>
                  <a:txBody>
                    <a:bodyPr/>
                    <a:lstStyle/>
                    <a:p>
                      <a:pPr algn="l" fontAlgn="b"/>
                      <a:r>
                        <a:rPr lang="en-US" sz="2400" u="none" strike="noStrike" dirty="0" smtClean="0">
                          <a:effectLst/>
                        </a:rPr>
                        <a:t>Siaha</a:t>
                      </a:r>
                      <a:endParaRPr lang="en-US" sz="2400" b="0" i="0" u="none" strike="noStrike" dirty="0">
                        <a:effectLst/>
                        <a:latin typeface="Arial" panose="020B0604020202020204" pitchFamily="34" charset="0"/>
                      </a:endParaRPr>
                    </a:p>
                  </a:txBody>
                  <a:tcPr marL="9525" marR="9525" marT="9525" marB="0" anchor="ctr"/>
                </a:tc>
                <a:tc>
                  <a:txBody>
                    <a:bodyPr/>
                    <a:lstStyle/>
                    <a:p>
                      <a:pPr algn="ctr" fontAlgn="b"/>
                      <a:r>
                        <a:rPr lang="en-US" sz="2400" b="0" i="0" u="none" strike="noStrike" dirty="0">
                          <a:effectLst/>
                          <a:latin typeface="Arial" panose="020B0604020202020204" pitchFamily="34" charset="0"/>
                        </a:rPr>
                        <a:t>10775</a:t>
                      </a:r>
                    </a:p>
                  </a:txBody>
                  <a:tcPr marL="9525" marR="9525" marT="9525" marB="0" anchor="ctr"/>
                </a:tc>
                <a:tc>
                  <a:txBody>
                    <a:bodyPr/>
                    <a:lstStyle/>
                    <a:p>
                      <a:pPr algn="ctr" fontAlgn="b"/>
                      <a:r>
                        <a:rPr lang="en-US" sz="2400" b="0" i="0" u="none" strike="noStrike" dirty="0">
                          <a:solidFill>
                            <a:srgbClr val="000000"/>
                          </a:solidFill>
                          <a:effectLst/>
                          <a:latin typeface="Calibri" panose="020F0502020204030204" pitchFamily="34" charset="0"/>
                        </a:rPr>
                        <a:t>62%</a:t>
                      </a:r>
                    </a:p>
                  </a:txBody>
                  <a:tcPr marL="9525" marR="9525" marT="9525" marB="0" anchor="ctr"/>
                </a:tc>
              </a:tr>
              <a:tr h="363488">
                <a:tc>
                  <a:txBody>
                    <a:bodyPr/>
                    <a:lstStyle/>
                    <a:p>
                      <a:pPr algn="ctr" fontAlgn="b"/>
                      <a:r>
                        <a:rPr lang="en-US" sz="2400" u="none" strike="noStrike" dirty="0">
                          <a:effectLst/>
                        </a:rPr>
                        <a:t>Total</a:t>
                      </a:r>
                      <a:endParaRPr lang="en-US" sz="2400" b="1" i="0" u="none" strike="noStrike" dirty="0">
                        <a:effectLst/>
                        <a:latin typeface="Arial" panose="020B0604020202020204" pitchFamily="34" charset="0"/>
                      </a:endParaRPr>
                    </a:p>
                  </a:txBody>
                  <a:tcPr marL="9525" marR="9525" marT="9525" marB="0" anchor="b"/>
                </a:tc>
                <a:tc>
                  <a:txBody>
                    <a:bodyPr/>
                    <a:lstStyle/>
                    <a:p>
                      <a:pPr algn="l" fontAlgn="b"/>
                      <a:r>
                        <a:rPr lang="en-US" sz="2400" b="1" u="none" strike="noStrike" dirty="0">
                          <a:effectLst/>
                        </a:rPr>
                        <a:t> </a:t>
                      </a:r>
                      <a:endParaRPr lang="en-US" sz="2400" b="1" i="0" u="none" strike="noStrike" dirty="0">
                        <a:effectLst/>
                        <a:latin typeface="Arial" panose="020B0604020202020204" pitchFamily="34" charset="0"/>
                      </a:endParaRPr>
                    </a:p>
                  </a:txBody>
                  <a:tcPr marL="9525" marR="9525" marT="9525" marB="0" anchor="ctr"/>
                </a:tc>
                <a:tc>
                  <a:txBody>
                    <a:bodyPr/>
                    <a:lstStyle/>
                    <a:p>
                      <a:pPr algn="ctr" fontAlgn="ctr"/>
                      <a:r>
                        <a:rPr lang="en-US" sz="2400" b="1" i="0" u="none" strike="noStrike" dirty="0">
                          <a:effectLst/>
                          <a:latin typeface="Arial" panose="020B0604020202020204" pitchFamily="34" charset="0"/>
                        </a:rPr>
                        <a:t>131849</a:t>
                      </a:r>
                    </a:p>
                  </a:txBody>
                  <a:tcPr marL="9525" marR="9525" marT="9525" marB="0" anchor="ctr"/>
                </a:tc>
                <a:tc>
                  <a:txBody>
                    <a:bodyPr/>
                    <a:lstStyle/>
                    <a:p>
                      <a:pPr algn="ctr" fontAlgn="b"/>
                      <a:r>
                        <a:rPr lang="en-US" sz="2400" b="1" i="0" u="none" strike="noStrike" dirty="0">
                          <a:solidFill>
                            <a:srgbClr val="000000"/>
                          </a:solidFill>
                          <a:effectLst/>
                          <a:latin typeface="Calibri" panose="020F0502020204030204" pitchFamily="34" charset="0"/>
                        </a:rPr>
                        <a:t>73%</a:t>
                      </a:r>
                    </a:p>
                  </a:txBody>
                  <a:tcPr marL="9525" marR="9525" marT="9525" marB="0" anchor="ctr"/>
                </a:tc>
              </a:tr>
            </a:tbl>
          </a:graphicData>
        </a:graphic>
      </p:graphicFrame>
      <p:sp>
        <p:nvSpPr>
          <p:cNvPr id="9"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372351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3" name="Title 2"/>
          <p:cNvSpPr>
            <a:spLocks noGrp="1"/>
          </p:cNvSpPr>
          <p:nvPr>
            <p:ph type="title"/>
          </p:nvPr>
        </p:nvSpPr>
        <p:spPr>
          <a:xfrm>
            <a:off x="447818" y="1120737"/>
            <a:ext cx="8391381" cy="710575"/>
          </a:xfrm>
        </p:spPr>
        <p:txBody>
          <a:bodyPr>
            <a:noAutofit/>
          </a:bodyPr>
          <a:lstStyle/>
          <a:p>
            <a:pPr algn="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STATUS OF KITCHEN DEVICES</a:t>
            </a:r>
            <a:b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br>
            <a:r>
              <a:rPr lang="en-US" sz="3600" dirty="0" smtClean="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&amp; KITCHEN-CUM-STORE</a:t>
            </a:r>
            <a:endParaRPr lang="en-IN" sz="36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7" name="TextBox 6"/>
          <p:cNvSpPr txBox="1"/>
          <p:nvPr/>
        </p:nvSpPr>
        <p:spPr>
          <a:xfrm>
            <a:off x="447819" y="2667743"/>
            <a:ext cx="8229600" cy="2308324"/>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Funds </a:t>
            </a:r>
            <a:r>
              <a:rPr lang="en-US" sz="2400" dirty="0">
                <a:latin typeface="Arial" panose="020B0604020202020204" pitchFamily="34" charset="0"/>
                <a:cs typeface="Arial" panose="020B0604020202020204" pitchFamily="34" charset="0"/>
              </a:rPr>
              <a:t>for </a:t>
            </a:r>
            <a:r>
              <a:rPr lang="en-US" sz="2400" dirty="0" smtClean="0">
                <a:latin typeface="Arial" panose="020B0604020202020204" pitchFamily="34" charset="0"/>
                <a:cs typeface="Arial" panose="020B0604020202020204" pitchFamily="34" charset="0"/>
              </a:rPr>
              <a:t>procurement of new Kitchen Devices for 7 new schools &amp; replacement </a:t>
            </a:r>
            <a:r>
              <a:rPr lang="en-US" sz="2400" dirty="0">
                <a:latin typeface="Arial" panose="020B0604020202020204" pitchFamily="34" charset="0"/>
                <a:cs typeface="Arial" panose="020B0604020202020204" pitchFamily="34" charset="0"/>
              </a:rPr>
              <a:t>of Kitchen Devices </a:t>
            </a:r>
            <a:r>
              <a:rPr lang="en-US" sz="2400" dirty="0" smtClean="0">
                <a:latin typeface="Arial" panose="020B0604020202020204" pitchFamily="34" charset="0"/>
                <a:cs typeface="Arial" panose="020B0604020202020204" pitchFamily="34" charset="0"/>
              </a:rPr>
              <a:t>for 608 schools, construction </a:t>
            </a:r>
            <a:r>
              <a:rPr lang="en-US" sz="2400" dirty="0">
                <a:latin typeface="Arial" panose="020B0604020202020204" pitchFamily="34" charset="0"/>
                <a:cs typeface="Arial" panose="020B0604020202020204" pitchFamily="34" charset="0"/>
              </a:rPr>
              <a:t>of 9 </a:t>
            </a:r>
            <a:r>
              <a:rPr lang="en-US" sz="2400" dirty="0" smtClean="0">
                <a:latin typeface="Arial" panose="020B0604020202020204" pitchFamily="34" charset="0"/>
                <a:cs typeface="Arial" panose="020B0604020202020204" pitchFamily="34" charset="0"/>
              </a:rPr>
              <a:t>Kitchen-cum-Store and repair </a:t>
            </a:r>
            <a:r>
              <a:rPr lang="en-US" sz="2400" dirty="0">
                <a:latin typeface="Arial" panose="020B0604020202020204" pitchFamily="34" charset="0"/>
                <a:cs typeface="Arial" panose="020B0604020202020204" pitchFamily="34" charset="0"/>
              </a:rPr>
              <a:t>of 1533 nos. of Kitchen-cum </a:t>
            </a:r>
            <a:r>
              <a:rPr lang="en-US" sz="2400" dirty="0" smtClean="0">
                <a:latin typeface="Arial" panose="020B0604020202020204" pitchFamily="34" charset="0"/>
                <a:cs typeface="Arial" panose="020B0604020202020204" pitchFamily="34" charset="0"/>
              </a:rPr>
              <a:t>store, </a:t>
            </a:r>
            <a:r>
              <a:rPr lang="en-US" sz="2400" dirty="0">
                <a:latin typeface="Arial" panose="020B0604020202020204" pitchFamily="34" charset="0"/>
                <a:cs typeface="Arial" panose="020B0604020202020204" pitchFamily="34" charset="0"/>
              </a:rPr>
              <a:t>though </a:t>
            </a:r>
            <a:r>
              <a:rPr lang="en-US" sz="2400" dirty="0" smtClean="0">
                <a:latin typeface="Arial" panose="020B0604020202020204" pitchFamily="34" charset="0"/>
                <a:cs typeface="Arial" panose="020B0604020202020204" pitchFamily="34" charset="0"/>
              </a:rPr>
              <a:t>released by Central and State Governments have not yet been utilised till date due to the current pandemic Covid-19.</a:t>
            </a:r>
            <a:endParaRPr lang="en-US" sz="2400" dirty="0">
              <a:latin typeface="Arial" panose="020B0604020202020204" pitchFamily="34" charset="0"/>
              <a:cs typeface="Arial" panose="020B0604020202020204" pitchFamily="34" charset="0"/>
            </a:endParaRPr>
          </a:p>
        </p:txBody>
      </p:sp>
      <p:sp>
        <p:nvSpPr>
          <p:cNvPr id="10"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1023382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080" y="743399"/>
            <a:ext cx="8229600" cy="710575"/>
          </a:xfrm>
        </p:spPr>
        <p:txBody>
          <a:bodyPr>
            <a:noAutofit/>
          </a:bodyPr>
          <a:lstStyle/>
          <a:p>
            <a:pPr algn="r"/>
            <a:r>
              <a:rPr lang="en-US"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rPr>
              <a:t>SOCIAL AUDIT</a:t>
            </a:r>
            <a:endParaRPr lang="en-IN" sz="4000" dirty="0">
              <a:ln w="3175">
                <a:solidFill>
                  <a:schemeClr val="bg1"/>
                </a:solidFill>
              </a:ln>
              <a:solidFill>
                <a:schemeClr val="accent6">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90" y="476671"/>
            <a:ext cx="946563" cy="1025842"/>
          </a:xfrm>
          <a:prstGeom prst="rect">
            <a:avLst/>
          </a:prstGeom>
          <a:effectLst/>
        </p:spPr>
      </p:pic>
      <p:sp>
        <p:nvSpPr>
          <p:cNvPr id="7" name="TextBox 6"/>
          <p:cNvSpPr txBox="1"/>
          <p:nvPr/>
        </p:nvSpPr>
        <p:spPr>
          <a:xfrm>
            <a:off x="447820" y="1676400"/>
            <a:ext cx="8229600" cy="2569934"/>
          </a:xfrm>
          <a:prstGeom prst="rect">
            <a:avLst/>
          </a:prstGeom>
          <a:noFill/>
        </p:spPr>
        <p:txBody>
          <a:bodyPr wrap="square" rtlCol="0">
            <a:spAutoFit/>
          </a:bodyPr>
          <a:lstStyle/>
          <a:p>
            <a:pPr algn="just"/>
            <a:r>
              <a:rPr lang="en-US" sz="2300" dirty="0">
                <a:latin typeface="Arial" panose="020B0604020202020204" pitchFamily="34" charset="0"/>
                <a:cs typeface="Arial" panose="020B0604020202020204" pitchFamily="34" charset="0"/>
              </a:rPr>
              <a:t>	Social </a:t>
            </a:r>
            <a:r>
              <a:rPr lang="en-US" sz="2300" dirty="0" smtClean="0">
                <a:latin typeface="Arial" panose="020B0604020202020204" pitchFamily="34" charset="0"/>
                <a:cs typeface="Arial" panose="020B0604020202020204" pitchFamily="34" charset="0"/>
              </a:rPr>
              <a:t>Audit </a:t>
            </a:r>
            <a:r>
              <a:rPr lang="en-US" sz="2300" dirty="0">
                <a:latin typeface="Arial" panose="020B0604020202020204" pitchFamily="34" charset="0"/>
                <a:cs typeface="Arial" panose="020B0604020202020204" pitchFamily="34" charset="0"/>
              </a:rPr>
              <a:t>was conducted </a:t>
            </a:r>
            <a:r>
              <a:rPr lang="en-US" sz="2300" dirty="0" smtClean="0">
                <a:latin typeface="Arial" panose="020B0604020202020204" pitchFamily="34" charset="0"/>
                <a:cs typeface="Arial" panose="020B0604020202020204" pitchFamily="34" charset="0"/>
              </a:rPr>
              <a:t>for Champhai District by engaging State Institute of Rural Development &amp; </a:t>
            </a:r>
            <a:r>
              <a:rPr lang="en-US" sz="2300" dirty="0">
                <a:latin typeface="Arial" panose="020B0604020202020204" pitchFamily="34" charset="0"/>
                <a:cs typeface="Arial" panose="020B0604020202020204" pitchFamily="34" charset="0"/>
              </a:rPr>
              <a:t>Panchayati </a:t>
            </a:r>
            <a:r>
              <a:rPr lang="en-US" sz="2300" dirty="0" smtClean="0">
                <a:latin typeface="Arial" panose="020B0604020202020204" pitchFamily="34" charset="0"/>
                <a:cs typeface="Arial" panose="020B0604020202020204" pitchFamily="34" charset="0"/>
              </a:rPr>
              <a:t>Raj (SIRD &amp; PR). 40 </a:t>
            </a:r>
            <a:r>
              <a:rPr lang="en-US" sz="2300" dirty="0">
                <a:latin typeface="Arial" panose="020B0604020202020204" pitchFamily="34" charset="0"/>
                <a:cs typeface="Arial" panose="020B0604020202020204" pitchFamily="34" charset="0"/>
              </a:rPr>
              <a:t>Schools were </a:t>
            </a:r>
            <a:r>
              <a:rPr lang="en-US" sz="2300" dirty="0" smtClean="0">
                <a:latin typeface="Arial" panose="020B0604020202020204" pitchFamily="34" charset="0"/>
                <a:cs typeface="Arial" panose="020B0604020202020204" pitchFamily="34" charset="0"/>
              </a:rPr>
              <a:t>covered and reports of the Social Audit has already been submitted to MHRD.</a:t>
            </a:r>
          </a:p>
          <a:p>
            <a:pPr algn="just"/>
            <a:r>
              <a:rPr lang="en-US" sz="2300" dirty="0" smtClean="0">
                <a:latin typeface="Arial" panose="020B0604020202020204" pitchFamily="34" charset="0"/>
                <a:cs typeface="Arial" panose="020B0604020202020204" pitchFamily="34" charset="0"/>
              </a:rPr>
              <a:t>	So far, </a:t>
            </a:r>
            <a:r>
              <a:rPr lang="en-US" sz="2300" dirty="0">
                <a:latin typeface="Arial" panose="020B0604020202020204" pitchFamily="34" charset="0"/>
                <a:cs typeface="Arial" panose="020B0604020202020204" pitchFamily="34" charset="0"/>
              </a:rPr>
              <a:t>6 districts </a:t>
            </a:r>
            <a:r>
              <a:rPr lang="en-US" sz="2300" dirty="0" smtClean="0">
                <a:latin typeface="Arial" panose="020B0604020202020204" pitchFamily="34" charset="0"/>
                <a:cs typeface="Arial" panose="020B0604020202020204" pitchFamily="34" charset="0"/>
              </a:rPr>
              <a:t>have </a:t>
            </a:r>
            <a:r>
              <a:rPr lang="en-US" sz="2300" dirty="0">
                <a:latin typeface="Arial" panose="020B0604020202020204" pitchFamily="34" charset="0"/>
                <a:cs typeface="Arial" panose="020B0604020202020204" pitchFamily="34" charset="0"/>
              </a:rPr>
              <a:t>been </a:t>
            </a:r>
            <a:r>
              <a:rPr lang="en-US" sz="2300" dirty="0" smtClean="0">
                <a:latin typeface="Arial" panose="020B0604020202020204" pitchFamily="34" charset="0"/>
                <a:cs typeface="Arial" panose="020B0604020202020204" pitchFamily="34" charset="0"/>
              </a:rPr>
              <a:t>covered</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It is intended to cover the remaining unaudited two districts namely, Aizawl and Serchhip District during 2020-21.</a:t>
            </a:r>
            <a:endParaRPr lang="en-US" sz="23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875" y="4360064"/>
            <a:ext cx="2895600" cy="18412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360064"/>
            <a:ext cx="2667000" cy="1841262"/>
          </a:xfrm>
          <a:prstGeom prst="rect">
            <a:avLst/>
          </a:prstGeom>
        </p:spPr>
      </p:pic>
      <p:sp>
        <p:nvSpPr>
          <p:cNvPr id="10" name="Footer Placeholder 4"/>
          <p:cNvSpPr>
            <a:spLocks noGrp="1"/>
          </p:cNvSpPr>
          <p:nvPr>
            <p:ph type="ftr" sz="quarter" idx="11"/>
          </p:nvPr>
        </p:nvSpPr>
        <p:spPr>
          <a:xfrm>
            <a:off x="1796111" y="6477000"/>
            <a:ext cx="5551777" cy="365125"/>
          </a:xfrm>
        </p:spPr>
        <p:txBody>
          <a:bodyPr/>
          <a:lstStyle/>
          <a:p>
            <a:r>
              <a:rPr lang="en-US" sz="1800" dirty="0">
                <a:latin typeface="Trajan Pro" panose="02020502050506020301" pitchFamily="18" charset="0"/>
              </a:rPr>
              <a:t>Mid-Day Meal Scheme : MIZORAM</a:t>
            </a:r>
            <a:endParaRPr lang="en-IN" sz="1800" dirty="0">
              <a:latin typeface="Trajan Pro" panose="02020502050506020301" pitchFamily="18" charset="0"/>
            </a:endParaRPr>
          </a:p>
        </p:txBody>
      </p:sp>
    </p:spTree>
    <p:extLst>
      <p:ext uri="{BB962C8B-B14F-4D97-AF65-F5344CB8AC3E}">
        <p14:creationId xmlns:p14="http://schemas.microsoft.com/office/powerpoint/2010/main" val="922844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2145</TotalTime>
  <Words>901</Words>
  <Application>Microsoft Office PowerPoint</Application>
  <PresentationFormat>On-screen Show (4:3)</PresentationFormat>
  <Paragraphs>340</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Retrospect</vt:lpstr>
      <vt:lpstr>AWP&amp;B 2020-21 MID-DAY MEAL SCHEME mizoram</vt:lpstr>
      <vt:lpstr>performance during 2019 - 2020</vt:lpstr>
      <vt:lpstr>Institution</vt:lpstr>
      <vt:lpstr>STUDENTS COVERAGE</vt:lpstr>
      <vt:lpstr>ENGAGEMENT OF COOK-CUM HELPER</vt:lpstr>
      <vt:lpstr>WORKING DAYS</vt:lpstr>
      <vt:lpstr>AADHAAR ENROLMENT</vt:lpstr>
      <vt:lpstr>STATUS OF KITCHEN DEVICES &amp; KITCHEN-CUM-STORE</vt:lpstr>
      <vt:lpstr>SOCIAL AUDIT</vt:lpstr>
      <vt:lpstr>FOOD SAMPLE TESTING</vt:lpstr>
      <vt:lpstr>OBSERVANCE OF GLOBAL HAND WASHING DAY</vt:lpstr>
      <vt:lpstr>TRAINING OF COOK CUM HELPERS</vt:lpstr>
      <vt:lpstr>TRAINING OF COOK CUM HELPERS</vt:lpstr>
      <vt:lpstr>COVERAGE UNDER RBSK (SCHOOL HEALTH) - 2018-19</vt:lpstr>
      <vt:lpstr>COVERAGE UNDER RBSK- HEALTH CHECK UP</vt:lpstr>
      <vt:lpstr>ORGANIC KITCHEN GARDENS IN THE STATE</vt:lpstr>
      <vt:lpstr>ORGANIC KITCHEN GARDENS </vt:lpstr>
      <vt:lpstr>ORGANIC NUTRITION  GARDENS COMPETITION</vt:lpstr>
      <vt:lpstr>BEST PRACTICES 2019-20</vt:lpstr>
      <vt:lpstr>BEST PRACTICES</vt:lpstr>
      <vt:lpstr>COMMUNITY PARTICIPATION</vt:lpstr>
      <vt:lpstr>COMMUNITY PARTICIPATION</vt:lpstr>
      <vt:lpstr>ISSUES</vt:lpstr>
      <vt:lpstr>ISSUES</vt:lpstr>
      <vt:lpstr>TARGET FOR IMPROVEMENT DURING 2020-2021</vt:lpstr>
      <vt:lpstr>STRUGGLE AGAINST COVID-19 PANDEMIC</vt:lpstr>
      <vt:lpstr>PROPOSAL FOR 2020-21</vt:lpstr>
      <vt:lpstr>PROPOSAL FOR 2020-21</vt:lpstr>
      <vt:lpstr>Requirement of funds and foodgrains for provision of MDM during summer vacations in 2020-21</vt:lpstr>
      <vt:lpstr> PROPOSAL FOR 5% FLEXI FUND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MID-DAY MEAL SCHEME PERFORMANCE 2017 - 2018</dc:title>
  <dc:creator>hp</dc:creator>
  <cp:lastModifiedBy>s.k sinha</cp:lastModifiedBy>
  <cp:revision>448</cp:revision>
  <cp:lastPrinted>2020-05-27T08:18:45Z</cp:lastPrinted>
  <dcterms:created xsi:type="dcterms:W3CDTF">2018-05-04T07:51:34Z</dcterms:created>
  <dcterms:modified xsi:type="dcterms:W3CDTF">2020-06-26T13:03:59Z</dcterms:modified>
</cp:coreProperties>
</file>