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318" r:id="rId5"/>
    <p:sldId id="259" r:id="rId6"/>
    <p:sldId id="312" r:id="rId7"/>
    <p:sldId id="327" r:id="rId8"/>
    <p:sldId id="322" r:id="rId9"/>
    <p:sldId id="323" r:id="rId10"/>
    <p:sldId id="324" r:id="rId11"/>
    <p:sldId id="264" r:id="rId12"/>
    <p:sldId id="313" r:id="rId13"/>
    <p:sldId id="309" r:id="rId14"/>
    <p:sldId id="317" r:id="rId15"/>
    <p:sldId id="303" r:id="rId16"/>
    <p:sldId id="263" r:id="rId17"/>
    <p:sldId id="306" r:id="rId18"/>
    <p:sldId id="302" r:id="rId19"/>
    <p:sldId id="328" r:id="rId20"/>
    <p:sldId id="266" r:id="rId21"/>
    <p:sldId id="296" r:id="rId22"/>
    <p:sldId id="298" r:id="rId23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esh pradhan" initials="dp" lastIdx="1" clrIdx="0">
    <p:extLst>
      <p:ext uri="{19B8F6BF-5375-455C-9EA6-DF929625EA0E}">
        <p15:presenceInfo xmlns="" xmlns:p15="http://schemas.microsoft.com/office/powerpoint/2012/main" userId="48e9b0c7c39e7c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7635"/>
    <a:srgbClr val="670F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26" autoAdjust="0"/>
  </p:normalViewPr>
  <p:slideViewPr>
    <p:cSldViewPr>
      <p:cViewPr varScale="1">
        <p:scale>
          <a:sx n="83" d="100"/>
          <a:sy n="83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16566157191277089"/>
          <c:y val="8.4179584973753274E-2"/>
          <c:w val="0.79711368335784749"/>
          <c:h val="0.751010703740157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08E-2"/>
                  <c:y val="-1.0416666666666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West Bengal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West Bengal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axId val="143189120"/>
        <c:axId val="143190656"/>
      </c:barChart>
      <c:catAx>
        <c:axId val="143189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3190656"/>
        <c:crosses val="autoZero"/>
        <c:auto val="1"/>
        <c:lblAlgn val="ctr"/>
        <c:lblOffset val="100"/>
      </c:catAx>
      <c:valAx>
        <c:axId val="143190656"/>
        <c:scaling>
          <c:orientation val="minMax"/>
          <c:max val="1.0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318912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91004130291493368"/>
          <c:w val="0.98266646770835531"/>
          <c:h val="7.4316919251272082E-2"/>
        </c:manualLayout>
      </c:layout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>
        <c:manualLayout>
          <c:layoutTarget val="inner"/>
          <c:xMode val="edge"/>
          <c:yMode val="edge"/>
          <c:x val="0.13830878369194191"/>
          <c:y val="6.5713379182602463E-2"/>
          <c:w val="0.82446639468701577"/>
          <c:h val="0.7640315370734924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0"/>
              <c:layout>
                <c:manualLayout>
                  <c:x val="-3.039190723336965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9-421B-BA2C-38334EE339AF}"/>
                </c:ext>
              </c:extLst>
            </c:dLbl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West Bengal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West Bengal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axId val="167828096"/>
        <c:axId val="167838080"/>
      </c:barChart>
      <c:catAx>
        <c:axId val="167828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2000"/>
            </a:pPr>
            <a:endParaRPr lang="en-US"/>
          </a:p>
        </c:txPr>
        <c:crossAx val="167838080"/>
        <c:crosses val="autoZero"/>
        <c:auto val="1"/>
        <c:lblAlgn val="ctr"/>
        <c:lblOffset val="100"/>
      </c:catAx>
      <c:valAx>
        <c:axId val="16783808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7828096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/>
              <a:t>% Coverage of CCH against PAB approval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36714895569274"/>
          <c:y val="0.16617002155865165"/>
          <c:w val="0.82809185316570599"/>
          <c:h val="0.710136749955118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lang="en-US" sz="2000"/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US" sz="2000"/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lang="en-US" sz="2000"/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20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West Bengal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axId val="168151680"/>
        <c:axId val="168153472"/>
      </c:barChart>
      <c:catAx>
        <c:axId val="168151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68153472"/>
        <c:crosses val="autoZero"/>
        <c:auto val="1"/>
        <c:lblAlgn val="ctr"/>
        <c:lblOffset val="100"/>
      </c:catAx>
      <c:valAx>
        <c:axId val="16815347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16815168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/>
              <a:t>% Procurement</a:t>
            </a:r>
            <a:r>
              <a:rPr lang="en-US" sz="1400" baseline="0" dirty="0"/>
              <a:t> of Kitchen Devices against 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095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052"/>
          <c:y val="0.21581344669070393"/>
          <c:w val="0.85895425503797973"/>
          <c:h val="0.668544966493171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New Kitchen Devices</c:v>
                </c:pt>
                <c:pt idx="1">
                  <c:v>Replacement of Kitchen devices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axId val="168294656"/>
        <c:axId val="178925568"/>
      </c:barChart>
      <c:catAx>
        <c:axId val="1682946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78925568"/>
        <c:crosses val="autoZero"/>
        <c:auto val="1"/>
        <c:lblAlgn val="ctr"/>
        <c:lblOffset val="100"/>
      </c:catAx>
      <c:valAx>
        <c:axId val="17892556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6829465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lang="en-US" sz="1600"/>
            </a:pPr>
            <a:r>
              <a:rPr lang="en-IN" sz="1600" dirty="0"/>
              <a:t>% Construction of Kitchen-cum-Store against Sanctioned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893263342082245"/>
          <c:y val="0.19110687335957993"/>
          <c:w val="0.81877978487983138"/>
          <c:h val="0.694917158792650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Construction of Kitchen-cum-Store against Sanctioned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West Bengal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D-4B56-838D-F4A27FF5586F}"/>
            </c:ext>
          </c:extLst>
        </c:ser>
        <c:axId val="178983296"/>
        <c:axId val="178984832"/>
      </c:barChart>
      <c:catAx>
        <c:axId val="1789832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78984832"/>
        <c:crosses val="autoZero"/>
        <c:auto val="1"/>
        <c:lblAlgn val="ctr"/>
        <c:lblOffset val="100"/>
      </c:catAx>
      <c:valAx>
        <c:axId val="178984832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789832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  <a:r>
              <a:rPr lang="en-US" baseline="0" dirty="0"/>
              <a:t> Nutrition Garden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schools having School Nutrition Gardens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0.11574245041396156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6-4B56-AF96-5BA2CFD9E4C6}"/>
            </c:ext>
          </c:extLst>
        </c:ser>
        <c:gapWidth val="219"/>
        <c:overlap val="-27"/>
        <c:axId val="179174016"/>
        <c:axId val="179233152"/>
      </c:barChart>
      <c:catAx>
        <c:axId val="17917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33152"/>
        <c:crosses val="autoZero"/>
        <c:auto val="1"/>
        <c:lblAlgn val="ctr"/>
        <c:lblOffset val="100"/>
      </c:catAx>
      <c:valAx>
        <c:axId val="17923315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74016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21420973325495754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0545689913016074"/>
          <c:y val="8.4457133801177683E-2"/>
          <c:w val="0.90179022762076111"/>
          <c:h val="0.767486542354420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Children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Health check up</c:v>
                </c:pt>
                <c:pt idx="1">
                  <c:v>IFA Distribution</c:v>
                </c:pt>
                <c:pt idx="2">
                  <c:v>Deworming Tablets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0.57374266519556094</c:v>
                </c:pt>
                <c:pt idx="1">
                  <c:v>0.68503991837698575</c:v>
                </c:pt>
                <c:pt idx="2">
                  <c:v>0.14319346150868498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05-426E-ABF3-4B9714115839}"/>
            </c:ext>
          </c:extLst>
        </c:ser>
        <c:gapWidth val="219"/>
        <c:overlap val="-27"/>
        <c:axId val="179462912"/>
        <c:axId val="179464448"/>
      </c:barChart>
      <c:catAx>
        <c:axId val="17946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64448"/>
        <c:crosses val="autoZero"/>
        <c:auto val="1"/>
        <c:lblAlgn val="ctr"/>
        <c:lblOffset val="100"/>
      </c:catAx>
      <c:valAx>
        <c:axId val="17946444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6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8.2727253450944629E-2"/>
          <c:y val="0.15412238761988986"/>
          <c:w val="0.86413318207841261"/>
          <c:h val="0.631452241579424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Schools data entered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Annual</c:v>
                </c:pt>
                <c:pt idx="1">
                  <c:v>Monthly</c:v>
                </c:pt>
                <c:pt idx="2">
                  <c:v>AMS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0.99910547060632315</c:v>
                </c:pt>
                <c:pt idx="1">
                  <c:v>0.91</c:v>
                </c:pt>
                <c:pt idx="2">
                  <c:v>0.96000000000000019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96-4474-ADA2-37FEAD3DD2F2}"/>
            </c:ext>
          </c:extLst>
        </c:ser>
        <c:gapWidth val="219"/>
        <c:overlap val="-27"/>
        <c:axId val="179784320"/>
        <c:axId val="179794304"/>
      </c:barChart>
      <c:catAx>
        <c:axId val="179784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4304"/>
        <c:crosses val="autoZero"/>
        <c:auto val="1"/>
        <c:lblAlgn val="ctr"/>
        <c:lblOffset val="100"/>
      </c:catAx>
      <c:valAx>
        <c:axId val="179794304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84320"/>
        <c:crosses val="autoZero"/>
        <c:crossBetween val="between"/>
        <c:minorUnit val="0.2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>
        <c:manualLayout>
          <c:xMode val="edge"/>
          <c:yMode val="edge"/>
          <c:x val="0.26009255528932806"/>
          <c:y val="2.1770153431372733E-2"/>
          <c:w val="0.42057102266703422"/>
          <c:h val="7.562942287151781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Achievement : 2019-20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Achievement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10820404795603406"/>
                  <c:y val="3.09416709476852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A-40C3-ADFE-B23590BEF9FA}"/>
                </c:ext>
              </c:extLst>
            </c:dLbl>
            <c:dLbl>
              <c:idx val="1"/>
              <c:layout>
                <c:manualLayout>
                  <c:x val="7.7906914528344542E-2"/>
                  <c:y val="8.39845354294314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9A-40C3-ADFE-B23590BEF9FA}"/>
                </c:ext>
              </c:extLst>
            </c:dLbl>
            <c:dLbl>
              <c:idx val="2"/>
              <c:layout>
                <c:manualLayout>
                  <c:x val="4.3281619182413619E-2"/>
                  <c:y val="7.7354177369213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9A-40C3-ADFE-B23590BEF9FA}"/>
                </c:ext>
              </c:extLst>
            </c:dLbl>
            <c:dLbl>
              <c:idx val="3"/>
              <c:layout>
                <c:manualLayout>
                  <c:x val="7.1414671650982503E-2"/>
                  <c:y val="3.3151790301091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9A-40C3-ADFE-B23590BEF9FA}"/>
                </c:ext>
              </c:extLst>
            </c:dLbl>
            <c:dLbl>
              <c:idx val="4"/>
              <c:layout>
                <c:manualLayout>
                  <c:x val="2.1640809591206818E-3"/>
                  <c:y val="3.75720290079034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9A-40C3-ADFE-B23590BEF9FA}"/>
                </c:ext>
              </c:extLst>
            </c:dLbl>
            <c:dLbl>
              <c:idx val="5"/>
              <c:layout>
                <c:manualLayout>
                  <c:x val="2.8133052468568856E-2"/>
                  <c:y val="6.63035806021819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9A-40C3-ADFE-B23590BEF9FA}"/>
                </c:ext>
              </c:extLst>
            </c:dLbl>
            <c:dLbl>
              <c:idx val="6"/>
              <c:layout>
                <c:manualLayout>
                  <c:x val="2.5968971509448172E-2"/>
                  <c:y val="1.54708354738426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9A-40C3-ADFE-B23590BEF9FA}"/>
                </c:ext>
              </c:extLst>
            </c:dLbl>
            <c:dLbl>
              <c:idx val="7"/>
              <c:layout>
                <c:manualLayout>
                  <c:x val="2.1640809591206016E-3"/>
                  <c:y val="9.28250128430556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9A-40C3-ADFE-B23590BEF9FA}"/>
                </c:ext>
              </c:extLst>
            </c:dLbl>
            <c:dLbl>
              <c:idx val="9"/>
              <c:layout>
                <c:manualLayout>
                  <c:x val="-4.3281619182413637E-3"/>
                  <c:y val="1.32607161204363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9A-40C3-ADFE-B23590BEF9FA}"/>
                </c:ext>
              </c:extLst>
            </c:dLbl>
            <c:dLbl>
              <c:idx val="10"/>
              <c:layout>
                <c:manualLayout>
                  <c:x val="1.298448575472407E-2"/>
                  <c:y val="3.75720290079034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9A-40C3-ADFE-B23590BEF9FA}"/>
                </c:ext>
              </c:extLst>
            </c:dLbl>
            <c:dLbl>
              <c:idx val="11"/>
              <c:layout>
                <c:manualLayout>
                  <c:x val="-0.14282934330196503"/>
                  <c:y val="2.21011935340609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A-40C3-ADFE-B23590BEF9FA}"/>
                </c:ext>
              </c:extLst>
            </c:dLbl>
            <c:dLbl>
              <c:idx val="12"/>
              <c:layout>
                <c:manualLayout>
                  <c:x val="-4.9773862059775686E-2"/>
                  <c:y val="6.40934612487766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A-40C3-ADFE-B23590BEF9FA}"/>
                </c:ext>
              </c:extLst>
            </c:dLbl>
            <c:dLbl>
              <c:idx val="13"/>
              <c:layout>
                <c:manualLayout>
                  <c:x val="-0.10820404795603418"/>
                  <c:y val="5.96732225419644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9A-40C3-ADFE-B23590BEF9FA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Institutions  </c:v>
                </c:pt>
                <c:pt idx="1">
                  <c:v>Children </c:v>
                </c:pt>
                <c:pt idx="2">
                  <c:v>w.Days </c:v>
                </c:pt>
                <c:pt idx="3">
                  <c:v>FG Utiliz. </c:v>
                </c:pt>
                <c:pt idx="4">
                  <c:v>Cooking Ccost</c:v>
                </c:pt>
                <c:pt idx="5">
                  <c:v>CCH Engaged </c:v>
                </c:pt>
                <c:pt idx="6">
                  <c:v>Hon. to CCH</c:v>
                </c:pt>
                <c:pt idx="7">
                  <c:v>TA  </c:v>
                </c:pt>
                <c:pt idx="8">
                  <c:v>MME </c:v>
                </c:pt>
                <c:pt idx="9">
                  <c:v>KS</c:v>
                </c:pt>
                <c:pt idx="10">
                  <c:v>KD</c:v>
                </c:pt>
                <c:pt idx="11">
                  <c:v>Health Checkup</c:v>
                </c:pt>
                <c:pt idx="12">
                  <c:v>Annual-DE</c:v>
                </c:pt>
                <c:pt idx="13">
                  <c:v>Monthly-DE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7.6</c:v>
                </c:pt>
                <c:pt idx="4">
                  <c:v>10</c:v>
                </c:pt>
                <c:pt idx="5">
                  <c:v>9.7000000000000011</c:v>
                </c:pt>
                <c:pt idx="6">
                  <c:v>9.6</c:v>
                </c:pt>
                <c:pt idx="7">
                  <c:v>7.5</c:v>
                </c:pt>
                <c:pt idx="8">
                  <c:v>10</c:v>
                </c:pt>
                <c:pt idx="9" formatCode="0.00">
                  <c:v>9.9670000000000005</c:v>
                </c:pt>
                <c:pt idx="10">
                  <c:v>10</c:v>
                </c:pt>
                <c:pt idx="11">
                  <c:v>5.7</c:v>
                </c:pt>
                <c:pt idx="12">
                  <c:v>10</c:v>
                </c:pt>
                <c:pt idx="13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9A-40C3-ADFE-B23590BEF9FA}"/>
            </c:ext>
          </c:extLst>
        </c:ser>
        <c:axId val="187405824"/>
        <c:axId val="187443456"/>
      </c:radarChart>
      <c:catAx>
        <c:axId val="187405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43456"/>
        <c:crosses val="autoZero"/>
        <c:auto val="1"/>
        <c:lblAlgn val="ctr"/>
        <c:lblOffset val="100"/>
      </c:catAx>
      <c:valAx>
        <c:axId val="187443456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5824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B234D52-DFCC-4A3D-A4EF-75FEBB7A0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35FBAE-0550-4BFB-8551-F9E225237D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20319-D815-4C40-8E03-70C1EA791E30}" type="datetimeFigureOut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48798766-3E4B-4154-A297-BC8D1BC3D8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7C8B4C50-0278-4238-B830-58BA7536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C6B161-D4FB-4E9B-BD32-B40450C409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7A3E4E-2BDD-4E42-900A-219008950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69472F2-4E4E-41B4-9E84-6DEF9C9C07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472F2-4E4E-41B4-9E84-6DEF9C9C073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548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1ACFCFBD-0162-4404-B88A-9DE57FCF1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6D0BADDC-63A3-4145-B645-9AD2453C6C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1DAA9663-02F2-4A32-8AFA-ED694B3C8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252146-6F5C-4315-96F7-7C4B9AC1F895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865C3EB4-CAA6-44A1-B8AD-B7C8380DB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C766B8-88B2-4D65-85BC-B1762E947CF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AF166A6D-7EE0-4F90-8363-58EE2F3F9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D6B22A7E-1BD9-4C4D-BA29-E84C12E05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F4E47895-11F8-49EC-ABA4-43FB6D115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3453CB2A-B117-470B-BE55-45947F124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CBE9787C-D1C4-4633-9DFD-C861287FD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1A65F-2F6E-41BD-ACA7-6F908AD625BC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1D81C807-5375-4152-80FD-809E48B833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53C8E387-66D9-4493-94C1-304B08B86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30AE26C3-413D-4B3D-B0C3-ED7605717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A3A4AF-C535-44AC-987B-E3B34A8F785B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05BC8C-EFE2-4F8C-8CCC-EFFC052A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E089-6870-485C-A968-CA0ACD39221E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0EA315-9B24-44BD-BB8C-59F45FE6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A6F560-C0ED-457C-A7AD-47F24467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A31E7-7CC1-4F5A-9116-80C110E2E5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807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E91C92-4301-42BF-B115-F31748BD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5372-2CA3-4965-AD11-78B87983A3AB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2DBB9E-6A5C-407A-AE35-EBEA06AF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B3C3D1-8DF8-4D08-B688-E0342903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6765-CD15-4EF5-BA52-EDED4877CE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467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4BBB58-133A-43E1-A600-0B500599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C1BF-9B77-4C29-9175-05F3B4584588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6C6E01-702D-451D-B791-1ECA3411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3702F-DD44-44B2-AAF4-7FED7AD4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EE25-707A-4318-9ACB-C37E8E479C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8065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5C9010-8496-40A9-BD7D-C036DB6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0965-EED5-48B8-BB21-9803C30B7B7D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654D20-B3BC-430E-9CDA-CE1C0E88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4661D2-BE1A-45C9-B28C-FDF3DDE3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ECB3-7834-4227-AF67-B06C563771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122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B4CAB4-0A48-49B4-8A1D-E9CFBD32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2EE5-2D2B-4FEC-8F04-438C50448FB5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50DF8-972C-4491-861B-5C62AA99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6A8BD-2C5A-4D08-99EB-FF58B21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7C99-5028-4ADD-A1E3-15235164D9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1084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AEEDA2-3A9D-46A3-97A3-F2562FCF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3286-8365-4FF8-B2FD-70E6C9929FFB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9C896-EF6A-43A6-8CBF-F9622864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4CEAD-CAA3-4023-B0C1-BAEF906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B18B-92AA-4B8D-B7EF-3473BE06FB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9901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972AFD3-7CE7-4D5A-89B9-1D836B49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5E39-910D-4C77-9E05-ADD07C6BA48A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980BB2D-C5A7-4F75-9E92-C36CADCE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D2DF4F1-6B64-4CF4-82BC-9C8C994B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DE6A-0B7A-4A4B-8863-1D0F003D49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0710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E106C64-242F-4612-92C6-C0A812C4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4C3C-0AE9-4955-8067-D0A9F0BC6786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65BB453-9667-4738-91C4-B52DBE8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8379888-25A4-489F-B2FE-973F990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1D7E-E0BA-41C5-ADF9-5D8171075F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1683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C6DDFD7-6ACB-439D-9775-1852E98F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FE73-70F8-4621-8C4F-9D661DBFAAB4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56BA6EB-B861-411E-80BA-2FA19FE8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68AF2C0-786A-44B7-8E04-FB62BF74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2497-DC70-436C-8CAF-831DD16D09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177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216565B-F877-4B43-BD48-1BD6BC37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6465-601A-4329-A9CB-5986F0F7068C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B425028-F992-4DCB-BF5C-C96C6F20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8E2A5EA-3CF6-471B-BBB6-A9558982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C8D1-EBC4-4950-9C30-6247C56BFB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7271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29A3A7B-EC97-424D-B0A2-88E7BC02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90E8-193A-47EA-BB8E-771C08F42F92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7346491-8262-4A11-A4E4-5C5950FF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7DABE61-274E-4CB9-811A-285C53DE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A8FC-DC98-4D0C-A3DB-8C76D383F9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249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3AB1CD-764F-420B-94E1-BAEAEBE2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1AA4-9088-460F-8D7F-E2635E8B7EB4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A2E9BA-3D1B-429D-BAE0-C1D96627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30A92D-86F9-4FA4-BA76-A5C3F580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28547-98E4-4F1D-A4F2-3EBE97F5FE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4426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48A3056-5C67-4A7C-A21D-63AB6534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E1F1-D754-4D32-9E4D-8A9AA0FE5D83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C6C845F-2A6B-41F1-B16B-4B0CEC25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14E6ADF-AE7B-4BA5-99DF-AAE244B0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BA67-12CA-4B23-A362-077FCAC592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98562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3460D-5690-4175-B390-B4D02D6A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42A1-DEE4-4523-83C3-DCA32751CDCE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EF936B-CF63-4887-BCE5-037AD695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97EEAC-C2DE-41DE-972C-B3345F92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E218-A29C-4FE4-B547-CF588CE996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727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A0B7B7-1849-4E68-B06A-FC8970CF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4981-7431-4D09-AA80-E10BD8C6056A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02732-E3C2-4FDC-A62B-CD9324C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062BA9-E8F7-4D43-B30D-33BFBA67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57BF-5746-4269-96A7-8178DA2D5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7767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83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1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678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3678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485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1977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07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EC1FF6-6D54-41C4-A6DD-9C6F437E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019-37D6-49E4-8A1F-D0529AF3C7B5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5D6FBD-65F6-44BE-8C41-A8164815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0C1DDE-1C1D-4C90-BEE7-397AC682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99C5-5AE9-4843-B1D8-5C036DA6ED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580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0794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375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839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5004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436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672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5047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384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983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068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1D23097-767F-405D-9C45-0013C940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CF78-A29E-43EA-A691-8AAA42D3FCD9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645F83A-0E91-4899-A9C7-F5B2FC5E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A106BB-AB2C-4563-BDA6-38EF64AD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0F801-6E84-43BE-9589-C19B5A155F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854571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3357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8514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685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0000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38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BDC7524-E58C-41AC-B8AB-012622BB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6175-B054-40AD-9533-8FDC7A11A0DA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700F53D-99AF-43EF-8762-958503EA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5237F7E-2204-4BC4-9049-69AFD516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5378-D3F1-42AA-8330-B0EE6D3D91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21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CBF9980-EE79-49C2-B97A-217F7B05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201E-ABE1-4B85-8993-6C85598BE936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7E90C08-3B49-4BE2-BEBC-9474A5D5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CE8564B-5C96-4C3F-B7ED-4BDB9DAE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75F7C-D10C-4595-BA5F-CC9DE1B0ED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997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9C4C599-33D9-4D26-91B8-BBBAA5A3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BE58-4E3B-4524-98CF-533C8CF7971E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1FB92330-9847-4866-B9F8-7A3375E7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FA7F4F4-65BC-47C3-83D4-C94A0AEF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67446-23E5-4646-B952-FE69D971FC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8825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D406B81-EC5B-4F8A-B5C5-EA7952D6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E6B4-102D-4EA8-A1D4-8B2BADFA3232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96BA6FA-E13B-4177-BEC9-C2B85DDE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94D8CD2-F913-4847-8FA4-6F15D691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0FF5-5919-4E7C-85DA-51458EF148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440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A737104-C426-4D13-A55B-75A94730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717E-ED72-45C5-A578-BD0BA063AC14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44BBA67-6F25-47FC-8FC3-EA0AE098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7886396-C97D-41A9-8B81-7D73D30B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77C0-435A-40ED-864F-93EF3904D8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0969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1AE81EAA-EC92-40F0-B5F9-F809C0AF15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B2EFFCF-6B15-4B8C-9D30-094560510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804633-076A-4F6E-BB3F-B0EC99D60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EEC6F4-EA1C-473A-B305-CDC7E564CEFD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9EF532-493C-4B8A-A689-DE7366B55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80B57-7EEB-4EC1-AA7A-6A4AD671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A68E3A-2C66-43CB-898A-5F367A3FA1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CDC6133-7E7E-4E6A-9F1F-4A649F718D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DDB952E-43AF-437D-8AA4-49289FEEE6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1EF6B8-6EB3-4E85-B613-954499F56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D46CA-51D5-43D9-A2F4-4AC26A387BDB}" type="datetime1">
              <a:rPr lang="en-US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29BAD3-25A3-4FB4-89EC-E28B826F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E10D2C-C5C4-441F-A2A2-BA931E202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10DF10-2D17-4EFF-9A2D-7AFA96B246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707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4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706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1">
            <a:extLst>
              <a:ext uri="{FF2B5EF4-FFF2-40B4-BE49-F238E27FC236}">
                <a16:creationId xmlns="" xmlns:a16="http://schemas.microsoft.com/office/drawing/2014/main" id="{74DD6FC7-B62F-4915-B804-5779A9D98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577CDE81-A48E-4CED-A893-1C9EFAE7F08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None/>
                <a:defRPr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="" xmlns:a16="http://schemas.microsoft.com/office/drawing/2014/main" id="{523CE0BB-5930-4221-B711-39D51C0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10560496" y="196851"/>
            <a:ext cx="1114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99BEFF-B861-4556-9841-43BADE6F69DB}"/>
              </a:ext>
            </a:extLst>
          </p:cNvPr>
          <p:cNvSpPr/>
          <p:nvPr/>
        </p:nvSpPr>
        <p:spPr>
          <a:xfrm>
            <a:off x="1334732" y="206646"/>
            <a:ext cx="908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</p:txBody>
      </p:sp>
      <p:sp>
        <p:nvSpPr>
          <p:cNvPr id="2056" name="Title 1">
            <a:extLst>
              <a:ext uri="{FF2B5EF4-FFF2-40B4-BE49-F238E27FC236}">
                <a16:creationId xmlns="" xmlns:a16="http://schemas.microsoft.com/office/drawing/2014/main" id="{3A26BA62-93DF-49C9-A7C1-0A369DF9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1024864"/>
            <a:ext cx="8828980" cy="792386"/>
          </a:xfrm>
          <a:solidFill>
            <a:schemeClr val="bg1">
              <a:alpha val="63921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en-US" sz="24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altLang="en-US" sz="24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PAB - MDM Meeting  for </a:t>
            </a:r>
            <a:r>
              <a:rPr lang="en-US" altLang="en-US" sz="2400" b="1" dirty="0">
                <a:solidFill>
                  <a:srgbClr val="5A2DFD"/>
                </a:solidFill>
              </a:rPr>
              <a:t>Review of Implementation of MDMS in </a:t>
            </a:r>
            <a:br>
              <a:rPr lang="en-US" altLang="en-US" sz="2400" b="1" dirty="0">
                <a:solidFill>
                  <a:srgbClr val="5A2DFD"/>
                </a:solidFill>
              </a:rPr>
            </a:br>
            <a:r>
              <a:rPr lang="en-US" altLang="en-US" sz="2400" b="1" dirty="0">
                <a:solidFill>
                  <a:srgbClr val="5A2DFD"/>
                </a:solidFill>
              </a:rPr>
              <a:t>West Bengal  on 16.06.2020</a:t>
            </a:r>
            <a:br>
              <a:rPr lang="en-US" altLang="en-US" sz="2400" b="1" dirty="0">
                <a:solidFill>
                  <a:srgbClr val="5A2DFD"/>
                </a:solidFill>
              </a:rPr>
            </a:br>
            <a:r>
              <a:rPr lang="en-US" altLang="en-US" sz="1400" b="1" dirty="0">
                <a:solidFill>
                  <a:srgbClr val="5A2DFD"/>
                </a:solidFill>
              </a:rPr>
              <a:t/>
            </a:r>
            <a:br>
              <a:rPr lang="en-US" altLang="en-US" sz="1400" b="1" dirty="0">
                <a:solidFill>
                  <a:srgbClr val="5A2DFD"/>
                </a:solidFill>
              </a:rPr>
            </a:br>
            <a:endParaRPr lang="en-US" altLang="en-US" sz="1100" b="1" i="1" u="sng" dirty="0">
              <a:solidFill>
                <a:srgbClr val="5A2DFD"/>
              </a:solidFill>
            </a:endParaRPr>
          </a:p>
        </p:txBody>
      </p:sp>
      <p:pic>
        <p:nvPicPr>
          <p:cNvPr id="3079" name="Picture 2" descr="Image result for indian emblem hd">
            <a:extLst>
              <a:ext uri="{FF2B5EF4-FFF2-40B4-BE49-F238E27FC236}">
                <a16:creationId xmlns="" xmlns:a16="http://schemas.microsoft.com/office/drawing/2014/main" id="{03585B53-20D6-476B-A721-4366203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4" y="177574"/>
            <a:ext cx="844277" cy="14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1" descr="https://apis.mail.yahoo.com/ws/v3/mailboxes/@.id==VjN-BCNxdZurUmjFJqbMRUUJegvXpW-xVJJuFkMk7-ffTFqfKLoQHmxzx495ZuYuQIQ5OstHGQ2SvOzuBlPC52QM-g/messages/@.id==AL65qSIjC0Q3XNj9gg6OkJoGG4E/content/parts/@.id==2/thumbnail?appId=YMailNorrin&amp;downloadWhenThumbnailFails=true&amp;pid=2">
            <a:extLst>
              <a:ext uri="{FF2B5EF4-FFF2-40B4-BE49-F238E27FC236}">
                <a16:creationId xmlns="" xmlns:a16="http://schemas.microsoft.com/office/drawing/2014/main" id="{963B23AA-BC09-4B0A-863D-CA6C7A5C0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38F1337-C3A0-4B8A-868D-DB76013A7732}"/>
              </a:ext>
            </a:extLst>
          </p:cNvPr>
          <p:cNvSpPr/>
          <p:nvPr/>
        </p:nvSpPr>
        <p:spPr>
          <a:xfrm>
            <a:off x="2135560" y="1989138"/>
            <a:ext cx="8064896" cy="4662216"/>
          </a:xfrm>
          <a:prstGeom prst="roundRect">
            <a:avLst>
              <a:gd name="adj" fmla="val 5151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A3F0C1E5-FCCD-4FC5-9F6A-09844F9A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41"/>
            <a:ext cx="12192000" cy="70788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</a:rPr>
              <a:t>Health </a:t>
            </a:r>
            <a:r>
              <a:rPr lang="en-US" altLang="en-US" sz="4000" b="1" dirty="0">
                <a:solidFill>
                  <a:srgbClr val="FFFFFF"/>
                </a:solidFill>
              </a:rPr>
              <a:t>Component</a:t>
            </a:r>
            <a:r>
              <a:rPr lang="en-US" altLang="en-US" sz="3600" b="1" dirty="0">
                <a:solidFill>
                  <a:srgbClr val="FFFFFF"/>
                </a:solidFill>
              </a:rPr>
              <a:t> - Performance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="" xmlns:a16="http://schemas.microsoft.com/office/drawing/2014/main" id="{73560B55-34CB-4BFE-8B43-246C8513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ADEA2C-0F47-4274-9423-310B95592A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8476AD8C-DD5C-4F18-A749-54B89698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230622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="" xmlns:a16="http://schemas.microsoft.com/office/drawing/2014/main" id="{09A5746F-676B-4926-8125-E9C145E0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5461178"/>
              </p:ext>
            </p:extLst>
          </p:nvPr>
        </p:nvGraphicFramePr>
        <p:xfrm>
          <a:off x="348921" y="1340769"/>
          <a:ext cx="5932524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5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00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Details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 marL="93260" marR="932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Institutions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 marL="93260" marR="932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Children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 marL="93260" marR="932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426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in State</a:t>
                      </a:r>
                      <a:endParaRPr lang="en-IN" sz="2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260" marR="9326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83945</a:t>
                      </a:r>
                    </a:p>
                  </a:txBody>
                  <a:tcPr marL="9714" marR="971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11560465</a:t>
                      </a:r>
                    </a:p>
                  </a:txBody>
                  <a:tcPr marL="9714" marR="971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607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up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60" marR="9326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56244</a:t>
                      </a:r>
                    </a:p>
                  </a:txBody>
                  <a:tcPr marL="9714" marR="971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6632732</a:t>
                      </a:r>
                    </a:p>
                  </a:txBody>
                  <a:tcPr marL="9714" marR="971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607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IFA Distribution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60" marR="9326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67155</a:t>
                      </a:r>
                    </a:p>
                  </a:txBody>
                  <a:tcPr marL="9714" marR="971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7919380</a:t>
                      </a:r>
                    </a:p>
                  </a:txBody>
                  <a:tcPr marL="9714" marR="971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89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Deworming Tablets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60" marR="9326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67155</a:t>
                      </a:r>
                    </a:p>
                  </a:txBody>
                  <a:tcPr marL="9714" marR="971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1655383</a:t>
                      </a:r>
                    </a:p>
                  </a:txBody>
                  <a:tcPr marL="9714" marR="971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8AE3E539-2C23-469C-8422-1E10A0DE295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48229627"/>
              </p:ext>
            </p:extLst>
          </p:nvPr>
        </p:nvGraphicFramePr>
        <p:xfrm>
          <a:off x="6543823" y="908719"/>
          <a:ext cx="5299255" cy="569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="" xmlns:a16="http://schemas.microsoft.com/office/drawing/2014/main" id="{643BF615-131A-4599-9A0F-08D5D1D3C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765174"/>
            <a:ext cx="5270376" cy="5956301"/>
          </a:xfrm>
        </p:spPr>
        <p:txBody>
          <a:bodyPr/>
          <a:lstStyle/>
          <a:p>
            <a:pPr algn="just"/>
            <a:r>
              <a:rPr lang="en-US" altLang="en-US" sz="2400" dirty="0"/>
              <a:t>MHRD issued guidelines to ensure quality, safety and hygiene under MDMS in 2015 </a:t>
            </a:r>
          </a:p>
          <a:p>
            <a:pPr lvl="1" algn="just"/>
            <a:r>
              <a:rPr lang="en-US" altLang="en-US" dirty="0"/>
              <a:t>Testing of meals by NABL accredited laboratories.</a:t>
            </a:r>
          </a:p>
          <a:p>
            <a:pPr lvl="1"/>
            <a:r>
              <a:rPr lang="en-US" altLang="en-US" dirty="0"/>
              <a:t>Mandatory tasting of the meal by 2-3 adults including at least one teacher. </a:t>
            </a:r>
          </a:p>
          <a:p>
            <a:pPr algn="just"/>
            <a:r>
              <a:rPr lang="en-US" altLang="en-US" sz="2400" dirty="0"/>
              <a:t>MDM Rules 2015 mandates collection of samples once a month from randomly selected schools or centralized kitchens for testing. </a:t>
            </a:r>
          </a:p>
          <a:p>
            <a:pPr algn="just"/>
            <a:r>
              <a:rPr lang="en-US" altLang="en-US" sz="2400" dirty="0"/>
              <a:t>Testing may also be done through FSSAI accredited laboratories.</a:t>
            </a:r>
            <a:endParaRPr lang="en-IN" altLang="en-US" sz="2400" dirty="0"/>
          </a:p>
          <a:p>
            <a:endParaRPr lang="en-IN" alt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68D502B5-4A6E-4BFA-8135-5ECB45F19F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81114327"/>
              </p:ext>
            </p:extLst>
          </p:nvPr>
        </p:nvGraphicFramePr>
        <p:xfrm>
          <a:off x="6312024" y="1628775"/>
          <a:ext cx="5616625" cy="2545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352815782"/>
                    </a:ext>
                  </a:extLst>
                </a:gridCol>
                <a:gridCol w="1342831">
                  <a:extLst>
                    <a:ext uri="{9D8B030D-6E8A-4147-A177-3AD203B41FA5}">
                      <a16:colId xmlns="" xmlns:a16="http://schemas.microsoft.com/office/drawing/2014/main" val="2186533858"/>
                    </a:ext>
                  </a:extLst>
                </a:gridCol>
                <a:gridCol w="1452821">
                  <a:extLst>
                    <a:ext uri="{9D8B030D-6E8A-4147-A177-3AD203B41FA5}">
                      <a16:colId xmlns="" xmlns:a16="http://schemas.microsoft.com/office/drawing/2014/main" val="258206293"/>
                    </a:ext>
                  </a:extLst>
                </a:gridCol>
                <a:gridCol w="1452821">
                  <a:extLst>
                    <a:ext uri="{9D8B030D-6E8A-4147-A177-3AD203B41FA5}">
                      <a16:colId xmlns="" xmlns:a16="http://schemas.microsoft.com/office/drawing/2014/main" val="3707811062"/>
                    </a:ext>
                  </a:extLst>
                </a:gridCol>
              </a:tblGrid>
              <a:tr h="639948"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No. of samples </a:t>
                      </a:r>
                    </a:p>
                  </a:txBody>
                  <a:tcPr marL="91443" marR="91443" marT="45711" marB="45711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Result </a:t>
                      </a:r>
                    </a:p>
                    <a:p>
                      <a:pPr algn="ctr"/>
                      <a:r>
                        <a:rPr lang="en-IN" sz="2400" dirty="0"/>
                        <a:t>(No. of samples)</a:t>
                      </a:r>
                    </a:p>
                  </a:txBody>
                  <a:tcPr marL="91443" marR="91443" marT="45711" marB="45711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1967404"/>
                  </a:ext>
                </a:extLst>
              </a:tr>
              <a:tr h="639948"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Collected 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Tested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Meeting norms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Below norms</a:t>
                      </a:r>
                    </a:p>
                  </a:txBody>
                  <a:tcPr marL="91443" marR="91443" marT="45711" marB="45711"/>
                </a:tc>
                <a:extLst>
                  <a:ext uri="{0D108BD9-81ED-4DB2-BD59-A6C34878D82A}">
                    <a16:rowId xmlns="" xmlns:a16="http://schemas.microsoft.com/office/drawing/2014/main" val="3178863362"/>
                  </a:ext>
                </a:extLst>
              </a:tr>
              <a:tr h="899742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40</a:t>
                      </a:r>
                    </a:p>
                  </a:txBody>
                  <a:tcPr marL="91443" marR="914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40</a:t>
                      </a:r>
                    </a:p>
                  </a:txBody>
                  <a:tcPr marL="91443" marR="914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40</a:t>
                      </a:r>
                    </a:p>
                  </a:txBody>
                  <a:tcPr marL="91443" marR="914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0</a:t>
                      </a:r>
                    </a:p>
                  </a:txBody>
                  <a:tcPr marL="91443" marR="91443" marT="45711" marB="45711" anchor="ctr"/>
                </a:tc>
                <a:extLst>
                  <a:ext uri="{0D108BD9-81ED-4DB2-BD59-A6C34878D82A}">
                    <a16:rowId xmlns="" xmlns:a16="http://schemas.microsoft.com/office/drawing/2014/main" val="1071073924"/>
                  </a:ext>
                </a:extLst>
              </a:tr>
            </a:tbl>
          </a:graphicData>
        </a:graphic>
      </p:graphicFrame>
      <p:sp>
        <p:nvSpPr>
          <p:cNvPr id="14359" name="Slide Number Placeholder 4">
            <a:extLst>
              <a:ext uri="{FF2B5EF4-FFF2-40B4-BE49-F238E27FC236}">
                <a16:creationId xmlns="" xmlns:a16="http://schemas.microsoft.com/office/drawing/2014/main" id="{8882B459-5D9B-4C3A-8C21-662E19F1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EDD903-112B-4FEA-9824-6BBA70A8D9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360" name="Title 1">
            <a:extLst>
              <a:ext uri="{FF2B5EF4-FFF2-40B4-BE49-F238E27FC236}">
                <a16:creationId xmlns="" xmlns:a16="http://schemas.microsoft.com/office/drawing/2014/main" id="{D3580D3E-2E24-41CF-9B8C-A2915D2CE866}"/>
              </a:ext>
            </a:extLst>
          </p:cNvPr>
          <p:cNvSpPr txBox="1">
            <a:spLocks/>
          </p:cNvSpPr>
          <p:nvPr/>
        </p:nvSpPr>
        <p:spPr bwMode="auto">
          <a:xfrm>
            <a:off x="263352" y="19736"/>
            <a:ext cx="11928648" cy="646331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Testing of food samples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F513F3D-69BA-4473-96F1-1D7B4CC5B99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23875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800" b="1" dirty="0">
                <a:solidFill>
                  <a:srgbClr val="FFFFFF"/>
                </a:solidFill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="" xmlns:a16="http://schemas.microsoft.com/office/drawing/2014/main" id="{6B18C645-4D77-4854-BB23-33CBCCAC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675437"/>
            <a:ext cx="28448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A391F9-0E3E-4D68-9259-900CE89144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8C4AC3C7-4627-4E0A-ADA4-D081D6D218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25028450"/>
              </p:ext>
            </p:extLst>
          </p:nvPr>
        </p:nvGraphicFramePr>
        <p:xfrm>
          <a:off x="479376" y="719666"/>
          <a:ext cx="11233248" cy="587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A4029DE2-F014-4249-BCBD-B7DFA83B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97"/>
            <a:ext cx="12192000" cy="646331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</a:rPr>
              <a:t>Performance Grading Index (PGI)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BB4A749-448A-43D6-B156-0649977A6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9822080"/>
              </p:ext>
            </p:extLst>
          </p:nvPr>
        </p:nvGraphicFramePr>
        <p:xfrm>
          <a:off x="839416" y="3212977"/>
          <a:ext cx="10945214" cy="26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72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84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</a:txBody>
                  <a:tcPr marL="9525" marR="9525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739F8D-F809-4D5A-9217-93497324818B}"/>
              </a:ext>
            </a:extLst>
          </p:cNvPr>
          <p:cNvSpPr/>
          <p:nvPr/>
        </p:nvSpPr>
        <p:spPr>
          <a:xfrm>
            <a:off x="839417" y="914400"/>
            <a:ext cx="1094521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a typeface="Calibri" panose="020F0502020204030204" pitchFamily="34" charset="0"/>
                <a:cs typeface="+mn-cs"/>
              </a:rPr>
              <a:t>Performance Grading Index (PGI):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Calibri" panose="020F0502020204030204" pitchFamily="34" charset="0"/>
                <a:cs typeface="+mn-cs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000" dirty="0">
              <a:ea typeface="Calibri" panose="020F0502020204030204" pitchFamily="34" charset="0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Calibri" panose="020F0502020204030204" pitchFamily="34" charset="0"/>
                <a:cs typeface="+mn-cs"/>
              </a:rPr>
              <a:t>Score against the weightage of 10 for indicator No 1.3.8 i.e. “% of days Mid Day Meal served against total working days – Govt. and aided elementary schools.”</a:t>
            </a:r>
          </a:p>
        </p:txBody>
      </p:sp>
      <p:sp>
        <p:nvSpPr>
          <p:cNvPr id="16399" name="Slide Number Placeholder 4">
            <a:extLst>
              <a:ext uri="{FF2B5EF4-FFF2-40B4-BE49-F238E27FC236}">
                <a16:creationId xmlns="" xmlns:a16="http://schemas.microsoft.com/office/drawing/2014/main" id="{8595B1FA-5F28-4913-9E8D-2E4FA5F8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36D86-057E-4FA5-A324-62385B09494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DB843C43-9841-4938-8493-8079FA43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20" y="6463616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33C3E3EE-4AE2-443E-AE7A-D3A15DD6E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9063"/>
            <a:ext cx="12192000" cy="639763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Performance Score Card</a:t>
            </a:r>
          </a:p>
        </p:txBody>
      </p:sp>
      <p:sp>
        <p:nvSpPr>
          <p:cNvPr id="17499" name="Slide Number Placeholder 6">
            <a:extLst>
              <a:ext uri="{FF2B5EF4-FFF2-40B4-BE49-F238E27FC236}">
                <a16:creationId xmlns="" xmlns:a16="http://schemas.microsoft.com/office/drawing/2014/main" id="{0814B316-5688-4101-BA47-254E7C7B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7DC8FA-C174-497E-BACD-970E7131378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815DDB9-F277-43EC-A03D-1A86B647B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0410640"/>
              </p:ext>
            </p:extLst>
          </p:nvPr>
        </p:nvGraphicFramePr>
        <p:xfrm>
          <a:off x="227458" y="568098"/>
          <a:ext cx="5867400" cy="6263343"/>
        </p:xfrm>
        <a:graphic>
          <a:graphicData uri="http://schemas.openxmlformats.org/drawingml/2006/table">
            <a:tbl>
              <a:tblPr firstRow="1"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2390537">
                  <a:extLst>
                    <a:ext uri="{9D8B030D-6E8A-4147-A177-3AD203B41FA5}">
                      <a16:colId xmlns="" xmlns:a16="http://schemas.microsoft.com/office/drawing/2014/main" val="1871905086"/>
                    </a:ext>
                  </a:extLst>
                </a:gridCol>
                <a:gridCol w="1133015">
                  <a:extLst>
                    <a:ext uri="{9D8B030D-6E8A-4147-A177-3AD203B41FA5}">
                      <a16:colId xmlns="" xmlns:a16="http://schemas.microsoft.com/office/drawing/2014/main" val="4115962341"/>
                    </a:ext>
                  </a:extLst>
                </a:gridCol>
                <a:gridCol w="1083213">
                  <a:extLst>
                    <a:ext uri="{9D8B030D-6E8A-4147-A177-3AD203B41FA5}">
                      <a16:colId xmlns="" xmlns:a16="http://schemas.microsoft.com/office/drawing/2014/main" val="2216813472"/>
                    </a:ext>
                  </a:extLst>
                </a:gridCol>
                <a:gridCol w="1260635">
                  <a:extLst>
                    <a:ext uri="{9D8B030D-6E8A-4147-A177-3AD203B41FA5}">
                      <a16:colId xmlns="" xmlns:a16="http://schemas.microsoft.com/office/drawing/2014/main" val="3838215823"/>
                    </a:ext>
                  </a:extLst>
                </a:gridCol>
              </a:tblGrid>
              <a:tr h="472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>
                          <a:effectLst/>
                        </a:rPr>
                        <a:t>Component 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>
                          <a:effectLst/>
                        </a:rPr>
                        <a:t>PAB-Approval 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>
                          <a:effectLst/>
                        </a:rPr>
                        <a:t>Achievement 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>
                          <a:effectLst/>
                        </a:rPr>
                        <a:t>% Achievement 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8070153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Institutions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83945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83945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5963768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Children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10891212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10942468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4050984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Working Days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230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230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2262023"/>
                  </a:ext>
                </a:extLst>
              </a:tr>
              <a:tr h="591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Food Grain Utilizations (in MTs)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298807.49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  <a:latin typeface="Century" panose="02040604050505020304" pitchFamily="18" charset="0"/>
                        </a:rPr>
                        <a:t>226536.61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76%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3064933"/>
                  </a:ext>
                </a:extLst>
              </a:tr>
              <a:tr h="591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Cooking Cost     (Rs. in Lacs)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  <a:latin typeface="Century" panose="02040604050505020304" pitchFamily="18" charset="0"/>
                        </a:rPr>
                        <a:t>133769.63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133769.63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4007538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CCH Engaged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248799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240830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97%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3806821"/>
                  </a:ext>
                </a:extLst>
              </a:tr>
              <a:tr h="591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CCH Honorarium (Rs. in Lacs)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37319.85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35867.33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96%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1311231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TA  (Rs. in Lacs)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4183.30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  <a:latin typeface="Century" panose="02040604050505020304" pitchFamily="18" charset="0"/>
                        </a:rPr>
                        <a:t>3143.18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75%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8155747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MME (Rs. in Lacs)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  <a:latin typeface="Century" panose="02040604050505020304" pitchFamily="18" charset="0"/>
                        </a:rPr>
                        <a:t>2914.97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  <a:latin typeface="Century" panose="02040604050505020304" pitchFamily="18" charset="0"/>
                        </a:rPr>
                        <a:t>2914.97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165430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Kitchen cum Stores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81856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  <a:latin typeface="Century" panose="02040604050505020304" pitchFamily="18" charset="0"/>
                        </a:rPr>
                        <a:t>81582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99.7%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6643089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Kitchen Devices(R)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89914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89914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100%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4135106"/>
                  </a:ext>
                </a:extLst>
              </a:tr>
              <a:tr h="591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Health Check up of children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11560465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6632732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57%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7760870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>
                          <a:effectLst/>
                        </a:rPr>
                        <a:t>Annual Data Entry 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83945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83652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99.7%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4153801"/>
                  </a:ext>
                </a:extLst>
              </a:tr>
              <a:tr h="34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Monthly Data Entry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83945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76721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entury" panose="02040604050505020304" pitchFamily="18" charset="0"/>
                        </a:rPr>
                        <a:t>91%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6594993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7EE6AA99-0427-4CCD-B937-B2C00B31CB9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22823849"/>
              </p:ext>
            </p:extLst>
          </p:nvPr>
        </p:nvGraphicFramePr>
        <p:xfrm>
          <a:off x="6096000" y="610055"/>
          <a:ext cx="5868542" cy="574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8A3F0B-3AC0-4121-BC9A-20A67E832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03" y="1415277"/>
            <a:ext cx="5868542" cy="48326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1B0D84D-1C69-4241-8804-78BBE8640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6"/>
            <a:ext cx="12192000" cy="638175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44E806-CDB3-4926-AC7C-6C535E3B3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905232"/>
            <a:ext cx="11233247" cy="50475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Social Audit is collective monitoring of a scheme by people’s 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issues of equity and equality along with expenditure 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Social Audit Units (SAU) under MNREGS, may be actively involved in conducting Social Audit of MDM in all districts.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informs and educates people about their rights and entitlements.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provides a collective platform for people to ask queries,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promotes people's participation in all stages of implementation of programme.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brings about transparency and accountability in Govt. 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strengthens decentralised governance.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State has not conducted Social Audit.</a:t>
            </a:r>
            <a:endParaRPr lang="en-US" sz="2000" dirty="0"/>
          </a:p>
        </p:txBody>
      </p:sp>
      <p:sp>
        <p:nvSpPr>
          <p:cNvPr id="19460" name="Slide Number Placeholder 4">
            <a:extLst>
              <a:ext uri="{FF2B5EF4-FFF2-40B4-BE49-F238E27FC236}">
                <a16:creationId xmlns="" xmlns:a16="http://schemas.microsoft.com/office/drawing/2014/main" id="{F9147CB4-DB72-4CBE-96B5-9CB9F57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23824-CF92-4069-B6B8-6D6CB4C472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790D2-AF0A-43C4-B0DC-2950751E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sz="4000" dirty="0"/>
              <a:t>Proposal for providing MDM during Summer Vacation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51A6FD-5FE2-4654-BBC0-33D88A67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547-98E4-4F1D-A4F2-3EBE97F5FE8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9502FEEC-B6A1-40A4-B1C4-B49907130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0780113"/>
              </p:ext>
            </p:extLst>
          </p:nvPr>
        </p:nvGraphicFramePr>
        <p:xfrm>
          <a:off x="551384" y="1268760"/>
          <a:ext cx="11076735" cy="4248471"/>
        </p:xfrm>
        <a:graphic>
          <a:graphicData uri="http://schemas.openxmlformats.org/drawingml/2006/table">
            <a:tbl>
              <a:tblPr/>
              <a:tblGrid>
                <a:gridCol w="1777892">
                  <a:extLst>
                    <a:ext uri="{9D8B030D-6E8A-4147-A177-3AD203B41FA5}">
                      <a16:colId xmlns="" xmlns:a16="http://schemas.microsoft.com/office/drawing/2014/main" val="2416559338"/>
                    </a:ext>
                  </a:extLst>
                </a:gridCol>
                <a:gridCol w="1294430">
                  <a:extLst>
                    <a:ext uri="{9D8B030D-6E8A-4147-A177-3AD203B41FA5}">
                      <a16:colId xmlns="" xmlns:a16="http://schemas.microsoft.com/office/drawing/2014/main" val="346177476"/>
                    </a:ext>
                  </a:extLst>
                </a:gridCol>
                <a:gridCol w="1294430">
                  <a:extLst>
                    <a:ext uri="{9D8B030D-6E8A-4147-A177-3AD203B41FA5}">
                      <a16:colId xmlns="" xmlns:a16="http://schemas.microsoft.com/office/drawing/2014/main" val="433829029"/>
                    </a:ext>
                  </a:extLst>
                </a:gridCol>
                <a:gridCol w="1294430">
                  <a:extLst>
                    <a:ext uri="{9D8B030D-6E8A-4147-A177-3AD203B41FA5}">
                      <a16:colId xmlns="" xmlns:a16="http://schemas.microsoft.com/office/drawing/2014/main" val="1905876013"/>
                    </a:ext>
                  </a:extLst>
                </a:gridCol>
                <a:gridCol w="1294430">
                  <a:extLst>
                    <a:ext uri="{9D8B030D-6E8A-4147-A177-3AD203B41FA5}">
                      <a16:colId xmlns="" xmlns:a16="http://schemas.microsoft.com/office/drawing/2014/main" val="547136916"/>
                    </a:ext>
                  </a:extLst>
                </a:gridCol>
                <a:gridCol w="1294430">
                  <a:extLst>
                    <a:ext uri="{9D8B030D-6E8A-4147-A177-3AD203B41FA5}">
                      <a16:colId xmlns="" xmlns:a16="http://schemas.microsoft.com/office/drawing/2014/main" val="32307155"/>
                    </a:ext>
                  </a:extLst>
                </a:gridCol>
                <a:gridCol w="1532263">
                  <a:extLst>
                    <a:ext uri="{9D8B030D-6E8A-4147-A177-3AD203B41FA5}">
                      <a16:colId xmlns="" xmlns:a16="http://schemas.microsoft.com/office/drawing/2014/main" val="3650844421"/>
                    </a:ext>
                  </a:extLst>
                </a:gridCol>
                <a:gridCol w="1294430">
                  <a:extLst>
                    <a:ext uri="{9D8B030D-6E8A-4147-A177-3AD203B41FA5}">
                      <a16:colId xmlns="" xmlns:a16="http://schemas.microsoft.com/office/drawing/2014/main" val="2577301454"/>
                    </a:ext>
                  </a:extLst>
                </a:gridCol>
              </a:tblGrid>
              <a:tr h="15987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Children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days                  (11.May.20  to 10.Jun.20)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Foodgrains</a:t>
                      </a: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(in MTS)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of </a:t>
                      </a:r>
                      <a:r>
                        <a:rPr lang="en-IN" sz="1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foodgrains</a:t>
                      </a:r>
                      <a:endParaRPr lang="en-IN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Cooking Cost (Rs. In Lakh)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Transportation Assistance            (Rs. In Lakh)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(Rs. in Lakh)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0400175"/>
                  </a:ext>
                </a:extLst>
              </a:tr>
              <a:tr h="77812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6804546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17011.37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510.34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5069.39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238.16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1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5817.89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4640048"/>
                  </a:ext>
                </a:extLst>
              </a:tr>
              <a:tr h="10089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Upper 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4137922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15517.21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465.52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4624.13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217.24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5306.89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9044715"/>
                  </a:ext>
                </a:extLst>
              </a:tr>
              <a:tr h="8626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10942468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32528.58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975.86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9693.52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455.4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11124.78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657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734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="" xmlns:a16="http://schemas.microsoft.com/office/drawing/2014/main" id="{355D2D5D-4E28-4FEC-8CE1-A66BA05E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6"/>
            <a:ext cx="12192000" cy="639763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Recommendations of Central Assistance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9E72837-5033-46DD-82E8-68AD3A4C0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6652506"/>
              </p:ext>
            </p:extLst>
          </p:nvPr>
        </p:nvGraphicFramePr>
        <p:xfrm>
          <a:off x="551384" y="1007867"/>
          <a:ext cx="11031016" cy="460058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22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21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870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0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</a:t>
                      </a:r>
                    </a:p>
                  </a:txBody>
                  <a:tcPr marL="68576" marR="6857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State’s 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2020-21   </a:t>
                      </a:r>
                    </a:p>
                  </a:txBody>
                  <a:tcPr marL="68576" marR="6857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- 2020-21</a:t>
                      </a:r>
                    </a:p>
                  </a:txBody>
                  <a:tcPr marL="68576" marR="6857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9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139867.72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126093.37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126093.37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90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Summer vacation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32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11124.78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52719629"/>
                  </a:ext>
                </a:extLst>
              </a:tr>
              <a:tr h="12490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137218.15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92150184"/>
                  </a:ext>
                </a:extLst>
              </a:tr>
            </a:tbl>
          </a:graphicData>
        </a:graphic>
      </p:graphicFrame>
      <p:sp>
        <p:nvSpPr>
          <p:cNvPr id="21521" name="Slide Number Placeholder 6">
            <a:extLst>
              <a:ext uri="{FF2B5EF4-FFF2-40B4-BE49-F238E27FC236}">
                <a16:creationId xmlns="" xmlns:a16="http://schemas.microsoft.com/office/drawing/2014/main" id="{C15C9A93-9A8E-4DF7-A4EA-DA802512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BE194-844C-46EC-B4EF-BDA38F9FC87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22" name="Rectangle 7">
            <a:extLst>
              <a:ext uri="{FF2B5EF4-FFF2-40B4-BE49-F238E27FC236}">
                <a16:creationId xmlns="" xmlns:a16="http://schemas.microsoft.com/office/drawing/2014/main" id="{6C7D721D-74C7-4EC4-8718-AEBC47E79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504" y="173263"/>
            <a:ext cx="131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(</a:t>
            </a:r>
            <a:r>
              <a:rPr lang="en-US" altLang="en-US" sz="1600" b="1" dirty="0">
                <a:solidFill>
                  <a:schemeClr val="bg1"/>
                </a:solidFill>
              </a:rPr>
              <a:t>Rs. in Lakhs</a:t>
            </a:r>
            <a:r>
              <a:rPr lang="en-US" altLang="en-US" sz="1800" b="1" dirty="0">
                <a:solidFill>
                  <a:schemeClr val="bg1"/>
                </a:solidFill>
              </a:rPr>
              <a:t>)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EE093F39-C79C-4D3F-80EE-A9CE8650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6397169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5C4FAE93-1933-4C7C-9A3F-5DE0D76B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8"/>
            <a:ext cx="12192000" cy="63817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Proposals and Recommendations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18B3F0D-1A92-499E-8353-69B7D7E24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9522803"/>
              </p:ext>
            </p:extLst>
          </p:nvPr>
        </p:nvGraphicFramePr>
        <p:xfrm>
          <a:off x="443372" y="790278"/>
          <a:ext cx="11305256" cy="53644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7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6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5932">
                  <a:extLst>
                    <a:ext uri="{9D8B030D-6E8A-4147-A177-3AD203B41FA5}">
                      <a16:colId xmlns="" xmlns:a16="http://schemas.microsoft.com/office/drawing/2014/main" val="3382003800"/>
                    </a:ext>
                  </a:extLst>
                </a:gridCol>
                <a:gridCol w="2241718">
                  <a:extLst>
                    <a:ext uri="{9D8B030D-6E8A-4147-A177-3AD203B41FA5}">
                      <a16:colId xmlns="" xmlns:a16="http://schemas.microsoft.com/office/drawing/2014/main" val="1551786758"/>
                    </a:ext>
                  </a:extLst>
                </a:gridCol>
                <a:gridCol w="2484276">
                  <a:extLst>
                    <a:ext uri="{9D8B030D-6E8A-4147-A177-3AD203B41FA5}">
                      <a16:colId xmlns="" xmlns:a16="http://schemas.microsoft.com/office/drawing/2014/main" val="840593298"/>
                    </a:ext>
                  </a:extLst>
                </a:gridCol>
              </a:tblGrid>
              <a:tr h="613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N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 2019-20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State’s Proposal for 2020-21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1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Children (Pry)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6723230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6804546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6804546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2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Children (U Pry)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4137265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4111755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4111755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3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Children (NCLP)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30717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26167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26167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4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Working Days – Pry &amp; Upy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230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230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230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5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Working Days</a:t>
                      </a:r>
                      <a:r>
                        <a:rPr lang="en-US" sz="2000" kern="1200" baseline="0" dirty="0">
                          <a:effectLst/>
                        </a:rPr>
                        <a:t> - NCLP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312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312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312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5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6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Cook-cum-Helpers (Pry +</a:t>
                      </a:r>
                      <a:r>
                        <a:rPr lang="en-IN" sz="2000" kern="1200" dirty="0" err="1">
                          <a:effectLst/>
                        </a:rPr>
                        <a:t>U.Pry</a:t>
                      </a:r>
                      <a:r>
                        <a:rPr lang="en-IN" sz="2000" kern="1200" dirty="0">
                          <a:effectLst/>
                        </a:rPr>
                        <a:t>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248799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248799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248799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7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effectLst/>
                        </a:rPr>
                        <a:t>Drought : NIL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8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Kitchen cum Store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274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Nil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Nil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9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Kitchen cum Stores (Repair)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11692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36958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36958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10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Kitchen Devices (New)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Nil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effectLst/>
                        </a:rPr>
                        <a:t>Nil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kern="1200">
                          <a:effectLst/>
                        </a:rPr>
                        <a:t>Nil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5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11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Kitchen Devices (Rep.)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33954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33954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33954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09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Central Assistance (Rs in Lakh)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1" marR="45431" marT="6309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139867.72</a:t>
                      </a:r>
                      <a:endParaRPr lang="en-IN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137218.15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137218.15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724665EA-9497-4D20-AB49-3871D09C96EC}"/>
              </a:ext>
            </a:extLst>
          </p:cNvPr>
          <p:cNvSpPr/>
          <p:nvPr/>
        </p:nvSpPr>
        <p:spPr>
          <a:xfrm>
            <a:off x="335360" y="548680"/>
            <a:ext cx="4824536" cy="5524048"/>
          </a:xfrm>
          <a:prstGeom prst="cloudCallout">
            <a:avLst>
              <a:gd name="adj1" fmla="val 39855"/>
              <a:gd name="adj2" fmla="val 155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tantia" panose="02030602050306030303" pitchFamily="18" charset="0"/>
              </a:rPr>
              <a:t>Every Meal to a Child is an offering to the Divinity.</a:t>
            </a:r>
            <a:br>
              <a:rPr lang="en-US" sz="3200" dirty="0">
                <a:latin typeface="Constantia" panose="02030602050306030303" pitchFamily="18" charset="0"/>
              </a:rPr>
            </a:br>
            <a:endParaRPr lang="en-IN" sz="3200" dirty="0">
              <a:latin typeface="Constantia" panose="020306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38DA63-F9FA-4240-BAB9-67D94BED0EA5}"/>
              </a:ext>
            </a:extLst>
          </p:cNvPr>
          <p:cNvSpPr/>
          <p:nvPr/>
        </p:nvSpPr>
        <p:spPr>
          <a:xfrm rot="21249530">
            <a:off x="7272128" y="5755323"/>
            <a:ext cx="3419475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atin typeface="Chiller" panose="04020404031007020602" pitchFamily="82" charset="0"/>
                <a:cs typeface="+mn-cs"/>
              </a:rPr>
              <a:t>Thank You</a:t>
            </a:r>
            <a:endParaRPr lang="en-IN" sz="6600" dirty="0">
              <a:latin typeface="Chiller" panose="04020404031007020602" pitchFamily="82" charset="0"/>
              <a:cs typeface="+mn-cs"/>
            </a:endParaRPr>
          </a:p>
        </p:txBody>
      </p:sp>
      <p:pic>
        <p:nvPicPr>
          <p:cNvPr id="8" name="Picture 7" descr="C:\Users\hp\Desktop\15.jpg">
            <a:extLst>
              <a:ext uri="{FF2B5EF4-FFF2-40B4-BE49-F238E27FC236}">
                <a16:creationId xmlns="" xmlns:a16="http://schemas.microsoft.com/office/drawing/2014/main" id="{5FA4D296-A6F6-4528-BE94-E1559589D80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824" y="548680"/>
            <a:ext cx="6768752" cy="5135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4F8BDF28-65D6-4BC8-8A24-FA79294F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563"/>
            <a:ext cx="12192000" cy="79692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3600" b="1" dirty="0">
                <a:solidFill>
                  <a:srgbClr val="FFFFFF"/>
                </a:solidFill>
              </a:rPr>
              <a:t>Best Practices</a:t>
            </a:r>
          </a:p>
        </p:txBody>
      </p:sp>
      <p:sp>
        <p:nvSpPr>
          <p:cNvPr id="4099" name="Slide Number Placeholder 4">
            <a:extLst>
              <a:ext uri="{FF2B5EF4-FFF2-40B4-BE49-F238E27FC236}">
                <a16:creationId xmlns="" xmlns:a16="http://schemas.microsoft.com/office/drawing/2014/main" id="{8640BD48-F76A-4041-ACE9-B15CF59D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1FE36-331F-43DA-ADB2-97B6CBC348F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844D40DB-B105-461F-BF50-7724240D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88114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122B58-3865-432A-902C-4FF6FCB9CDE8}"/>
              </a:ext>
            </a:extLst>
          </p:cNvPr>
          <p:cNvSpPr/>
          <p:nvPr/>
        </p:nvSpPr>
        <p:spPr>
          <a:xfrm>
            <a:off x="911424" y="1082318"/>
            <a:ext cx="10670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i)	Additional contribution of Rs.500/- per month over and </a:t>
            </a:r>
            <a:r>
              <a:rPr lang="en-US" sz="2400" dirty="0" smtClean="0"/>
              <a:t>above the </a:t>
            </a:r>
            <a:r>
              <a:rPr lang="en-US" sz="2400" dirty="0"/>
              <a:t>mandatory State </a:t>
            </a:r>
            <a:r>
              <a:rPr lang="en-US" sz="2400" dirty="0" smtClean="0"/>
              <a:t>Share </a:t>
            </a:r>
            <a:r>
              <a:rPr lang="en-US" sz="2400" dirty="0"/>
              <a:t>in honorarium of Cook-cum-helpers from their own resources. 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ii)	Providing an egg once in a week to all children from their own resources.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iii)	Construction of 8263 units of dining hall in the schools from their own resources.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iv)	LPG is used as mode of cooking in 100% schools.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954A7E6B-279E-49F5-A446-57EEC639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563"/>
            <a:ext cx="12192000" cy="79692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3600" b="1" dirty="0">
                <a:solidFill>
                  <a:srgbClr val="FFFFFF"/>
                </a:solidFill>
              </a:rPr>
              <a:t>Issues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="" xmlns:a16="http://schemas.microsoft.com/office/drawing/2014/main" id="{7D60BB52-9EFE-489D-B045-93B18ABF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71487B-5F84-4B86-BF52-A0831DAE593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9D79F3CC-53BE-4034-B577-B5B87050C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88114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DE7F2D-85D3-433A-B6D5-4244DB8FB3E5}"/>
              </a:ext>
            </a:extLst>
          </p:cNvPr>
          <p:cNvSpPr/>
          <p:nvPr/>
        </p:nvSpPr>
        <p:spPr>
          <a:xfrm>
            <a:off x="551384" y="1124744"/>
            <a:ext cx="107419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i</a:t>
            </a:r>
            <a:r>
              <a:rPr lang="en-US" sz="2400" smtClean="0"/>
              <a:t>)	</a:t>
            </a:r>
            <a:r>
              <a:rPr lang="en-US" sz="2400" smtClean="0"/>
              <a:t>Less </a:t>
            </a:r>
            <a:r>
              <a:rPr lang="en-US" sz="2400" dirty="0"/>
              <a:t>utilization of food grains in 12 districts viz. Siliguri(33%), Kolkata(45%), </a:t>
            </a:r>
            <a:r>
              <a:rPr lang="en-US" sz="2400" dirty="0" err="1"/>
              <a:t>Jhargram</a:t>
            </a:r>
            <a:r>
              <a:rPr lang="en-US" sz="2400" dirty="0"/>
              <a:t>(56%), Cooch Behar(66%), D/Dinajpur(67%), U/Dinajpur(70%), Howrah(71%), </a:t>
            </a:r>
            <a:r>
              <a:rPr lang="en-US" sz="2400" dirty="0" err="1"/>
              <a:t>Alipurduar</a:t>
            </a:r>
            <a:r>
              <a:rPr lang="en-US" sz="2400" dirty="0"/>
              <a:t>(71%), W/</a:t>
            </a:r>
            <a:r>
              <a:rPr lang="en-US" sz="2400" dirty="0" err="1"/>
              <a:t>Bardhaman</a:t>
            </a:r>
            <a:r>
              <a:rPr lang="en-US" sz="2400" dirty="0"/>
              <a:t>(73%), Jalpaiguri(74%), Nadia(75%) and Purulia(75%). 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 startAt="2"/>
            </a:pPr>
            <a:r>
              <a:rPr lang="en-US" sz="2400" dirty="0"/>
              <a:t>Social audit did not conduct in the State. 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 startAt="2"/>
            </a:pPr>
            <a:r>
              <a:rPr lang="en-IN" sz="2400" dirty="0"/>
              <a:t>Less coverage of heath check up of children (57%) under Rashtriya Bal Swasthya </a:t>
            </a:r>
            <a:r>
              <a:rPr lang="en-IN" sz="2400" dirty="0" err="1" smtClean="0"/>
              <a:t>Karykram</a:t>
            </a:r>
            <a:r>
              <a:rPr lang="en-IN" sz="2400" dirty="0" smtClean="0"/>
              <a:t>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 startAt="2"/>
            </a:pP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Deworming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medicine provided to only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14%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children.  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 startAt="2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IFA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tablets provided to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69%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children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 startAt="2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Only 9716 schools have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School Nutrition Gardens out of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83945 schools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 startAt="2"/>
            </a:pPr>
            <a:endParaRPr lang="en-US" sz="2400" dirty="0"/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3"/>
            <a:ext cx="12192000" cy="561692"/>
          </a:xfrm>
          <a:solidFill>
            <a:srgbClr val="558ED5"/>
          </a:solidFill>
          <a:ln>
            <a:noFill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111430501"/>
              </p:ext>
            </p:extLst>
          </p:nvPr>
        </p:nvGraphicFramePr>
        <p:xfrm>
          <a:off x="7824192" y="1040824"/>
          <a:ext cx="3793938" cy="487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8689142"/>
              </p:ext>
            </p:extLst>
          </p:nvPr>
        </p:nvGraphicFramePr>
        <p:xfrm>
          <a:off x="573870" y="1092325"/>
          <a:ext cx="6890279" cy="46409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44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1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4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43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43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43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61042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(Primary)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(Upper Primary)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9373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%age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%age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0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6753947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6830713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4137265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4111755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48252"/>
            <a:ext cx="2133600" cy="36512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35360" y="6190835"/>
            <a:ext cx="26860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33"/>
            <a:ext cx="12192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Working Days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954539822"/>
              </p:ext>
            </p:extLst>
          </p:nvPr>
        </p:nvGraphicFramePr>
        <p:xfrm>
          <a:off x="7176120" y="1052735"/>
          <a:ext cx="4178744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63352" y="6355308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5101962"/>
              </p:ext>
            </p:extLst>
          </p:nvPr>
        </p:nvGraphicFramePr>
        <p:xfrm>
          <a:off x="551383" y="1556792"/>
          <a:ext cx="6397201" cy="32975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46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0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5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1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43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Working Days (Pry)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Working Days (U.Pry)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133"/>
            <a:ext cx="12192000" cy="63953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7100307"/>
              </p:ext>
            </p:extLst>
          </p:nvPr>
        </p:nvGraphicFramePr>
        <p:xfrm>
          <a:off x="407368" y="1844825"/>
          <a:ext cx="6480720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6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01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7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%age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5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3384670172"/>
              </p:ext>
            </p:extLst>
          </p:nvPr>
        </p:nvGraphicFramePr>
        <p:xfrm>
          <a:off x="7032104" y="1124744"/>
          <a:ext cx="4550296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9600" y="6389455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0119"/>
            <a:ext cx="12192000" cy="63953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Procurement of Kitchen Devices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8216748"/>
              </p:ext>
            </p:extLst>
          </p:nvPr>
        </p:nvGraphicFramePr>
        <p:xfrm>
          <a:off x="407368" y="1611700"/>
          <a:ext cx="6301724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3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31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Kitchen Devices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4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Kitchen Devices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4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Replacement of Kitchen devices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89914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89914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7414204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186688723"/>
              </p:ext>
            </p:extLst>
          </p:nvPr>
        </p:nvGraphicFramePr>
        <p:xfrm>
          <a:off x="7032104" y="1143390"/>
          <a:ext cx="4391918" cy="472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9336" y="6399256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133"/>
            <a:ext cx="12192000" cy="63953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Construction of Kitchen-cum-Stores (Primary &amp; U. Primary)</a:t>
            </a:r>
          </a:p>
        </p:txBody>
      </p:sp>
      <p:graphicFrame>
        <p:nvGraphicFramePr>
          <p:cNvPr id="7" name="Chart 6" descr="76%"/>
          <p:cNvGraphicFramePr/>
          <p:nvPr>
            <p:extLst>
              <p:ext uri="{D42A27DB-BD31-4B8C-83A1-F6EECF244321}">
                <p14:modId xmlns="" xmlns:p14="http://schemas.microsoft.com/office/powerpoint/2010/main" val="2017163054"/>
              </p:ext>
            </p:extLst>
          </p:nvPr>
        </p:nvGraphicFramePr>
        <p:xfrm>
          <a:off x="7392144" y="974249"/>
          <a:ext cx="412421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0470795"/>
              </p:ext>
            </p:extLst>
          </p:nvPr>
        </p:nvGraphicFramePr>
        <p:xfrm>
          <a:off x="490734" y="1620588"/>
          <a:ext cx="6613378" cy="349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2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2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3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3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5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West Bengal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81856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81582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39687" y="6356351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21248100-27E9-4907-AE90-1A4AD48BD333}"/>
              </a:ext>
            </a:extLst>
          </p:cNvPr>
          <p:cNvSpPr txBox="1">
            <a:spLocks/>
          </p:cNvSpPr>
          <p:nvPr/>
        </p:nvSpPr>
        <p:spPr bwMode="auto">
          <a:xfrm>
            <a:off x="0" y="-123575"/>
            <a:ext cx="12288688" cy="769441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FF"/>
                </a:solidFill>
              </a:rPr>
              <a:t>Setting up  of School Nutrition Gardens (SNG)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43E6CDC-8159-4A9E-AE0C-A43A7BA31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1698697"/>
              </p:ext>
            </p:extLst>
          </p:nvPr>
        </p:nvGraphicFramePr>
        <p:xfrm>
          <a:off x="407368" y="1988840"/>
          <a:ext cx="662473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6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0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46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No. of Schools</a:t>
                      </a:r>
                    </a:p>
                  </a:txBody>
                  <a:tcPr marL="9527" marR="9527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No. of schools</a:t>
                      </a:r>
                      <a:r>
                        <a:rPr lang="en-US" sz="2800" b="0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having SNG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7" marR="9527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7" marR="9527" marT="953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60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83945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2" name="Slide Number Placeholder 7">
            <a:extLst>
              <a:ext uri="{FF2B5EF4-FFF2-40B4-BE49-F238E27FC236}">
                <a16:creationId xmlns="" xmlns:a16="http://schemas.microsoft.com/office/drawing/2014/main" id="{401191A4-1714-45B4-9838-BF1BDA81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8B2CD-757E-485D-83DC-F9ED61FD144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CD851985-D278-4E65-92E8-E8438E20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1589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69BEEABE-172A-4A30-9F2D-6326E709D2A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08398693"/>
              </p:ext>
            </p:extLst>
          </p:nvPr>
        </p:nvGraphicFramePr>
        <p:xfrm>
          <a:off x="7608168" y="1079706"/>
          <a:ext cx="374441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7202</TotalTime>
  <Words>1038</Words>
  <Application>Microsoft Office PowerPoint</Application>
  <PresentationFormat>Custom</PresentationFormat>
  <Paragraphs>370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 PAB - MDM Meeting  for Review of Implementation of MDMS in  West Bengal  on 16.06.2020  </vt:lpstr>
      <vt:lpstr>Best Practices</vt:lpstr>
      <vt:lpstr>Issues</vt:lpstr>
      <vt:lpstr>Coverage of Children (Primary &amp; U. Primary)</vt:lpstr>
      <vt:lpstr>Working Days (Primary &amp; U. Primary)</vt:lpstr>
      <vt:lpstr>Slide 6</vt:lpstr>
      <vt:lpstr>Slide 7</vt:lpstr>
      <vt:lpstr>Slide 8</vt:lpstr>
      <vt:lpstr>Slide 9</vt:lpstr>
      <vt:lpstr>Health Component - Performance</vt:lpstr>
      <vt:lpstr>Slide 11</vt:lpstr>
      <vt:lpstr>Slide 12</vt:lpstr>
      <vt:lpstr>Performance Grading Index (PGI)</vt:lpstr>
      <vt:lpstr>Performance Score Card</vt:lpstr>
      <vt:lpstr>Social  Audit </vt:lpstr>
      <vt:lpstr>Proposal for providing MDM during Summer Vacation </vt:lpstr>
      <vt:lpstr>Recommendations of Central Assistance</vt:lpstr>
      <vt:lpstr>Proposals and Recommendations 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Lenovo</cp:lastModifiedBy>
  <cp:revision>349</cp:revision>
  <cp:lastPrinted>2019-05-17T07:35:00Z</cp:lastPrinted>
  <dcterms:created xsi:type="dcterms:W3CDTF">2019-05-02T15:56:32Z</dcterms:created>
  <dcterms:modified xsi:type="dcterms:W3CDTF">2020-06-12T09:55:28Z</dcterms:modified>
</cp:coreProperties>
</file>